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2"/>
  </p:notesMasterIdLst>
  <p:sldIdLst>
    <p:sldId id="257" r:id="rId6"/>
    <p:sldId id="1373" r:id="rId7"/>
    <p:sldId id="3361" r:id="rId8"/>
    <p:sldId id="3378" r:id="rId9"/>
    <p:sldId id="3374" r:id="rId10"/>
    <p:sldId id="993" r:id="rId11"/>
    <p:sldId id="3403" r:id="rId12"/>
    <p:sldId id="3396" r:id="rId13"/>
    <p:sldId id="3395" r:id="rId14"/>
    <p:sldId id="3397" r:id="rId15"/>
    <p:sldId id="3398" r:id="rId16"/>
    <p:sldId id="3399" r:id="rId17"/>
    <p:sldId id="3404" r:id="rId18"/>
    <p:sldId id="3373" r:id="rId19"/>
    <p:sldId id="3405" r:id="rId20"/>
    <p:sldId id="3379" r:id="rId21"/>
    <p:sldId id="3346" r:id="rId22"/>
    <p:sldId id="3384" r:id="rId23"/>
    <p:sldId id="3385" r:id="rId24"/>
    <p:sldId id="3387" r:id="rId25"/>
    <p:sldId id="3388" r:id="rId26"/>
    <p:sldId id="3393" r:id="rId27"/>
    <p:sldId id="256" r:id="rId28"/>
    <p:sldId id="1371" r:id="rId29"/>
    <p:sldId id="258" r:id="rId30"/>
    <p:sldId id="865" r:id="rId31"/>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9CA5B3-FFEC-6DA3-A2E8-0B88DB8265C8}" name="Ilona Javičienė" initials="IJ" userId="Ilona Javičienė"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A3A"/>
    <a:srgbClr val="97AE66"/>
    <a:srgbClr val="8EC543"/>
    <a:srgbClr val="000000"/>
    <a:srgbClr val="9BBB59"/>
    <a:srgbClr val="FFFFFF"/>
    <a:srgbClr val="E0F2FC"/>
    <a:srgbClr val="009900"/>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Tamsus stilius1 – paryškinima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Vidutinis stili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21" autoAdjust="0"/>
  </p:normalViewPr>
  <p:slideViewPr>
    <p:cSldViewPr snapToGrid="0">
      <p:cViewPr varScale="1">
        <p:scale>
          <a:sx n="73" d="100"/>
          <a:sy n="73" d="100"/>
        </p:scale>
        <p:origin x="212" y="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AB71A-64A4-48F0-80C8-374B9D2EC9A8}"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lt-LT"/>
        </a:p>
      </dgm:t>
    </dgm:pt>
    <dgm:pt modelId="{E6D69603-E77B-4341-902C-4762B47B7FFC}">
      <dgm:prSet phldrT="[Tekstas]" custT="1"/>
      <dgm:spPr>
        <a:solidFill>
          <a:srgbClr val="9BBB59">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8100" tIns="38100" rIns="38100" bIns="38100" numCol="1" spcCol="1270" anchor="ctr" anchorCtr="0"/>
        <a:lstStyle/>
        <a:p>
          <a:pPr>
            <a:buClrTx/>
            <a:buSzTx/>
            <a:buFontTx/>
            <a:buNone/>
          </a:pPr>
          <a:r>
            <a:rPr lang="lt-LT" sz="1200" b="1" kern="1200" dirty="0">
              <a:solidFill>
                <a:schemeClr val="tx1"/>
              </a:solidFill>
              <a:latin typeface="Arial" panose="020B0604020202020204" pitchFamily="34" charset="0"/>
              <a:cs typeface="Arial" panose="020B0604020202020204" pitchFamily="34" charset="0"/>
            </a:rPr>
            <a:t>Ūkininkai,</a:t>
          </a:r>
          <a:endParaRPr lang="en-US" sz="1200" b="1" kern="1200" dirty="0">
            <a:solidFill>
              <a:schemeClr val="tx1"/>
            </a:solidFill>
            <a:latin typeface="Arial" panose="020B0604020202020204" pitchFamily="34" charset="0"/>
            <a:cs typeface="Arial" panose="020B0604020202020204" pitchFamily="34" charset="0"/>
          </a:endParaRPr>
        </a:p>
        <a:p>
          <a:pPr>
            <a:buClrTx/>
            <a:buSzTx/>
            <a:buFontTx/>
            <a:buNone/>
          </a:pPr>
          <a:r>
            <a:rPr lang="lt-LT" sz="1200" b="1" i="0"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lt-LT" sz="1200" b="0" i="0" u="none" strike="noStrike" kern="1200" baseline="0" dirty="0">
              <a:solidFill>
                <a:schemeClr val="tx1"/>
              </a:solidFill>
              <a:effectLst/>
              <a:latin typeface="Arial" panose="020B0604020202020204" pitchFamily="34" charset="0"/>
              <a:ea typeface="+mn-ea"/>
              <a:cs typeface="Arial" panose="020B0604020202020204" pitchFamily="34" charset="0"/>
            </a:rPr>
            <a:t>užsiimantys </a:t>
          </a:r>
          <a:r>
            <a:rPr lang="lt-LT" sz="1200" b="0" i="0" u="none" strike="noStrike" kern="1200" dirty="0">
              <a:solidFill>
                <a:schemeClr val="tx1"/>
              </a:solidFill>
              <a:effectLst/>
              <a:latin typeface="Arial" panose="020B0604020202020204" pitchFamily="34" charset="0"/>
              <a:ea typeface="+mn-ea"/>
              <a:cs typeface="Arial" panose="020B0604020202020204" pitchFamily="34" charset="0"/>
            </a:rPr>
            <a:t>žemės ūkio, </a:t>
          </a:r>
          <a:r>
            <a:rPr lang="lt-LT" sz="1200" b="1" i="0" u="none" strike="noStrike" kern="1200" dirty="0">
              <a:solidFill>
                <a:schemeClr val="tx1"/>
              </a:solidFill>
              <a:effectLst/>
              <a:latin typeface="Arial" panose="020B0604020202020204" pitchFamily="34" charset="0"/>
              <a:ea typeface="+mn-ea"/>
              <a:cs typeface="Arial" panose="020B0604020202020204" pitchFamily="34" charset="0"/>
            </a:rPr>
            <a:t>maisto produktų gamyba,  perdirbimu</a:t>
          </a:r>
          <a:endParaRPr lang="lt-LT" sz="1200" kern="1200" dirty="0">
            <a:solidFill>
              <a:schemeClr val="tx1"/>
            </a:solidFill>
            <a:latin typeface="Arial" panose="020B0604020202020204" pitchFamily="34" charset="0"/>
            <a:cs typeface="Arial" panose="020B0604020202020204" pitchFamily="34" charset="0"/>
          </a:endParaRPr>
        </a:p>
      </dgm:t>
    </dgm:pt>
    <dgm:pt modelId="{C3C81A60-0AAA-4728-8F52-E3D50B329F69}" type="parTrans" cxnId="{95DDF20B-06BD-4306-9860-91EE4A966FC1}">
      <dgm:prSet/>
      <dgm:spPr/>
      <dgm:t>
        <a:bodyPr/>
        <a:lstStyle/>
        <a:p>
          <a:endParaRPr lang="lt-LT"/>
        </a:p>
      </dgm:t>
    </dgm:pt>
    <dgm:pt modelId="{65552886-A196-4764-B980-D984BAF30F13}" type="sibTrans" cxnId="{95DDF20B-06BD-4306-9860-91EE4A966FC1}">
      <dgm:prSet/>
      <dgm:spPr/>
      <dgm:t>
        <a:bodyPr/>
        <a:lstStyle/>
        <a:p>
          <a:endParaRPr lang="lt-LT"/>
        </a:p>
      </dgm:t>
    </dgm:pt>
    <dgm:pt modelId="{11CE4F0F-D5E0-4406-A83A-691C95556DCA}">
      <dgm:prSet phldrT="[Tekstas]" custT="1"/>
      <dgm:spPr/>
      <dgm:t>
        <a:bodyPr/>
        <a:lstStyle/>
        <a:p>
          <a:pPr>
            <a:buClrTx/>
            <a:buSzTx/>
            <a:buFontTx/>
            <a:buNone/>
          </a:pPr>
          <a:r>
            <a:rPr kumimoji="0" lang="lt-LT" sz="1100" b="1"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Privatūs juridiniai asmenys</a:t>
          </a:r>
          <a:r>
            <a:rPr kumimoji="0" lang="lt-LT" sz="11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a:t>
          </a:r>
          <a:r>
            <a:rPr lang="lt-LT" sz="1100" b="0" i="0" u="none" strike="noStrike" baseline="0" dirty="0">
              <a:solidFill>
                <a:schemeClr val="tx1"/>
              </a:solidFill>
              <a:effectLst/>
              <a:latin typeface="Arial" panose="020B0604020202020204" pitchFamily="34" charset="0"/>
              <a:ea typeface="+mn-ea"/>
              <a:cs typeface="Arial" panose="020B0604020202020204" pitchFamily="34" charset="0"/>
            </a:rPr>
            <a:t>užsiimantys </a:t>
          </a:r>
          <a:r>
            <a:rPr lang="lt-LT" sz="1100" b="0" i="0" u="none" strike="noStrike" dirty="0">
              <a:solidFill>
                <a:schemeClr val="tx1"/>
              </a:solidFill>
              <a:effectLst/>
              <a:latin typeface="Arial" panose="020B0604020202020204" pitchFamily="34" charset="0"/>
              <a:ea typeface="+mn-ea"/>
              <a:cs typeface="Arial" panose="020B0604020202020204" pitchFamily="34" charset="0"/>
            </a:rPr>
            <a:t>žemės ūkio, maisto produktų </a:t>
          </a:r>
          <a:r>
            <a:rPr lang="lt-LT" sz="1100" b="1" i="0" u="none" strike="noStrike" dirty="0">
              <a:solidFill>
                <a:schemeClr val="tx1"/>
              </a:solidFill>
              <a:effectLst/>
              <a:latin typeface="Arial" panose="020B0604020202020204" pitchFamily="34" charset="0"/>
              <a:ea typeface="+mn-ea"/>
              <a:cs typeface="Arial" panose="020B0604020202020204" pitchFamily="34" charset="0"/>
            </a:rPr>
            <a:t>gamyba,  perdirbimu ir (arba) rinkodara</a:t>
          </a:r>
          <a:r>
            <a:rPr lang="lt-LT" sz="1100" b="1" dirty="0">
              <a:effectLst/>
              <a:latin typeface="Times New Roman" panose="02020603050405020304" pitchFamily="18" charset="0"/>
              <a:ea typeface="Times New Roman" panose="02020603050405020304" pitchFamily="18" charset="0"/>
            </a:rPr>
            <a:t>, </a:t>
          </a:r>
          <a:r>
            <a:rPr lang="lt-LT" sz="1100" b="1" dirty="0">
              <a:solidFill>
                <a:schemeClr val="tx1"/>
              </a:solidFill>
              <a:effectLst/>
              <a:latin typeface="Times New Roman" panose="02020603050405020304" pitchFamily="18" charset="0"/>
              <a:ea typeface="Times New Roman" panose="02020603050405020304" pitchFamily="18" charset="0"/>
            </a:rPr>
            <a:t>ir (ar) maisto produktų realizavimo </a:t>
          </a:r>
          <a:r>
            <a:rPr lang="lt-LT" sz="1100" dirty="0">
              <a:solidFill>
                <a:schemeClr val="tx1"/>
              </a:solidFill>
              <a:effectLst/>
              <a:latin typeface="Times New Roman" panose="02020603050405020304" pitchFamily="18" charset="0"/>
              <a:ea typeface="Times New Roman" panose="02020603050405020304" pitchFamily="18" charset="0"/>
            </a:rPr>
            <a:t>(prekybos jais) veikla</a:t>
          </a:r>
          <a:r>
            <a:rPr lang="lt-LT" sz="1100" b="0" i="0" u="none" strike="noStrike" dirty="0">
              <a:solidFill>
                <a:schemeClr val="tx1"/>
              </a:solidFill>
              <a:effectLst/>
              <a:latin typeface="Arial" panose="020B0604020202020204" pitchFamily="34" charset="0"/>
              <a:ea typeface="+mn-ea"/>
              <a:cs typeface="Arial" panose="020B0604020202020204" pitchFamily="34" charset="0"/>
            </a:rPr>
            <a:t> (ŽŪB, MB, kooperatyvai, UAB, AB)</a:t>
          </a:r>
          <a:endParaRPr lang="lt-LT" sz="1100" dirty="0">
            <a:solidFill>
              <a:schemeClr val="tx1"/>
            </a:solidFill>
            <a:latin typeface="Arial" panose="020B0604020202020204" pitchFamily="34" charset="0"/>
            <a:cs typeface="Arial" panose="020B0604020202020204" pitchFamily="34" charset="0"/>
          </a:endParaRPr>
        </a:p>
      </dgm:t>
    </dgm:pt>
    <dgm:pt modelId="{BFBB8521-B0EB-4965-953E-CB1279233F87}" type="parTrans" cxnId="{D04C1C27-96F1-4696-9A29-C96E1B69F917}">
      <dgm:prSet/>
      <dgm:spPr/>
      <dgm:t>
        <a:bodyPr/>
        <a:lstStyle/>
        <a:p>
          <a:endParaRPr lang="lt-LT"/>
        </a:p>
      </dgm:t>
    </dgm:pt>
    <dgm:pt modelId="{2F334D3C-BBAF-45C5-A253-27772D3668DA}" type="sibTrans" cxnId="{D04C1C27-96F1-4696-9A29-C96E1B69F917}">
      <dgm:prSet/>
      <dgm:spPr/>
      <dgm:t>
        <a:bodyPr/>
        <a:lstStyle/>
        <a:p>
          <a:endParaRPr lang="lt-LT"/>
        </a:p>
      </dgm:t>
    </dgm:pt>
    <dgm:pt modelId="{E9F54A8D-3E1B-4A76-8792-726AB6E94E02}">
      <dgm:prSet phldrT="[Tekstas]" custT="1"/>
      <dgm:spPr/>
      <dgm:t>
        <a:bodyPr/>
        <a:lstStyle/>
        <a:p>
          <a:r>
            <a:rPr lang="lt-LT" sz="1200" b="1" dirty="0">
              <a:solidFill>
                <a:schemeClr val="tx1"/>
              </a:solidFill>
              <a:latin typeface="Arial" panose="020B0604020202020204" pitchFamily="34" charset="0"/>
              <a:cs typeface="Arial" panose="020B0604020202020204" pitchFamily="34" charset="0"/>
            </a:rPr>
            <a:t>Viešieji juridiniai asmenys </a:t>
          </a:r>
          <a:r>
            <a:rPr lang="lt-LT" sz="1200" b="0" i="1" dirty="0">
              <a:solidFill>
                <a:schemeClr val="tx1"/>
              </a:solidFill>
              <a:latin typeface="Arial" panose="020B0604020202020204" pitchFamily="34" charset="0"/>
              <a:cs typeface="Arial" panose="020B0604020202020204" pitchFamily="34" charset="0"/>
            </a:rPr>
            <a:t>(partneriais) </a:t>
          </a:r>
          <a:r>
            <a:rPr lang="lt-LT" sz="1200" b="0" dirty="0">
              <a:solidFill>
                <a:schemeClr val="tx1"/>
              </a:solidFill>
              <a:latin typeface="Arial" panose="020B0604020202020204" pitchFamily="34" charset="0"/>
              <a:cs typeface="Arial" panose="020B0604020202020204" pitchFamily="34" charset="0"/>
            </a:rPr>
            <a:t>(asociacijos, kaimo bendruomenės)</a:t>
          </a:r>
        </a:p>
      </dgm:t>
    </dgm:pt>
    <dgm:pt modelId="{A5AF99F6-2B80-4BFE-A554-E441285A2BF4}" type="parTrans" cxnId="{9E350E63-E737-459D-992D-E1D33F290D82}">
      <dgm:prSet/>
      <dgm:spPr/>
      <dgm:t>
        <a:bodyPr/>
        <a:lstStyle/>
        <a:p>
          <a:endParaRPr lang="lt-LT"/>
        </a:p>
      </dgm:t>
    </dgm:pt>
    <dgm:pt modelId="{C9E3A83C-4259-4997-A409-F5930A067026}" type="sibTrans" cxnId="{9E350E63-E737-459D-992D-E1D33F290D82}">
      <dgm:prSet/>
      <dgm:spPr/>
      <dgm:t>
        <a:bodyPr/>
        <a:lstStyle/>
        <a:p>
          <a:endParaRPr lang="lt-LT"/>
        </a:p>
      </dgm:t>
    </dgm:pt>
    <dgm:pt modelId="{F8EE849C-1734-4BFD-A61F-49EE7E844F20}">
      <dgm:prSet custT="1"/>
      <dgm:spPr/>
      <dgm:t>
        <a:bodyPr/>
        <a:lstStyle/>
        <a:p>
          <a:r>
            <a:rPr lang="lt-LT" sz="1400" b="1" dirty="0">
              <a:solidFill>
                <a:schemeClr val="tx1"/>
              </a:solidFill>
              <a:latin typeface="+mj-lt"/>
              <a:cs typeface="Arial" panose="020B0604020202020204" pitchFamily="34" charset="0"/>
            </a:rPr>
            <a:t>Jungtinės veiklos sutartis</a:t>
          </a:r>
          <a:endParaRPr lang="lt-LT" sz="1400" dirty="0">
            <a:solidFill>
              <a:schemeClr val="tx1"/>
            </a:solidFill>
          </a:endParaRPr>
        </a:p>
      </dgm:t>
    </dgm:pt>
    <dgm:pt modelId="{C774B160-8D07-4E40-B543-FC5A72E85631}" type="parTrans" cxnId="{052F10AE-EC23-48C5-86D8-DA480070DFB7}">
      <dgm:prSet/>
      <dgm:spPr/>
      <dgm:t>
        <a:bodyPr/>
        <a:lstStyle/>
        <a:p>
          <a:endParaRPr lang="lt-LT"/>
        </a:p>
      </dgm:t>
    </dgm:pt>
    <dgm:pt modelId="{040C9825-935E-4D81-BAA0-9A993297074C}" type="sibTrans" cxnId="{052F10AE-EC23-48C5-86D8-DA480070DFB7}">
      <dgm:prSet/>
      <dgm:spPr/>
      <dgm:t>
        <a:bodyPr/>
        <a:lstStyle/>
        <a:p>
          <a:endParaRPr lang="lt-LT"/>
        </a:p>
      </dgm:t>
    </dgm:pt>
    <dgm:pt modelId="{581C3AA6-549E-4737-BF5B-855E9352F864}" type="pres">
      <dgm:prSet presAssocID="{B86AB71A-64A4-48F0-80C8-374B9D2EC9A8}" presName="cycle" presStyleCnt="0">
        <dgm:presLayoutVars>
          <dgm:dir/>
          <dgm:resizeHandles val="exact"/>
        </dgm:presLayoutVars>
      </dgm:prSet>
      <dgm:spPr/>
    </dgm:pt>
    <dgm:pt modelId="{5FBEF51A-C3B1-4581-80C4-4CB5B985DDAC}" type="pres">
      <dgm:prSet presAssocID="{E6D69603-E77B-4341-902C-4762B47B7FFC}" presName="node" presStyleLbl="node1" presStyleIdx="0" presStyleCnt="4" custScaleX="109804" custScaleY="146023" custRadScaleRad="87596" custRadScaleInc="-8760">
        <dgm:presLayoutVars>
          <dgm:bulletEnabled val="1"/>
        </dgm:presLayoutVars>
      </dgm:prSet>
      <dgm:spPr>
        <a:xfrm>
          <a:off x="2173502" y="19"/>
          <a:ext cx="1541001" cy="1001651"/>
        </a:xfrm>
        <a:prstGeom prst="roundRect">
          <a:avLst/>
        </a:prstGeom>
      </dgm:spPr>
    </dgm:pt>
    <dgm:pt modelId="{2CD6FF1E-9FEC-4BFE-AC2D-10DD312DC596}" type="pres">
      <dgm:prSet presAssocID="{E6D69603-E77B-4341-902C-4762B47B7FFC}" presName="spNode" presStyleCnt="0"/>
      <dgm:spPr/>
    </dgm:pt>
    <dgm:pt modelId="{A9456144-A71E-4154-920D-166F1A69FDDF}" type="pres">
      <dgm:prSet presAssocID="{65552886-A196-4764-B980-D984BAF30F13}" presName="sibTrans" presStyleLbl="sibTrans1D1" presStyleIdx="0" presStyleCnt="4"/>
      <dgm:spPr/>
    </dgm:pt>
    <dgm:pt modelId="{3F6A3B5B-17B5-46C5-A3B4-F1D7FE913295}" type="pres">
      <dgm:prSet presAssocID="{11CE4F0F-D5E0-4406-A83A-691C95556DCA}" presName="node" presStyleLbl="node1" presStyleIdx="1" presStyleCnt="4" custScaleX="113370" custScaleY="205902" custRadScaleRad="148869" custRadScaleInc="30375">
        <dgm:presLayoutVars>
          <dgm:bulletEnabled val="1"/>
        </dgm:presLayoutVars>
      </dgm:prSet>
      <dgm:spPr/>
    </dgm:pt>
    <dgm:pt modelId="{8B49EB6B-DBD5-4366-97A1-8F7A3D243FAD}" type="pres">
      <dgm:prSet presAssocID="{11CE4F0F-D5E0-4406-A83A-691C95556DCA}" presName="spNode" presStyleCnt="0"/>
      <dgm:spPr/>
    </dgm:pt>
    <dgm:pt modelId="{2D01D182-14D0-4E90-8832-043E21146ECB}" type="pres">
      <dgm:prSet presAssocID="{2F334D3C-BBAF-45C5-A253-27772D3668DA}" presName="sibTrans" presStyleLbl="sibTrans1D1" presStyleIdx="1" presStyleCnt="4"/>
      <dgm:spPr/>
    </dgm:pt>
    <dgm:pt modelId="{86A23049-81A5-418A-8B54-890776A923EE}" type="pres">
      <dgm:prSet presAssocID="{E9F54A8D-3E1B-4A76-8792-726AB6E94E02}" presName="node" presStyleLbl="node1" presStyleIdx="2" presStyleCnt="4" custScaleX="90857" custScaleY="159288" custRadScaleRad="128912" custRadScaleInc="326212">
        <dgm:presLayoutVars>
          <dgm:bulletEnabled val="1"/>
        </dgm:presLayoutVars>
      </dgm:prSet>
      <dgm:spPr/>
    </dgm:pt>
    <dgm:pt modelId="{85D926E5-F101-47FC-AEAB-2845CA44F7C0}" type="pres">
      <dgm:prSet presAssocID="{E9F54A8D-3E1B-4A76-8792-726AB6E94E02}" presName="spNode" presStyleCnt="0"/>
      <dgm:spPr/>
    </dgm:pt>
    <dgm:pt modelId="{2ECD9081-CA5C-47BC-BBD1-BD7161894892}" type="pres">
      <dgm:prSet presAssocID="{C9E3A83C-4259-4997-A409-F5930A067026}" presName="sibTrans" presStyleLbl="sibTrans1D1" presStyleIdx="2" presStyleCnt="4"/>
      <dgm:spPr/>
    </dgm:pt>
    <dgm:pt modelId="{034C2C2A-65CB-4BC1-8C05-E5EF657C1D3F}" type="pres">
      <dgm:prSet presAssocID="{F8EE849C-1734-4BFD-A61F-49EE7E844F20}" presName="node" presStyleLbl="node1" presStyleIdx="3" presStyleCnt="4" custRadScaleRad="76118" custRadScaleInc="-284041">
        <dgm:presLayoutVars>
          <dgm:bulletEnabled val="1"/>
        </dgm:presLayoutVars>
      </dgm:prSet>
      <dgm:spPr/>
    </dgm:pt>
    <dgm:pt modelId="{F0672747-8E76-4F57-AB87-0FA31C4C0D51}" type="pres">
      <dgm:prSet presAssocID="{F8EE849C-1734-4BFD-A61F-49EE7E844F20}" presName="spNode" presStyleCnt="0"/>
      <dgm:spPr/>
    </dgm:pt>
    <dgm:pt modelId="{1C012988-E3AE-40A0-968E-F25D823E1D82}" type="pres">
      <dgm:prSet presAssocID="{040C9825-935E-4D81-BAA0-9A993297074C}" presName="sibTrans" presStyleLbl="sibTrans1D1" presStyleIdx="3" presStyleCnt="4"/>
      <dgm:spPr/>
    </dgm:pt>
  </dgm:ptLst>
  <dgm:cxnLst>
    <dgm:cxn modelId="{95DDF20B-06BD-4306-9860-91EE4A966FC1}" srcId="{B86AB71A-64A4-48F0-80C8-374B9D2EC9A8}" destId="{E6D69603-E77B-4341-902C-4762B47B7FFC}" srcOrd="0" destOrd="0" parTransId="{C3C81A60-0AAA-4728-8F52-E3D50B329F69}" sibTransId="{65552886-A196-4764-B980-D984BAF30F13}"/>
    <dgm:cxn modelId="{725C3917-7E35-4AAB-B73F-E539E3CE00C0}" type="presOf" srcId="{2F334D3C-BBAF-45C5-A253-27772D3668DA}" destId="{2D01D182-14D0-4E90-8832-043E21146ECB}" srcOrd="0" destOrd="0" presId="urn:microsoft.com/office/officeart/2005/8/layout/cycle6"/>
    <dgm:cxn modelId="{D04C1C27-96F1-4696-9A29-C96E1B69F917}" srcId="{B86AB71A-64A4-48F0-80C8-374B9D2EC9A8}" destId="{11CE4F0F-D5E0-4406-A83A-691C95556DCA}" srcOrd="1" destOrd="0" parTransId="{BFBB8521-B0EB-4965-953E-CB1279233F87}" sibTransId="{2F334D3C-BBAF-45C5-A253-27772D3668DA}"/>
    <dgm:cxn modelId="{F3A3852F-8D43-4974-8595-ADA3E4DABF61}" type="presOf" srcId="{040C9825-935E-4D81-BAA0-9A993297074C}" destId="{1C012988-E3AE-40A0-968E-F25D823E1D82}" srcOrd="0" destOrd="0" presId="urn:microsoft.com/office/officeart/2005/8/layout/cycle6"/>
    <dgm:cxn modelId="{D7F7125F-F3C3-4906-8D3D-68F7827424DC}" type="presOf" srcId="{F8EE849C-1734-4BFD-A61F-49EE7E844F20}" destId="{034C2C2A-65CB-4BC1-8C05-E5EF657C1D3F}" srcOrd="0" destOrd="0" presId="urn:microsoft.com/office/officeart/2005/8/layout/cycle6"/>
    <dgm:cxn modelId="{9E350E63-E737-459D-992D-E1D33F290D82}" srcId="{B86AB71A-64A4-48F0-80C8-374B9D2EC9A8}" destId="{E9F54A8D-3E1B-4A76-8792-726AB6E94E02}" srcOrd="2" destOrd="0" parTransId="{A5AF99F6-2B80-4BFE-A554-E441285A2BF4}" sibTransId="{C9E3A83C-4259-4997-A409-F5930A067026}"/>
    <dgm:cxn modelId="{A70C4B49-A938-41DC-A41C-177337A8ED73}" type="presOf" srcId="{B86AB71A-64A4-48F0-80C8-374B9D2EC9A8}" destId="{581C3AA6-549E-4737-BF5B-855E9352F864}" srcOrd="0" destOrd="0" presId="urn:microsoft.com/office/officeart/2005/8/layout/cycle6"/>
    <dgm:cxn modelId="{8E65F849-585F-4AC8-A97D-B9F897503720}" type="presOf" srcId="{65552886-A196-4764-B980-D984BAF30F13}" destId="{A9456144-A71E-4154-920D-166F1A69FDDF}" srcOrd="0" destOrd="0" presId="urn:microsoft.com/office/officeart/2005/8/layout/cycle6"/>
    <dgm:cxn modelId="{8FF73B4C-4EBF-42A7-B3B0-6617FBCB7CEE}" type="presOf" srcId="{C9E3A83C-4259-4997-A409-F5930A067026}" destId="{2ECD9081-CA5C-47BC-BBD1-BD7161894892}" srcOrd="0" destOrd="0" presId="urn:microsoft.com/office/officeart/2005/8/layout/cycle6"/>
    <dgm:cxn modelId="{A9B50D85-0C45-4DD0-9E03-4D9E0A196DC5}" type="presOf" srcId="{E6D69603-E77B-4341-902C-4762B47B7FFC}" destId="{5FBEF51A-C3B1-4581-80C4-4CB5B985DDAC}" srcOrd="0" destOrd="0" presId="urn:microsoft.com/office/officeart/2005/8/layout/cycle6"/>
    <dgm:cxn modelId="{052F10AE-EC23-48C5-86D8-DA480070DFB7}" srcId="{B86AB71A-64A4-48F0-80C8-374B9D2EC9A8}" destId="{F8EE849C-1734-4BFD-A61F-49EE7E844F20}" srcOrd="3" destOrd="0" parTransId="{C774B160-8D07-4E40-B543-FC5A72E85631}" sibTransId="{040C9825-935E-4D81-BAA0-9A993297074C}"/>
    <dgm:cxn modelId="{488435D6-44C7-4663-A13C-264C5DAAFABB}" type="presOf" srcId="{11CE4F0F-D5E0-4406-A83A-691C95556DCA}" destId="{3F6A3B5B-17B5-46C5-A3B4-F1D7FE913295}" srcOrd="0" destOrd="0" presId="urn:microsoft.com/office/officeart/2005/8/layout/cycle6"/>
    <dgm:cxn modelId="{5F8BF5F9-5588-435C-9CCE-91BAAB24F844}" type="presOf" srcId="{E9F54A8D-3E1B-4A76-8792-726AB6E94E02}" destId="{86A23049-81A5-418A-8B54-890776A923EE}" srcOrd="0" destOrd="0" presId="urn:microsoft.com/office/officeart/2005/8/layout/cycle6"/>
    <dgm:cxn modelId="{A73F1234-7014-4D31-A5C2-E9EBE58737AC}" type="presParOf" srcId="{581C3AA6-549E-4737-BF5B-855E9352F864}" destId="{5FBEF51A-C3B1-4581-80C4-4CB5B985DDAC}" srcOrd="0" destOrd="0" presId="urn:microsoft.com/office/officeart/2005/8/layout/cycle6"/>
    <dgm:cxn modelId="{6402B93C-00FD-4679-8D6B-212C4E2DB63A}" type="presParOf" srcId="{581C3AA6-549E-4737-BF5B-855E9352F864}" destId="{2CD6FF1E-9FEC-4BFE-AC2D-10DD312DC596}" srcOrd="1" destOrd="0" presId="urn:microsoft.com/office/officeart/2005/8/layout/cycle6"/>
    <dgm:cxn modelId="{5CE5E805-657D-4B12-9AE7-4A5C6756783B}" type="presParOf" srcId="{581C3AA6-549E-4737-BF5B-855E9352F864}" destId="{A9456144-A71E-4154-920D-166F1A69FDDF}" srcOrd="2" destOrd="0" presId="urn:microsoft.com/office/officeart/2005/8/layout/cycle6"/>
    <dgm:cxn modelId="{CF456BF7-4B2A-4295-8DC5-34EDC46708EB}" type="presParOf" srcId="{581C3AA6-549E-4737-BF5B-855E9352F864}" destId="{3F6A3B5B-17B5-46C5-A3B4-F1D7FE913295}" srcOrd="3" destOrd="0" presId="urn:microsoft.com/office/officeart/2005/8/layout/cycle6"/>
    <dgm:cxn modelId="{4CC55FF1-8124-48B0-9F6C-6EDC4F243DF2}" type="presParOf" srcId="{581C3AA6-549E-4737-BF5B-855E9352F864}" destId="{8B49EB6B-DBD5-4366-97A1-8F7A3D243FAD}" srcOrd="4" destOrd="0" presId="urn:microsoft.com/office/officeart/2005/8/layout/cycle6"/>
    <dgm:cxn modelId="{67891F36-4BEC-4616-AFF9-92306D8840F8}" type="presParOf" srcId="{581C3AA6-549E-4737-BF5B-855E9352F864}" destId="{2D01D182-14D0-4E90-8832-043E21146ECB}" srcOrd="5" destOrd="0" presId="urn:microsoft.com/office/officeart/2005/8/layout/cycle6"/>
    <dgm:cxn modelId="{BD92766D-DCC1-48FB-B6E7-D6B5DDA216AE}" type="presParOf" srcId="{581C3AA6-549E-4737-BF5B-855E9352F864}" destId="{86A23049-81A5-418A-8B54-890776A923EE}" srcOrd="6" destOrd="0" presId="urn:microsoft.com/office/officeart/2005/8/layout/cycle6"/>
    <dgm:cxn modelId="{DD672072-E8B2-42B7-90FD-86DBC16559C6}" type="presParOf" srcId="{581C3AA6-549E-4737-BF5B-855E9352F864}" destId="{85D926E5-F101-47FC-AEAB-2845CA44F7C0}" srcOrd="7" destOrd="0" presId="urn:microsoft.com/office/officeart/2005/8/layout/cycle6"/>
    <dgm:cxn modelId="{05A658F5-CBBE-4F62-AF51-CE1CDF88FE4A}" type="presParOf" srcId="{581C3AA6-549E-4737-BF5B-855E9352F864}" destId="{2ECD9081-CA5C-47BC-BBD1-BD7161894892}" srcOrd="8" destOrd="0" presId="urn:microsoft.com/office/officeart/2005/8/layout/cycle6"/>
    <dgm:cxn modelId="{7B434E3D-5041-4B94-A6FD-F09C89F8DC3A}" type="presParOf" srcId="{581C3AA6-549E-4737-BF5B-855E9352F864}" destId="{034C2C2A-65CB-4BC1-8C05-E5EF657C1D3F}" srcOrd="9" destOrd="0" presId="urn:microsoft.com/office/officeart/2005/8/layout/cycle6"/>
    <dgm:cxn modelId="{C0B93734-A27A-49A3-93A2-43DE2FA4AE27}" type="presParOf" srcId="{581C3AA6-549E-4737-BF5B-855E9352F864}" destId="{F0672747-8E76-4F57-AB87-0FA31C4C0D51}" srcOrd="10" destOrd="0" presId="urn:microsoft.com/office/officeart/2005/8/layout/cycle6"/>
    <dgm:cxn modelId="{876FB050-FC68-489C-BDF5-D5537D357BF0}" type="presParOf" srcId="{581C3AA6-549E-4737-BF5B-855E9352F864}" destId="{1C012988-E3AE-40A0-968E-F25D823E1D82}"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E73CFA6-C921-4723-BAE3-6746DFAEBA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t-LT"/>
        </a:p>
      </dgm:t>
    </dgm:pt>
    <dgm:pt modelId="{06186EE3-F480-4D75-80C9-2B4414C6E7C0}">
      <dgm:prSet phldrT="[Tekstas]" custT="1"/>
      <dgm:spPr>
        <a:solidFill>
          <a:srgbClr val="8EC543"/>
        </a:solidFill>
      </dgm:spPr>
      <dgm:t>
        <a:bodyPr/>
        <a:lstStyle/>
        <a:p>
          <a:r>
            <a:rPr lang="lt-LT" sz="1400" b="1" dirty="0">
              <a:solidFill>
                <a:schemeClr val="accent3">
                  <a:lumMod val="50000"/>
                </a:schemeClr>
              </a:solidFill>
              <a:latin typeface="Times New Roman" panose="02020603050405020304" pitchFamily="18" charset="0"/>
              <a:cs typeface="Times New Roman" panose="02020603050405020304" pitchFamily="18" charset="0"/>
            </a:rPr>
            <a:t>pasirašyta jungtinės veiklos sutartis</a:t>
          </a:r>
        </a:p>
      </dgm:t>
    </dgm:pt>
    <dgm:pt modelId="{D7C05D0C-4362-4080-AA2E-9702CD1D3CED}" type="parTrans" cxnId="{9F432D55-6356-4239-96D6-4C4E44933FDA}">
      <dgm:prSet/>
      <dgm:spPr/>
      <dgm:t>
        <a:bodyPr/>
        <a:lstStyle/>
        <a:p>
          <a:endParaRPr lang="lt-LT"/>
        </a:p>
      </dgm:t>
    </dgm:pt>
    <dgm:pt modelId="{24021D6A-FCF2-4A39-B855-E244E31B364A}" type="sibTrans" cxnId="{9F432D55-6356-4239-96D6-4C4E44933FDA}">
      <dgm:prSet/>
      <dgm:spPr>
        <a:ln>
          <a:solidFill>
            <a:srgbClr val="126A3A"/>
          </a:solidFill>
        </a:ln>
      </dgm:spPr>
      <dgm:t>
        <a:bodyPr/>
        <a:lstStyle/>
        <a:p>
          <a:endParaRPr lang="lt-LT"/>
        </a:p>
      </dgm:t>
    </dgm:pt>
    <dgm:pt modelId="{EBEB0EF0-06FB-428A-AB9F-D7F58B98EB56}">
      <dgm:prSet phldrT="[Tekstas]" custT="1"/>
      <dgm:spPr>
        <a:solidFill>
          <a:srgbClr val="8EC543"/>
        </a:solidFill>
      </dgm:spPr>
      <dgm:t>
        <a:bodyPr/>
        <a:lstStyle/>
        <a:p>
          <a:r>
            <a:rPr lang="lt-LT" sz="1400" b="1" dirty="0">
              <a:solidFill>
                <a:schemeClr val="accent3">
                  <a:lumMod val="50000"/>
                </a:schemeClr>
              </a:solidFill>
              <a:latin typeface="Times New Roman" panose="02020603050405020304" pitchFamily="18" charset="0"/>
              <a:cs typeface="Times New Roman" panose="02020603050405020304" pitchFamily="18" charset="0"/>
            </a:rPr>
            <a:t>ne daugiau kaip vienas tarpininkas</a:t>
          </a:r>
        </a:p>
      </dgm:t>
    </dgm:pt>
    <dgm:pt modelId="{CB952434-7E09-45B3-8B39-D946EBF166A9}" type="parTrans" cxnId="{6BAAA324-3FA7-405A-A5C0-53689BB76E17}">
      <dgm:prSet/>
      <dgm:spPr/>
      <dgm:t>
        <a:bodyPr/>
        <a:lstStyle/>
        <a:p>
          <a:endParaRPr lang="lt-LT"/>
        </a:p>
      </dgm:t>
    </dgm:pt>
    <dgm:pt modelId="{45E7DE1F-9191-41EE-ACE9-4766FA619D50}" type="sibTrans" cxnId="{6BAAA324-3FA7-405A-A5C0-53689BB76E17}">
      <dgm:prSet/>
      <dgm:spPr/>
      <dgm:t>
        <a:bodyPr/>
        <a:lstStyle/>
        <a:p>
          <a:endParaRPr lang="lt-LT"/>
        </a:p>
      </dgm:t>
    </dgm:pt>
    <dgm:pt modelId="{67E99E98-3961-4052-935D-935E4745B3AD}">
      <dgm:prSet phldrT="[Tekstas]" custT="1"/>
      <dgm:spPr>
        <a:solidFill>
          <a:srgbClr val="8EC543"/>
        </a:solidFill>
      </dgm:spPr>
      <dgm:t>
        <a:bodyPr/>
        <a:lstStyle/>
        <a:p>
          <a:r>
            <a:rPr lang="lt-LT" sz="1400" b="1" dirty="0">
              <a:solidFill>
                <a:schemeClr val="accent3">
                  <a:lumMod val="50000"/>
                </a:schemeClr>
              </a:solidFill>
              <a:latin typeface="Times New Roman" panose="02020603050405020304" pitchFamily="18" charset="0"/>
              <a:cs typeface="Times New Roman" panose="02020603050405020304" pitchFamily="18" charset="0"/>
            </a:rPr>
            <a:t>užsiimti žemės ūkio ir (ar) maisto produktų gamyba ir (ar) perdirbimu</a:t>
          </a:r>
        </a:p>
      </dgm:t>
    </dgm:pt>
    <dgm:pt modelId="{D600A8BF-A4C8-4863-B277-071317B065F5}" type="parTrans" cxnId="{ADB7B52B-ACB2-4208-A9AC-CB03E7E6FECE}">
      <dgm:prSet/>
      <dgm:spPr/>
      <dgm:t>
        <a:bodyPr/>
        <a:lstStyle/>
        <a:p>
          <a:endParaRPr lang="lt-LT"/>
        </a:p>
      </dgm:t>
    </dgm:pt>
    <dgm:pt modelId="{F5740F4A-0F5F-468F-BF8F-CF9197E7CA37}" type="sibTrans" cxnId="{ADB7B52B-ACB2-4208-A9AC-CB03E7E6FECE}">
      <dgm:prSet/>
      <dgm:spPr/>
      <dgm:t>
        <a:bodyPr/>
        <a:lstStyle/>
        <a:p>
          <a:endParaRPr lang="lt-LT"/>
        </a:p>
      </dgm:t>
    </dgm:pt>
    <dgm:pt modelId="{F55EF231-40B1-4EC9-8A9C-6E2216882B83}">
      <dgm:prSet phldrT="[Tekstas]" custT="1"/>
      <dgm:spPr>
        <a:solidFill>
          <a:srgbClr val="8EC543"/>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dirty="0">
            <a:solidFill>
              <a:schemeClr val="accent3">
                <a:lumMod val="50000"/>
              </a:schemeClr>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1400" dirty="0">
              <a:solidFill>
                <a:schemeClr val="accent3">
                  <a:lumMod val="50000"/>
                </a:schemeClr>
              </a:solidFill>
              <a:latin typeface="Times New Roman" panose="02020603050405020304" pitchFamily="18" charset="0"/>
              <a:cs typeface="Times New Roman" panose="02020603050405020304" pitchFamily="18" charset="0"/>
            </a:rPr>
            <a:t> </a:t>
          </a:r>
          <a:r>
            <a:rPr lang="lt-LT" sz="1400" dirty="0">
              <a:solidFill>
                <a:schemeClr val="accent3">
                  <a:lumMod val="50000"/>
                </a:schemeClr>
              </a:solidFill>
              <a:latin typeface="Times New Roman" panose="02020603050405020304" pitchFamily="18" charset="0"/>
              <a:cs typeface="Times New Roman" panose="02020603050405020304" pitchFamily="18" charset="0"/>
            </a:rPr>
            <a:t>atitikti </a:t>
          </a:r>
          <a:r>
            <a:rPr lang="lt-LT" sz="1400" b="1" dirty="0">
              <a:solidFill>
                <a:schemeClr val="accent3">
                  <a:lumMod val="50000"/>
                </a:schemeClr>
              </a:solidFill>
              <a:latin typeface="Times New Roman" panose="02020603050405020304" pitchFamily="18" charset="0"/>
              <a:cs typeface="Times New Roman" panose="02020603050405020304" pitchFamily="18" charset="0"/>
            </a:rPr>
            <a:t>ekonominį gyvybingumą </a:t>
          </a:r>
          <a:r>
            <a:rPr lang="lt-LT" sz="1400" dirty="0">
              <a:solidFill>
                <a:schemeClr val="accent3">
                  <a:lumMod val="50000"/>
                </a:schemeClr>
              </a:solidFill>
              <a:latin typeface="Times New Roman" panose="02020603050405020304" pitchFamily="18" charset="0"/>
              <a:cs typeface="Times New Roman" panose="02020603050405020304" pitchFamily="18" charset="0"/>
            </a:rPr>
            <a:t>apibūdinančius rodiklius ir jų kritines reikšmes (vertinama pagal verslo planą)</a:t>
          </a:r>
          <a:endParaRPr lang="lt-LT" sz="1400" b="1" dirty="0">
            <a:solidFill>
              <a:schemeClr val="accent3">
                <a:lumMod val="50000"/>
              </a:schemeClr>
            </a:solidFill>
            <a:latin typeface="Times New Roman" panose="02020603050405020304" pitchFamily="18" charset="0"/>
            <a:cs typeface="Times New Roman" panose="02020603050405020304" pitchFamily="18" charset="0"/>
          </a:endParaRPr>
        </a:p>
        <a:p>
          <a:pPr marL="0" lvl="0" algn="just" defTabSz="2889250">
            <a:lnSpc>
              <a:spcPct val="90000"/>
            </a:lnSpc>
            <a:spcBef>
              <a:spcPct val="0"/>
            </a:spcBef>
            <a:spcAft>
              <a:spcPct val="35000"/>
            </a:spcAft>
            <a:buNone/>
          </a:pPr>
          <a:endParaRPr lang="lt-LT" sz="1400" b="1" dirty="0">
            <a:solidFill>
              <a:schemeClr val="accent3">
                <a:lumMod val="50000"/>
              </a:schemeClr>
            </a:solidFill>
            <a:latin typeface="Times New Roman" panose="02020603050405020304" pitchFamily="18" charset="0"/>
            <a:cs typeface="Times New Roman" panose="02020603050405020304" pitchFamily="18" charset="0"/>
          </a:endParaRPr>
        </a:p>
      </dgm:t>
    </dgm:pt>
    <dgm:pt modelId="{31BC0296-7CD6-41D2-BD0C-E50C6FF1691F}" type="parTrans" cxnId="{6D3A2FEE-36EF-418E-9D63-5981C551E8AE}">
      <dgm:prSet/>
      <dgm:spPr/>
      <dgm:t>
        <a:bodyPr/>
        <a:lstStyle/>
        <a:p>
          <a:endParaRPr lang="lt-LT"/>
        </a:p>
      </dgm:t>
    </dgm:pt>
    <dgm:pt modelId="{5ADFD305-91DF-4FD9-AC79-34B3C731E87C}" type="sibTrans" cxnId="{6D3A2FEE-36EF-418E-9D63-5981C551E8AE}">
      <dgm:prSet/>
      <dgm:spPr/>
      <dgm:t>
        <a:bodyPr/>
        <a:lstStyle/>
        <a:p>
          <a:endParaRPr lang="lt-LT"/>
        </a:p>
      </dgm:t>
    </dgm:pt>
    <dgm:pt modelId="{E7245BFF-AB0E-48A4-BE33-AD3A390DB764}">
      <dgm:prSet custT="1"/>
      <dgm:spPr>
        <a:solidFill>
          <a:srgbClr val="92D050"/>
        </a:solidFill>
      </dgm:spPr>
      <dgm:t>
        <a:bodyPr/>
        <a:lstStyle/>
        <a:p>
          <a:r>
            <a:rPr lang="lt-LT" sz="1400" b="1" dirty="0">
              <a:solidFill>
                <a:schemeClr val="accent3">
                  <a:lumMod val="50000"/>
                </a:schemeClr>
              </a:solidFill>
              <a:latin typeface="Times New Roman" panose="02020603050405020304" pitchFamily="18" charset="0"/>
              <a:cs typeface="Times New Roman" panose="02020603050405020304" pitchFamily="18" charset="0"/>
            </a:rPr>
            <a:t>nepertraukiamai veikti ne trumpiau kaip 1 metus</a:t>
          </a:r>
          <a:endParaRPr lang="lt-LT" sz="1400" b="1" dirty="0">
            <a:solidFill>
              <a:schemeClr val="accent3">
                <a:lumMod val="50000"/>
              </a:schemeClr>
            </a:solidFill>
            <a:effectLst/>
            <a:latin typeface="Times New Roman" panose="02020603050405020304" pitchFamily="18" charset="0"/>
            <a:cs typeface="Times New Roman" panose="02020603050405020304" pitchFamily="18" charset="0"/>
          </a:endParaRPr>
        </a:p>
      </dgm:t>
    </dgm:pt>
    <dgm:pt modelId="{5A6B5F7B-FF7A-4DCA-A7E3-8D029610E5C4}" type="parTrans" cxnId="{60876EAD-9A69-4A55-82B8-54D96C653E63}">
      <dgm:prSet/>
      <dgm:spPr/>
      <dgm:t>
        <a:bodyPr/>
        <a:lstStyle/>
        <a:p>
          <a:endParaRPr lang="lt-LT"/>
        </a:p>
      </dgm:t>
    </dgm:pt>
    <dgm:pt modelId="{61D8BE64-B623-4B7A-B6D8-A1EBF08C5E97}" type="sibTrans" cxnId="{60876EAD-9A69-4A55-82B8-54D96C653E63}">
      <dgm:prSet/>
      <dgm:spPr/>
      <dgm:t>
        <a:bodyPr/>
        <a:lstStyle/>
        <a:p>
          <a:endParaRPr lang="lt-LT"/>
        </a:p>
      </dgm:t>
    </dgm:pt>
    <dgm:pt modelId="{4BDE9477-AAFB-42BA-AB42-FB82820955F7}">
      <dgm:prSet custT="1"/>
      <dgm:spPr>
        <a:solidFill>
          <a:srgbClr val="8EC543"/>
        </a:solidFill>
      </dgm:spPr>
      <dgm:t>
        <a:bodyPr/>
        <a:lstStyle/>
        <a:p>
          <a:pPr algn="just"/>
          <a:r>
            <a:rPr lang="lt-LT" sz="1400" b="1" dirty="0">
              <a:solidFill>
                <a:schemeClr val="accent3">
                  <a:lumMod val="50000"/>
                </a:schemeClr>
              </a:solidFill>
              <a:latin typeface="Times New Roman" panose="02020603050405020304" pitchFamily="18" charset="0"/>
              <a:cs typeface="Times New Roman" panose="02020603050405020304" pitchFamily="18" charset="0"/>
            </a:rPr>
            <a:t>  ne mažiau kaip 51 proc</a:t>
          </a:r>
          <a:r>
            <a:rPr lang="lt-LT" sz="1400" dirty="0">
              <a:solidFill>
                <a:schemeClr val="accent3">
                  <a:lumMod val="50000"/>
                </a:schemeClr>
              </a:solidFill>
              <a:latin typeface="Times New Roman" panose="02020603050405020304" pitchFamily="18" charset="0"/>
              <a:cs typeface="Times New Roman" panose="02020603050405020304" pitchFamily="18" charset="0"/>
            </a:rPr>
            <a:t>. projekto grandinės dalyvių žemės ūkio valdos ekonominis dydis</a:t>
          </a:r>
          <a:r>
            <a:rPr lang="en-US" sz="1400" dirty="0">
              <a:solidFill>
                <a:schemeClr val="accent3">
                  <a:lumMod val="50000"/>
                </a:schemeClr>
              </a:solidFill>
              <a:latin typeface="Times New Roman" panose="02020603050405020304" pitchFamily="18" charset="0"/>
              <a:cs typeface="Times New Roman" panose="02020603050405020304" pitchFamily="18" charset="0"/>
            </a:rPr>
            <a:t>,</a:t>
          </a:r>
          <a:r>
            <a:rPr lang="lt-LT" sz="1400" dirty="0">
              <a:solidFill>
                <a:schemeClr val="accent3">
                  <a:lumMod val="50000"/>
                </a:schemeClr>
              </a:solidFill>
              <a:latin typeface="Times New Roman" panose="02020603050405020304" pitchFamily="18" charset="0"/>
              <a:cs typeface="Times New Roman" panose="02020603050405020304" pitchFamily="18" charset="0"/>
            </a:rPr>
            <a:t> išreikštas </a:t>
          </a:r>
          <a:r>
            <a:rPr lang="lt-LT" sz="1400" b="1" dirty="0">
              <a:solidFill>
                <a:schemeClr val="accent3">
                  <a:lumMod val="50000"/>
                </a:schemeClr>
              </a:solidFill>
              <a:latin typeface="Times New Roman" panose="02020603050405020304" pitchFamily="18" charset="0"/>
              <a:cs typeface="Times New Roman" panose="02020603050405020304" pitchFamily="18" charset="0"/>
            </a:rPr>
            <a:t>produkcijos standartine verte </a:t>
          </a:r>
          <a:r>
            <a:rPr lang="lt-LT" sz="1400" dirty="0">
              <a:solidFill>
                <a:schemeClr val="accent3">
                  <a:lumMod val="50000"/>
                </a:schemeClr>
              </a:solidFill>
              <a:latin typeface="Times New Roman" panose="02020603050405020304" pitchFamily="18" charset="0"/>
              <a:cs typeface="Times New Roman" panose="02020603050405020304" pitchFamily="18" charset="0"/>
            </a:rPr>
            <a:t>yra ne mažesnis </a:t>
          </a:r>
          <a:r>
            <a:rPr lang="lt-LT" sz="1400" b="1" dirty="0">
              <a:solidFill>
                <a:schemeClr val="accent3">
                  <a:lumMod val="50000"/>
                </a:schemeClr>
              </a:solidFill>
              <a:latin typeface="Times New Roman" panose="02020603050405020304" pitchFamily="18" charset="0"/>
              <a:cs typeface="Times New Roman" panose="02020603050405020304" pitchFamily="18" charset="0"/>
            </a:rPr>
            <a:t>kaip </a:t>
          </a:r>
          <a:r>
            <a:rPr lang="en-US" sz="1400" b="1" dirty="0">
              <a:solidFill>
                <a:schemeClr val="accent3">
                  <a:lumMod val="50000"/>
                </a:schemeClr>
              </a:solidFill>
              <a:latin typeface="Times New Roman" panose="02020603050405020304" pitchFamily="18" charset="0"/>
              <a:cs typeface="Times New Roman" panose="02020603050405020304" pitchFamily="18" charset="0"/>
            </a:rPr>
            <a:t>4</a:t>
          </a:r>
          <a:r>
            <a:rPr lang="lt-LT" sz="1400" b="1" dirty="0">
              <a:solidFill>
                <a:schemeClr val="accent3">
                  <a:lumMod val="50000"/>
                </a:schemeClr>
              </a:solidFill>
              <a:latin typeface="Times New Roman" panose="02020603050405020304" pitchFamily="18" charset="0"/>
              <a:cs typeface="Times New Roman" panose="02020603050405020304" pitchFamily="18" charset="0"/>
            </a:rPr>
            <a:t> 000 Eur</a:t>
          </a:r>
          <a:endParaRPr lang="lt-LT" sz="1400" dirty="0"/>
        </a:p>
      </dgm:t>
    </dgm:pt>
    <dgm:pt modelId="{C2D47A92-5A61-4C90-B15E-D2D5ED9BE4AD}" type="parTrans" cxnId="{502C11E5-4CD3-47A4-B218-F289A4120EFA}">
      <dgm:prSet/>
      <dgm:spPr/>
      <dgm:t>
        <a:bodyPr/>
        <a:lstStyle/>
        <a:p>
          <a:endParaRPr lang="lt-LT"/>
        </a:p>
      </dgm:t>
    </dgm:pt>
    <dgm:pt modelId="{D399C749-6129-489A-8757-076004627082}" type="sibTrans" cxnId="{502C11E5-4CD3-47A4-B218-F289A4120EFA}">
      <dgm:prSet/>
      <dgm:spPr/>
      <dgm:t>
        <a:bodyPr/>
        <a:lstStyle/>
        <a:p>
          <a:endParaRPr lang="lt-LT"/>
        </a:p>
      </dgm:t>
    </dgm:pt>
    <dgm:pt modelId="{01B838A3-A7B8-4D95-A523-B5381226D893}">
      <dgm:prSet custT="1"/>
      <dgm:spPr>
        <a:solidFill>
          <a:srgbClr val="8EC543"/>
        </a:solidFill>
      </dgm:spPr>
      <dgm:t>
        <a:bodyPr/>
        <a:lstStyle/>
        <a:p>
          <a:pPr algn="just"/>
          <a:r>
            <a:rPr lang="lt-LT" sz="1400" b="1" dirty="0">
              <a:solidFill>
                <a:schemeClr val="accent3">
                  <a:lumMod val="50000"/>
                </a:schemeClr>
              </a:solidFill>
              <a:latin typeface="Times New Roman" panose="02020603050405020304" pitchFamily="18" charset="0"/>
              <a:cs typeface="Times New Roman" panose="02020603050405020304" pitchFamily="18" charset="0"/>
            </a:rPr>
            <a:t>pajamos</a:t>
          </a:r>
          <a:r>
            <a:rPr lang="lt-LT" sz="1400" b="0" dirty="0">
              <a:solidFill>
                <a:schemeClr val="accent3">
                  <a:lumMod val="50000"/>
                </a:schemeClr>
              </a:solidFill>
              <a:latin typeface="Times New Roman" panose="02020603050405020304" pitchFamily="18" charset="0"/>
              <a:cs typeface="Times New Roman" panose="02020603050405020304" pitchFamily="18" charset="0"/>
            </a:rPr>
            <a:t> iš žemės ūkio produktų gamybos ir (ar) maisto produktų perdirbimo ir (ar) gamybos veiklos per ataskaitinį laikotarpį (1 metus) iki paramos paraiškos pateikimo turi sudaryti ne mažiau kaip </a:t>
          </a:r>
          <a:r>
            <a:rPr lang="lt-LT" sz="1400" b="1" dirty="0">
              <a:solidFill>
                <a:schemeClr val="accent3">
                  <a:lumMod val="50000"/>
                </a:schemeClr>
              </a:solidFill>
              <a:latin typeface="Times New Roman" panose="02020603050405020304" pitchFamily="18" charset="0"/>
              <a:cs typeface="Times New Roman" panose="02020603050405020304" pitchFamily="18" charset="0"/>
            </a:rPr>
            <a:t>50 proc. visų </a:t>
          </a:r>
          <a:r>
            <a:rPr lang="en-US" sz="1400" b="1" dirty="0">
              <a:solidFill>
                <a:schemeClr val="accent3">
                  <a:lumMod val="50000"/>
                </a:schemeClr>
              </a:solidFill>
              <a:latin typeface="Times New Roman" panose="02020603050405020304" pitchFamily="18" charset="0"/>
              <a:cs typeface="Times New Roman" panose="02020603050405020304" pitchFamily="18" charset="0"/>
            </a:rPr>
            <a:t>grandin</a:t>
          </a:r>
          <a:r>
            <a:rPr lang="lt-LT" sz="1400" b="1" dirty="0">
              <a:solidFill>
                <a:schemeClr val="accent3">
                  <a:lumMod val="50000"/>
                </a:schemeClr>
              </a:solidFill>
              <a:latin typeface="Times New Roman" panose="02020603050405020304" pitchFamily="18" charset="0"/>
              <a:cs typeface="Times New Roman" panose="02020603050405020304" pitchFamily="18" charset="0"/>
            </a:rPr>
            <a:t>ės dalyvių veiklos pajamų</a:t>
          </a:r>
          <a:endParaRPr lang="lt-LT" sz="1400" b="1" dirty="0">
            <a:solidFill>
              <a:schemeClr val="accent3">
                <a:lumMod val="50000"/>
              </a:schemeClr>
            </a:solidFill>
            <a:effectLst/>
            <a:latin typeface="Times New Roman" panose="02020603050405020304" pitchFamily="18" charset="0"/>
            <a:cs typeface="Times New Roman" panose="02020603050405020304" pitchFamily="18" charset="0"/>
          </a:endParaRPr>
        </a:p>
      </dgm:t>
    </dgm:pt>
    <dgm:pt modelId="{146A36FF-E945-4280-AC50-E4BFD223AF3B}" type="parTrans" cxnId="{E7B6EF0B-BF0B-4AFF-86FB-6E7B2CB7934B}">
      <dgm:prSet/>
      <dgm:spPr/>
      <dgm:t>
        <a:bodyPr/>
        <a:lstStyle/>
        <a:p>
          <a:endParaRPr lang="lt-LT"/>
        </a:p>
      </dgm:t>
    </dgm:pt>
    <dgm:pt modelId="{C5585F32-A14C-4E76-AFB4-AD1A88FC4210}" type="sibTrans" cxnId="{E7B6EF0B-BF0B-4AFF-86FB-6E7B2CB7934B}">
      <dgm:prSet/>
      <dgm:spPr/>
      <dgm:t>
        <a:bodyPr/>
        <a:lstStyle/>
        <a:p>
          <a:endParaRPr lang="lt-LT"/>
        </a:p>
      </dgm:t>
    </dgm:pt>
    <dgm:pt modelId="{FEC85A77-351B-4227-978A-591C111A7B7D}" type="pres">
      <dgm:prSet presAssocID="{BE73CFA6-C921-4723-BAE3-6746DFAEBA02}" presName="Name0" presStyleCnt="0">
        <dgm:presLayoutVars>
          <dgm:chMax val="7"/>
          <dgm:chPref val="7"/>
          <dgm:dir/>
        </dgm:presLayoutVars>
      </dgm:prSet>
      <dgm:spPr/>
    </dgm:pt>
    <dgm:pt modelId="{4CC6ED25-8749-4D4E-BFB9-0236411336DA}" type="pres">
      <dgm:prSet presAssocID="{BE73CFA6-C921-4723-BAE3-6746DFAEBA02}" presName="Name1" presStyleCnt="0"/>
      <dgm:spPr/>
    </dgm:pt>
    <dgm:pt modelId="{9FB66825-6EB8-4CE9-BB74-AFB7C76AF498}" type="pres">
      <dgm:prSet presAssocID="{BE73CFA6-C921-4723-BAE3-6746DFAEBA02}" presName="cycle" presStyleCnt="0"/>
      <dgm:spPr/>
    </dgm:pt>
    <dgm:pt modelId="{3F52E8CF-C422-45ED-B1E8-9436CE5985FE}" type="pres">
      <dgm:prSet presAssocID="{BE73CFA6-C921-4723-BAE3-6746DFAEBA02}" presName="srcNode" presStyleLbl="node1" presStyleIdx="0" presStyleCnt="7"/>
      <dgm:spPr/>
    </dgm:pt>
    <dgm:pt modelId="{FB8B066A-7A30-494F-816A-37369ACF47E5}" type="pres">
      <dgm:prSet presAssocID="{BE73CFA6-C921-4723-BAE3-6746DFAEBA02}" presName="conn" presStyleLbl="parChTrans1D2" presStyleIdx="0" presStyleCnt="1" custLinFactNeighborX="-10756" custLinFactNeighborY="42"/>
      <dgm:spPr/>
    </dgm:pt>
    <dgm:pt modelId="{5A501F40-DA82-45B2-BF61-8D630136F997}" type="pres">
      <dgm:prSet presAssocID="{BE73CFA6-C921-4723-BAE3-6746DFAEBA02}" presName="extraNode" presStyleLbl="node1" presStyleIdx="0" presStyleCnt="7"/>
      <dgm:spPr/>
    </dgm:pt>
    <dgm:pt modelId="{7CB75AA2-36E3-46C7-A062-3B49AABE4D66}" type="pres">
      <dgm:prSet presAssocID="{BE73CFA6-C921-4723-BAE3-6746DFAEBA02}" presName="dstNode" presStyleLbl="node1" presStyleIdx="0" presStyleCnt="7"/>
      <dgm:spPr/>
    </dgm:pt>
    <dgm:pt modelId="{F22017C3-5EBE-40B8-B949-5E4C4491F90A}" type="pres">
      <dgm:prSet presAssocID="{06186EE3-F480-4D75-80C9-2B4414C6E7C0}" presName="text_1" presStyleLbl="node1" presStyleIdx="0" presStyleCnt="7" custLinFactNeighborX="1370" custLinFactNeighborY="-13851">
        <dgm:presLayoutVars>
          <dgm:bulletEnabled val="1"/>
        </dgm:presLayoutVars>
      </dgm:prSet>
      <dgm:spPr/>
    </dgm:pt>
    <dgm:pt modelId="{E5CF4650-07AA-4EC2-96F9-BA8F9EC77D05}" type="pres">
      <dgm:prSet presAssocID="{06186EE3-F480-4D75-80C9-2B4414C6E7C0}" presName="accent_1" presStyleCnt="0"/>
      <dgm:spPr/>
    </dgm:pt>
    <dgm:pt modelId="{AF322C10-0D10-45BA-80EB-63028B80209F}" type="pres">
      <dgm:prSet presAssocID="{06186EE3-F480-4D75-80C9-2B4414C6E7C0}" presName="accentRepeatNode" presStyleLbl="solidFgAcc1" presStyleIdx="0" presStyleCnt="7" custLinFactNeighborX="-11752" custLinFactNeighborY="-5863"/>
      <dgm:spPr>
        <a:solidFill>
          <a:schemeClr val="bg1">
            <a:lumMod val="85000"/>
          </a:schemeClr>
        </a:solidFill>
        <a:ln>
          <a:solidFill>
            <a:srgbClr val="126A3A"/>
          </a:solidFill>
        </a:ln>
      </dgm:spPr>
    </dgm:pt>
    <dgm:pt modelId="{494E7BB7-71E4-47CA-9C3A-13505277B1C3}" type="pres">
      <dgm:prSet presAssocID="{EBEB0EF0-06FB-428A-AB9F-D7F58B98EB56}" presName="text_2" presStyleLbl="node1" presStyleIdx="1" presStyleCnt="7" custLinFactNeighborX="858" custLinFactNeighborY="-41029">
        <dgm:presLayoutVars>
          <dgm:bulletEnabled val="1"/>
        </dgm:presLayoutVars>
      </dgm:prSet>
      <dgm:spPr/>
    </dgm:pt>
    <dgm:pt modelId="{AE73A075-853A-488F-9ECB-2123680A441F}" type="pres">
      <dgm:prSet presAssocID="{EBEB0EF0-06FB-428A-AB9F-D7F58B98EB56}" presName="accent_2" presStyleCnt="0"/>
      <dgm:spPr/>
    </dgm:pt>
    <dgm:pt modelId="{F9A7710F-A205-4B74-A393-55389E3F0606}" type="pres">
      <dgm:prSet presAssocID="{EBEB0EF0-06FB-428A-AB9F-D7F58B98EB56}" presName="accentRepeatNode" presStyleLbl="solidFgAcc1" presStyleIdx="1" presStyleCnt="7" custLinFactNeighborX="-11163" custLinFactNeighborY="-30300"/>
      <dgm:spPr>
        <a:solidFill>
          <a:schemeClr val="bg1">
            <a:lumMod val="85000"/>
          </a:schemeClr>
        </a:solidFill>
        <a:ln>
          <a:solidFill>
            <a:srgbClr val="126A3A"/>
          </a:solidFill>
        </a:ln>
      </dgm:spPr>
    </dgm:pt>
    <dgm:pt modelId="{464D454A-D1F1-43DE-9097-FE5FDE73BA25}" type="pres">
      <dgm:prSet presAssocID="{E7245BFF-AB0E-48A4-BE33-AD3A390DB764}" presName="text_3" presStyleLbl="node1" presStyleIdx="2" presStyleCnt="7" custLinFactNeighborX="2125" custLinFactNeighborY="-60717">
        <dgm:presLayoutVars>
          <dgm:bulletEnabled val="1"/>
        </dgm:presLayoutVars>
      </dgm:prSet>
      <dgm:spPr/>
    </dgm:pt>
    <dgm:pt modelId="{24D75BE7-43F7-41D9-829A-79CC96DB10BB}" type="pres">
      <dgm:prSet presAssocID="{E7245BFF-AB0E-48A4-BE33-AD3A390DB764}" presName="accent_3" presStyleCnt="0"/>
      <dgm:spPr/>
    </dgm:pt>
    <dgm:pt modelId="{93A70CD3-2150-4C96-899A-25CA7D55D2F2}" type="pres">
      <dgm:prSet presAssocID="{E7245BFF-AB0E-48A4-BE33-AD3A390DB764}" presName="accentRepeatNode" presStyleLbl="solidFgAcc1" presStyleIdx="2" presStyleCnt="7" custLinFactNeighborX="-4784" custLinFactNeighborY="-48573"/>
      <dgm:spPr>
        <a:solidFill>
          <a:schemeClr val="bg1">
            <a:lumMod val="85000"/>
          </a:schemeClr>
        </a:solidFill>
        <a:ln>
          <a:solidFill>
            <a:srgbClr val="126A3A"/>
          </a:solidFill>
        </a:ln>
      </dgm:spPr>
    </dgm:pt>
    <dgm:pt modelId="{1EC2A901-0130-445E-BB02-498F0A2FEAB4}" type="pres">
      <dgm:prSet presAssocID="{67E99E98-3961-4052-935D-935E4745B3AD}" presName="text_4" presStyleLbl="node1" presStyleIdx="3" presStyleCnt="7" custLinFactNeighborX="2128" custLinFactNeighborY="-70682">
        <dgm:presLayoutVars>
          <dgm:bulletEnabled val="1"/>
        </dgm:presLayoutVars>
      </dgm:prSet>
      <dgm:spPr/>
    </dgm:pt>
    <dgm:pt modelId="{D5FDE496-1015-4A77-9A86-B50EF6DA4C99}" type="pres">
      <dgm:prSet presAssocID="{67E99E98-3961-4052-935D-935E4745B3AD}" presName="accent_4" presStyleCnt="0"/>
      <dgm:spPr/>
    </dgm:pt>
    <dgm:pt modelId="{AD1BFDDD-7C2F-475A-98EB-78C7D912D2E7}" type="pres">
      <dgm:prSet presAssocID="{67E99E98-3961-4052-935D-935E4745B3AD}" presName="accentRepeatNode" presStyleLbl="solidFgAcc1" presStyleIdx="3" presStyleCnt="7" custLinFactNeighborX="6626" custLinFactNeighborY="-41762"/>
      <dgm:spPr>
        <a:solidFill>
          <a:schemeClr val="bg1">
            <a:lumMod val="85000"/>
          </a:schemeClr>
        </a:solidFill>
        <a:ln>
          <a:solidFill>
            <a:srgbClr val="126A3A"/>
          </a:solidFill>
        </a:ln>
      </dgm:spPr>
    </dgm:pt>
    <dgm:pt modelId="{9CF2B884-2E7F-46D0-BAA5-8BABCB17F31A}" type="pres">
      <dgm:prSet presAssocID="{F55EF231-40B1-4EC9-8A9C-6E2216882B83}" presName="text_5" presStyleLbl="node1" presStyleIdx="4" presStyleCnt="7" custScaleX="100232" custScaleY="148192" custLinFactNeighborX="865" custLinFactNeighborY="-64537">
        <dgm:presLayoutVars>
          <dgm:bulletEnabled val="1"/>
        </dgm:presLayoutVars>
      </dgm:prSet>
      <dgm:spPr/>
    </dgm:pt>
    <dgm:pt modelId="{BC9BB4FF-4EF6-4651-9A46-F33EFA5BB250}" type="pres">
      <dgm:prSet presAssocID="{F55EF231-40B1-4EC9-8A9C-6E2216882B83}" presName="accent_5" presStyleCnt="0"/>
      <dgm:spPr/>
    </dgm:pt>
    <dgm:pt modelId="{4E88570B-501B-44DC-B122-6A1D35FC19B6}" type="pres">
      <dgm:prSet presAssocID="{F55EF231-40B1-4EC9-8A9C-6E2216882B83}" presName="accentRepeatNode" presStyleLbl="solidFgAcc1" presStyleIdx="4" presStyleCnt="7" custLinFactNeighborX="23085" custLinFactNeighborY="-51630"/>
      <dgm:spPr>
        <a:solidFill>
          <a:schemeClr val="bg1">
            <a:lumMod val="85000"/>
          </a:schemeClr>
        </a:solidFill>
        <a:ln>
          <a:solidFill>
            <a:srgbClr val="126A3A"/>
          </a:solidFill>
        </a:ln>
      </dgm:spPr>
    </dgm:pt>
    <dgm:pt modelId="{10DAEE69-E046-40E4-A24B-246D7D233849}" type="pres">
      <dgm:prSet presAssocID="{01B838A3-A7B8-4D95-A523-B5381226D893}" presName="text_6" presStyleLbl="node1" presStyleIdx="5" presStyleCnt="7" custScaleX="99569" custScaleY="141307" custLinFactNeighborX="2366" custLinFactNeighborY="-47841">
        <dgm:presLayoutVars>
          <dgm:bulletEnabled val="1"/>
        </dgm:presLayoutVars>
      </dgm:prSet>
      <dgm:spPr/>
    </dgm:pt>
    <dgm:pt modelId="{44C39A55-417B-45DF-994A-97054C55593C}" type="pres">
      <dgm:prSet presAssocID="{01B838A3-A7B8-4D95-A523-B5381226D893}" presName="accent_6" presStyleCnt="0"/>
      <dgm:spPr/>
    </dgm:pt>
    <dgm:pt modelId="{5B9EE96A-2F12-4BEB-8CAA-03B44C4D3D1D}" type="pres">
      <dgm:prSet presAssocID="{01B838A3-A7B8-4D95-A523-B5381226D893}" presName="accentRepeatNode" presStyleLbl="solidFgAcc1" presStyleIdx="5" presStyleCnt="7" custLinFactNeighborX="25093" custLinFactNeighborY="-42856"/>
      <dgm:spPr>
        <a:solidFill>
          <a:schemeClr val="bg1">
            <a:lumMod val="85000"/>
          </a:schemeClr>
        </a:solidFill>
      </dgm:spPr>
    </dgm:pt>
    <dgm:pt modelId="{039580EC-EB88-4981-AB31-7E76C199748B}" type="pres">
      <dgm:prSet presAssocID="{4BDE9477-AAFB-42BA-AB42-FB82820955F7}" presName="text_7" presStyleLbl="node1" presStyleIdx="6" presStyleCnt="7" custScaleX="99628" custScaleY="146201" custLinFactNeighborX="929" custLinFactNeighborY="-4853">
        <dgm:presLayoutVars>
          <dgm:bulletEnabled val="1"/>
        </dgm:presLayoutVars>
      </dgm:prSet>
      <dgm:spPr/>
    </dgm:pt>
    <dgm:pt modelId="{D733CB0B-2F75-4B63-9276-4D5346CB7DF3}" type="pres">
      <dgm:prSet presAssocID="{4BDE9477-AAFB-42BA-AB42-FB82820955F7}" presName="accent_7" presStyleCnt="0"/>
      <dgm:spPr/>
    </dgm:pt>
    <dgm:pt modelId="{08BADCD6-E77A-487D-BF5F-C0A3F6384E7C}" type="pres">
      <dgm:prSet presAssocID="{4BDE9477-AAFB-42BA-AB42-FB82820955F7}" presName="accentRepeatNode" presStyleLbl="solidFgAcc1" presStyleIdx="6" presStyleCnt="7" custLinFactNeighborX="29901" custLinFactNeighborY="-9697"/>
      <dgm:spPr>
        <a:solidFill>
          <a:schemeClr val="bg1">
            <a:lumMod val="85000"/>
          </a:schemeClr>
        </a:solidFill>
      </dgm:spPr>
    </dgm:pt>
  </dgm:ptLst>
  <dgm:cxnLst>
    <dgm:cxn modelId="{23C97205-D03F-4113-ABFC-0B84A9572062}" type="presOf" srcId="{67E99E98-3961-4052-935D-935E4745B3AD}" destId="{1EC2A901-0130-445E-BB02-498F0A2FEAB4}" srcOrd="0" destOrd="0" presId="urn:microsoft.com/office/officeart/2008/layout/VerticalCurvedList"/>
    <dgm:cxn modelId="{E7B6EF0B-BF0B-4AFF-86FB-6E7B2CB7934B}" srcId="{BE73CFA6-C921-4723-BAE3-6746DFAEBA02}" destId="{01B838A3-A7B8-4D95-A523-B5381226D893}" srcOrd="5" destOrd="0" parTransId="{146A36FF-E945-4280-AC50-E4BFD223AF3B}" sibTransId="{C5585F32-A14C-4E76-AFB4-AD1A88FC4210}"/>
    <dgm:cxn modelId="{5CF57417-AFC8-41EB-9CA0-485062C7A053}" type="presOf" srcId="{24021D6A-FCF2-4A39-B855-E244E31B364A}" destId="{FB8B066A-7A30-494F-816A-37369ACF47E5}" srcOrd="0" destOrd="0" presId="urn:microsoft.com/office/officeart/2008/layout/VerticalCurvedList"/>
    <dgm:cxn modelId="{4DD7FF1B-45B9-4C09-9E91-76A6F6B700B5}" type="presOf" srcId="{4BDE9477-AAFB-42BA-AB42-FB82820955F7}" destId="{039580EC-EB88-4981-AB31-7E76C199748B}" srcOrd="0" destOrd="0" presId="urn:microsoft.com/office/officeart/2008/layout/VerticalCurvedList"/>
    <dgm:cxn modelId="{6BAAA324-3FA7-405A-A5C0-53689BB76E17}" srcId="{BE73CFA6-C921-4723-BAE3-6746DFAEBA02}" destId="{EBEB0EF0-06FB-428A-AB9F-D7F58B98EB56}" srcOrd="1" destOrd="0" parTransId="{CB952434-7E09-45B3-8B39-D946EBF166A9}" sibTransId="{45E7DE1F-9191-41EE-ACE9-4766FA619D50}"/>
    <dgm:cxn modelId="{ADB7B52B-ACB2-4208-A9AC-CB03E7E6FECE}" srcId="{BE73CFA6-C921-4723-BAE3-6746DFAEBA02}" destId="{67E99E98-3961-4052-935D-935E4745B3AD}" srcOrd="3" destOrd="0" parTransId="{D600A8BF-A4C8-4863-B277-071317B065F5}" sibTransId="{F5740F4A-0F5F-468F-BF8F-CF9197E7CA37}"/>
    <dgm:cxn modelId="{A5A05B30-9F9D-4070-9C01-98745FCF78D5}" type="presOf" srcId="{E7245BFF-AB0E-48A4-BE33-AD3A390DB764}" destId="{464D454A-D1F1-43DE-9097-FE5FDE73BA25}" srcOrd="0" destOrd="0" presId="urn:microsoft.com/office/officeart/2008/layout/VerticalCurvedList"/>
    <dgm:cxn modelId="{D5A47B3E-0D04-4CDB-A91E-241815A6206D}" type="presOf" srcId="{F55EF231-40B1-4EC9-8A9C-6E2216882B83}" destId="{9CF2B884-2E7F-46D0-BAA5-8BABCB17F31A}" srcOrd="0" destOrd="0" presId="urn:microsoft.com/office/officeart/2008/layout/VerticalCurvedList"/>
    <dgm:cxn modelId="{2BA22561-1F3B-474B-BA19-4040973057C5}" type="presOf" srcId="{06186EE3-F480-4D75-80C9-2B4414C6E7C0}" destId="{F22017C3-5EBE-40B8-B949-5E4C4491F90A}" srcOrd="0" destOrd="0" presId="urn:microsoft.com/office/officeart/2008/layout/VerticalCurvedList"/>
    <dgm:cxn modelId="{9F432D55-6356-4239-96D6-4C4E44933FDA}" srcId="{BE73CFA6-C921-4723-BAE3-6746DFAEBA02}" destId="{06186EE3-F480-4D75-80C9-2B4414C6E7C0}" srcOrd="0" destOrd="0" parTransId="{D7C05D0C-4362-4080-AA2E-9702CD1D3CED}" sibTransId="{24021D6A-FCF2-4A39-B855-E244E31B364A}"/>
    <dgm:cxn modelId="{1F4F8558-7FDB-40CB-BF9B-07873A016F83}" type="presOf" srcId="{BE73CFA6-C921-4723-BAE3-6746DFAEBA02}" destId="{FEC85A77-351B-4227-978A-591C111A7B7D}" srcOrd="0" destOrd="0" presId="urn:microsoft.com/office/officeart/2008/layout/VerticalCurvedList"/>
    <dgm:cxn modelId="{60876EAD-9A69-4A55-82B8-54D96C653E63}" srcId="{BE73CFA6-C921-4723-BAE3-6746DFAEBA02}" destId="{E7245BFF-AB0E-48A4-BE33-AD3A390DB764}" srcOrd="2" destOrd="0" parTransId="{5A6B5F7B-FF7A-4DCA-A7E3-8D029610E5C4}" sibTransId="{61D8BE64-B623-4B7A-B6D8-A1EBF08C5E97}"/>
    <dgm:cxn modelId="{4CF222BB-33C6-4BDD-B2A8-342760B8CBDD}" type="presOf" srcId="{01B838A3-A7B8-4D95-A523-B5381226D893}" destId="{10DAEE69-E046-40E4-A24B-246D7D233849}" srcOrd="0" destOrd="0" presId="urn:microsoft.com/office/officeart/2008/layout/VerticalCurvedList"/>
    <dgm:cxn modelId="{459BF8BE-3BE8-41E2-B55E-75999E0548EE}" type="presOf" srcId="{EBEB0EF0-06FB-428A-AB9F-D7F58B98EB56}" destId="{494E7BB7-71E4-47CA-9C3A-13505277B1C3}" srcOrd="0" destOrd="0" presId="urn:microsoft.com/office/officeart/2008/layout/VerticalCurvedList"/>
    <dgm:cxn modelId="{502C11E5-4CD3-47A4-B218-F289A4120EFA}" srcId="{BE73CFA6-C921-4723-BAE3-6746DFAEBA02}" destId="{4BDE9477-AAFB-42BA-AB42-FB82820955F7}" srcOrd="6" destOrd="0" parTransId="{C2D47A92-5A61-4C90-B15E-D2D5ED9BE4AD}" sibTransId="{D399C749-6129-489A-8757-076004627082}"/>
    <dgm:cxn modelId="{6D3A2FEE-36EF-418E-9D63-5981C551E8AE}" srcId="{BE73CFA6-C921-4723-BAE3-6746DFAEBA02}" destId="{F55EF231-40B1-4EC9-8A9C-6E2216882B83}" srcOrd="4" destOrd="0" parTransId="{31BC0296-7CD6-41D2-BD0C-E50C6FF1691F}" sibTransId="{5ADFD305-91DF-4FD9-AC79-34B3C731E87C}"/>
    <dgm:cxn modelId="{140DB21B-E3F5-44AA-BDE0-FF2FC85239CA}" type="presParOf" srcId="{FEC85A77-351B-4227-978A-591C111A7B7D}" destId="{4CC6ED25-8749-4D4E-BFB9-0236411336DA}" srcOrd="0" destOrd="0" presId="urn:microsoft.com/office/officeart/2008/layout/VerticalCurvedList"/>
    <dgm:cxn modelId="{A8797BAF-611A-4B03-8896-6231C2DB7E1F}" type="presParOf" srcId="{4CC6ED25-8749-4D4E-BFB9-0236411336DA}" destId="{9FB66825-6EB8-4CE9-BB74-AFB7C76AF498}" srcOrd="0" destOrd="0" presId="urn:microsoft.com/office/officeart/2008/layout/VerticalCurvedList"/>
    <dgm:cxn modelId="{650B1035-655C-4A62-94C0-35991D5F9018}" type="presParOf" srcId="{9FB66825-6EB8-4CE9-BB74-AFB7C76AF498}" destId="{3F52E8CF-C422-45ED-B1E8-9436CE5985FE}" srcOrd="0" destOrd="0" presId="urn:microsoft.com/office/officeart/2008/layout/VerticalCurvedList"/>
    <dgm:cxn modelId="{D2EFD101-C75E-4D72-B03C-404ACA452B9C}" type="presParOf" srcId="{9FB66825-6EB8-4CE9-BB74-AFB7C76AF498}" destId="{FB8B066A-7A30-494F-816A-37369ACF47E5}" srcOrd="1" destOrd="0" presId="urn:microsoft.com/office/officeart/2008/layout/VerticalCurvedList"/>
    <dgm:cxn modelId="{EF0CE697-B44F-4561-9B6A-260D3DBB7813}" type="presParOf" srcId="{9FB66825-6EB8-4CE9-BB74-AFB7C76AF498}" destId="{5A501F40-DA82-45B2-BF61-8D630136F997}" srcOrd="2" destOrd="0" presId="urn:microsoft.com/office/officeart/2008/layout/VerticalCurvedList"/>
    <dgm:cxn modelId="{B50A4167-2274-497C-8BFA-B414BB69004E}" type="presParOf" srcId="{9FB66825-6EB8-4CE9-BB74-AFB7C76AF498}" destId="{7CB75AA2-36E3-46C7-A062-3B49AABE4D66}" srcOrd="3" destOrd="0" presId="urn:microsoft.com/office/officeart/2008/layout/VerticalCurvedList"/>
    <dgm:cxn modelId="{B801F032-0101-4551-98E5-2F62FED07A41}" type="presParOf" srcId="{4CC6ED25-8749-4D4E-BFB9-0236411336DA}" destId="{F22017C3-5EBE-40B8-B949-5E4C4491F90A}" srcOrd="1" destOrd="0" presId="urn:microsoft.com/office/officeart/2008/layout/VerticalCurvedList"/>
    <dgm:cxn modelId="{10F3B07E-3945-4645-B5DA-47ABD5ED5F6B}" type="presParOf" srcId="{4CC6ED25-8749-4D4E-BFB9-0236411336DA}" destId="{E5CF4650-07AA-4EC2-96F9-BA8F9EC77D05}" srcOrd="2" destOrd="0" presId="urn:microsoft.com/office/officeart/2008/layout/VerticalCurvedList"/>
    <dgm:cxn modelId="{E181CD3E-DD9E-4A5A-B1BB-223F726BEBD8}" type="presParOf" srcId="{E5CF4650-07AA-4EC2-96F9-BA8F9EC77D05}" destId="{AF322C10-0D10-45BA-80EB-63028B80209F}" srcOrd="0" destOrd="0" presId="urn:microsoft.com/office/officeart/2008/layout/VerticalCurvedList"/>
    <dgm:cxn modelId="{7DB7A35C-9076-42C4-A8CA-B136C19E354D}" type="presParOf" srcId="{4CC6ED25-8749-4D4E-BFB9-0236411336DA}" destId="{494E7BB7-71E4-47CA-9C3A-13505277B1C3}" srcOrd="3" destOrd="0" presId="urn:microsoft.com/office/officeart/2008/layout/VerticalCurvedList"/>
    <dgm:cxn modelId="{39300AE0-8255-43F2-A48C-28F951D157F0}" type="presParOf" srcId="{4CC6ED25-8749-4D4E-BFB9-0236411336DA}" destId="{AE73A075-853A-488F-9ECB-2123680A441F}" srcOrd="4" destOrd="0" presId="urn:microsoft.com/office/officeart/2008/layout/VerticalCurvedList"/>
    <dgm:cxn modelId="{AA691FA8-D14C-4FC1-A476-3B7B705D9A79}" type="presParOf" srcId="{AE73A075-853A-488F-9ECB-2123680A441F}" destId="{F9A7710F-A205-4B74-A393-55389E3F0606}" srcOrd="0" destOrd="0" presId="urn:microsoft.com/office/officeart/2008/layout/VerticalCurvedList"/>
    <dgm:cxn modelId="{BF8C7F7B-A5D3-44F3-A5F4-67375DED9D31}" type="presParOf" srcId="{4CC6ED25-8749-4D4E-BFB9-0236411336DA}" destId="{464D454A-D1F1-43DE-9097-FE5FDE73BA25}" srcOrd="5" destOrd="0" presId="urn:microsoft.com/office/officeart/2008/layout/VerticalCurvedList"/>
    <dgm:cxn modelId="{D9F791D5-B293-4FF2-952D-DCD46E7DDF46}" type="presParOf" srcId="{4CC6ED25-8749-4D4E-BFB9-0236411336DA}" destId="{24D75BE7-43F7-41D9-829A-79CC96DB10BB}" srcOrd="6" destOrd="0" presId="urn:microsoft.com/office/officeart/2008/layout/VerticalCurvedList"/>
    <dgm:cxn modelId="{F3B165AC-E81F-4E13-8616-746D39D80C53}" type="presParOf" srcId="{24D75BE7-43F7-41D9-829A-79CC96DB10BB}" destId="{93A70CD3-2150-4C96-899A-25CA7D55D2F2}" srcOrd="0" destOrd="0" presId="urn:microsoft.com/office/officeart/2008/layout/VerticalCurvedList"/>
    <dgm:cxn modelId="{EF03E695-FEEE-48C3-988C-728F09F78443}" type="presParOf" srcId="{4CC6ED25-8749-4D4E-BFB9-0236411336DA}" destId="{1EC2A901-0130-445E-BB02-498F0A2FEAB4}" srcOrd="7" destOrd="0" presId="urn:microsoft.com/office/officeart/2008/layout/VerticalCurvedList"/>
    <dgm:cxn modelId="{EA8CB6BB-2E00-4E5B-833C-01D27BA7BB3B}" type="presParOf" srcId="{4CC6ED25-8749-4D4E-BFB9-0236411336DA}" destId="{D5FDE496-1015-4A77-9A86-B50EF6DA4C99}" srcOrd="8" destOrd="0" presId="urn:microsoft.com/office/officeart/2008/layout/VerticalCurvedList"/>
    <dgm:cxn modelId="{F672A39C-9912-47B4-A088-EF3C2E8D807F}" type="presParOf" srcId="{D5FDE496-1015-4A77-9A86-B50EF6DA4C99}" destId="{AD1BFDDD-7C2F-475A-98EB-78C7D912D2E7}" srcOrd="0" destOrd="0" presId="urn:microsoft.com/office/officeart/2008/layout/VerticalCurvedList"/>
    <dgm:cxn modelId="{ACCC8F44-B706-49C7-951B-204458CA9B8D}" type="presParOf" srcId="{4CC6ED25-8749-4D4E-BFB9-0236411336DA}" destId="{9CF2B884-2E7F-46D0-BAA5-8BABCB17F31A}" srcOrd="9" destOrd="0" presId="urn:microsoft.com/office/officeart/2008/layout/VerticalCurvedList"/>
    <dgm:cxn modelId="{A7E529D8-B4C9-459D-BFE2-FDFA8CF3AA63}" type="presParOf" srcId="{4CC6ED25-8749-4D4E-BFB9-0236411336DA}" destId="{BC9BB4FF-4EF6-4651-9A46-F33EFA5BB250}" srcOrd="10" destOrd="0" presId="urn:microsoft.com/office/officeart/2008/layout/VerticalCurvedList"/>
    <dgm:cxn modelId="{B088DB1A-2046-4D35-A970-50F4F78ACE4F}" type="presParOf" srcId="{BC9BB4FF-4EF6-4651-9A46-F33EFA5BB250}" destId="{4E88570B-501B-44DC-B122-6A1D35FC19B6}" srcOrd="0" destOrd="0" presId="urn:microsoft.com/office/officeart/2008/layout/VerticalCurvedList"/>
    <dgm:cxn modelId="{2E1FEFB6-7F02-49B4-B414-1EFF88602D62}" type="presParOf" srcId="{4CC6ED25-8749-4D4E-BFB9-0236411336DA}" destId="{10DAEE69-E046-40E4-A24B-246D7D233849}" srcOrd="11" destOrd="0" presId="urn:microsoft.com/office/officeart/2008/layout/VerticalCurvedList"/>
    <dgm:cxn modelId="{BFD81B91-0A22-4FC2-A76E-D90C3AD19A9C}" type="presParOf" srcId="{4CC6ED25-8749-4D4E-BFB9-0236411336DA}" destId="{44C39A55-417B-45DF-994A-97054C55593C}" srcOrd="12" destOrd="0" presId="urn:microsoft.com/office/officeart/2008/layout/VerticalCurvedList"/>
    <dgm:cxn modelId="{6738EC19-69D4-4180-B3FD-4F96F9F46B1B}" type="presParOf" srcId="{44C39A55-417B-45DF-994A-97054C55593C}" destId="{5B9EE96A-2F12-4BEB-8CAA-03B44C4D3D1D}" srcOrd="0" destOrd="0" presId="urn:microsoft.com/office/officeart/2008/layout/VerticalCurvedList"/>
    <dgm:cxn modelId="{897F2F2B-2B96-4EC9-941B-82253C109248}" type="presParOf" srcId="{4CC6ED25-8749-4D4E-BFB9-0236411336DA}" destId="{039580EC-EB88-4981-AB31-7E76C199748B}" srcOrd="13" destOrd="0" presId="urn:microsoft.com/office/officeart/2008/layout/VerticalCurvedList"/>
    <dgm:cxn modelId="{5EA80B7B-4648-4A4A-9362-5BCB5B7EBFE5}" type="presParOf" srcId="{4CC6ED25-8749-4D4E-BFB9-0236411336DA}" destId="{D733CB0B-2F75-4B63-9276-4D5346CB7DF3}" srcOrd="14" destOrd="0" presId="urn:microsoft.com/office/officeart/2008/layout/VerticalCurvedList"/>
    <dgm:cxn modelId="{67BC2E93-B431-41D3-8BB4-47F9A8E53D4E}" type="presParOf" srcId="{D733CB0B-2F75-4B63-9276-4D5346CB7DF3}" destId="{08BADCD6-E77A-487D-BF5F-C0A3F6384E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F840C2-2D04-418D-AF84-BB2F657295A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lt-LT"/>
        </a:p>
      </dgm:t>
    </dgm:pt>
    <dgm:pt modelId="{2DEAB191-6B02-4F86-9568-D19440B199A3}">
      <dgm:prSet phldrT="[Tekstas]" custT="1"/>
      <dgm:spPr>
        <a:solidFill>
          <a:srgbClr val="97AE66"/>
        </a:solidFill>
      </dgm:spPr>
      <dgm:t>
        <a:bodyPr/>
        <a:lstStyle/>
        <a:p>
          <a:r>
            <a:rPr lang="lt-LT" sz="1400" b="1" dirty="0">
              <a:solidFill>
                <a:schemeClr val="tx1"/>
              </a:solidFill>
              <a:latin typeface="Times New Roman" panose="02020603050405020304" pitchFamily="18" charset="0"/>
              <a:cs typeface="Times New Roman" panose="02020603050405020304" pitchFamily="18" charset="0"/>
            </a:rPr>
            <a:t>tiesioginis žemės ūkio ir maisto produktų pardavimų skatinimas </a:t>
          </a:r>
        </a:p>
        <a:p>
          <a:r>
            <a:rPr lang="lt-LT" sz="1400" b="0" dirty="0">
              <a:solidFill>
                <a:schemeClr val="tx1"/>
              </a:solidFill>
              <a:latin typeface="Times New Roman" panose="02020603050405020304" pitchFamily="18" charset="0"/>
              <a:cs typeface="Times New Roman" panose="02020603050405020304" pitchFamily="18" charset="0"/>
            </a:rPr>
            <a:t>(kuriant smulkaus/ vidutinio verslo vystymo trumpas tiekimo grandines) </a:t>
          </a:r>
        </a:p>
      </dgm:t>
    </dgm:pt>
    <dgm:pt modelId="{77FABED9-E999-4FDA-8687-A28B9A675023}" type="parTrans" cxnId="{EED19DD6-342C-4FB7-B22C-9D56C5D30C29}">
      <dgm:prSet/>
      <dgm:spPr/>
      <dgm:t>
        <a:bodyPr/>
        <a:lstStyle/>
        <a:p>
          <a:endParaRPr lang="lt-LT"/>
        </a:p>
      </dgm:t>
    </dgm:pt>
    <dgm:pt modelId="{02804AF9-789E-4CE7-A928-C8EFC29360AE}" type="sibTrans" cxnId="{EED19DD6-342C-4FB7-B22C-9D56C5D30C29}">
      <dgm:prSet/>
      <dgm:spPr/>
      <dgm:t>
        <a:bodyPr/>
        <a:lstStyle/>
        <a:p>
          <a:endParaRPr lang="lt-LT"/>
        </a:p>
      </dgm:t>
    </dgm:pt>
    <dgm:pt modelId="{5576BE65-2773-4FF9-9E67-0B7065585F83}">
      <dgm:prSet phldrT="[Tekstas]" custT="1"/>
      <dgm:spPr>
        <a:solidFill>
          <a:srgbClr val="97AE66"/>
        </a:solidFill>
      </dgm:spPr>
      <dgm:t>
        <a:bodyPr/>
        <a:lstStyle/>
        <a:p>
          <a:r>
            <a:rPr lang="lt-LT" sz="1300" b="1" dirty="0">
              <a:solidFill>
                <a:schemeClr val="tx1"/>
              </a:solidFill>
              <a:latin typeface="Times New Roman" panose="02020603050405020304" pitchFamily="18" charset="0"/>
              <a:cs typeface="Times New Roman" panose="02020603050405020304" pitchFamily="18" charset="0"/>
            </a:rPr>
            <a:t>žemės ūkio ir maisto produktų pardavimų skatinimas, orientuotas į didesnės apimties (</a:t>
          </a:r>
          <a:r>
            <a:rPr lang="lt-LT" sz="1300" b="0" dirty="0">
              <a:solidFill>
                <a:schemeClr val="tx1"/>
              </a:solidFill>
              <a:latin typeface="Times New Roman" panose="02020603050405020304" pitchFamily="18" charset="0"/>
              <a:cs typeface="Times New Roman" panose="02020603050405020304" pitchFamily="18" charset="0"/>
            </a:rPr>
            <a:t>pvz. vystomos kelių savivaldybių teritorijoje ar kelių pardavimo kanalų lygiu) </a:t>
          </a:r>
          <a:r>
            <a:rPr lang="lt-LT" sz="1300" b="1" dirty="0">
              <a:solidFill>
                <a:schemeClr val="tx1"/>
              </a:solidFill>
              <a:latin typeface="Times New Roman" panose="02020603050405020304" pitchFamily="18" charset="0"/>
              <a:cs typeface="Times New Roman" panose="02020603050405020304" pitchFamily="18" charset="0"/>
            </a:rPr>
            <a:t>realizavimą</a:t>
          </a:r>
          <a:r>
            <a:rPr lang="en-US" sz="1300" b="1" dirty="0">
              <a:solidFill>
                <a:schemeClr val="tx1"/>
              </a:solidFill>
              <a:latin typeface="Times New Roman" panose="02020603050405020304" pitchFamily="18" charset="0"/>
              <a:cs typeface="Times New Roman" panose="02020603050405020304" pitchFamily="18" charset="0"/>
            </a:rPr>
            <a:t> </a:t>
          </a:r>
          <a:r>
            <a:rPr lang="lt-LT" sz="1300" b="1" noProof="0" dirty="0">
              <a:solidFill>
                <a:schemeClr val="tx1"/>
              </a:solidFill>
              <a:latin typeface="Times New Roman" panose="02020603050405020304" pitchFamily="18" charset="0"/>
              <a:cs typeface="Times New Roman" panose="02020603050405020304" pitchFamily="18" charset="0"/>
            </a:rPr>
            <a:t>vietos</a:t>
          </a:r>
          <a:r>
            <a:rPr lang="en-US" sz="1300" b="1" dirty="0">
              <a:solidFill>
                <a:schemeClr val="tx1"/>
              </a:solidFill>
              <a:latin typeface="Times New Roman" panose="02020603050405020304" pitchFamily="18" charset="0"/>
              <a:cs typeface="Times New Roman" panose="02020603050405020304" pitchFamily="18" charset="0"/>
            </a:rPr>
            <a:t> l</a:t>
          </a:r>
          <a:r>
            <a:rPr lang="lt-LT" sz="1300" b="1" noProof="0" dirty="0" err="1">
              <a:solidFill>
                <a:schemeClr val="tx1"/>
              </a:solidFill>
              <a:latin typeface="Times New Roman" panose="02020603050405020304" pitchFamily="18" charset="0"/>
              <a:cs typeface="Times New Roman" panose="02020603050405020304" pitchFamily="18" charset="0"/>
            </a:rPr>
            <a:t>ygmeniu</a:t>
          </a:r>
          <a:r>
            <a:rPr lang="lt-LT" sz="1300" b="1" dirty="0">
              <a:solidFill>
                <a:schemeClr val="tx1"/>
              </a:solidFill>
              <a:latin typeface="Times New Roman" panose="02020603050405020304" pitchFamily="18" charset="0"/>
              <a:cs typeface="Times New Roman" panose="02020603050405020304" pitchFamily="18" charset="0"/>
            </a:rPr>
            <a:t> </a:t>
          </a:r>
          <a:r>
            <a:rPr lang="lt-LT" sz="1300" b="0" dirty="0">
              <a:solidFill>
                <a:schemeClr val="tx1"/>
              </a:solidFill>
              <a:latin typeface="Times New Roman" panose="02020603050405020304" pitchFamily="18" charset="0"/>
              <a:cs typeface="Times New Roman" panose="02020603050405020304" pitchFamily="18" charset="0"/>
            </a:rPr>
            <a:t>(</a:t>
          </a:r>
          <a:r>
            <a:rPr lang="lt-LT" sz="1400" b="0" dirty="0">
              <a:solidFill>
                <a:schemeClr val="tx1"/>
              </a:solidFill>
              <a:latin typeface="Times New Roman" panose="02020603050405020304" pitchFamily="18" charset="0"/>
              <a:cs typeface="Times New Roman" panose="02020603050405020304" pitchFamily="18" charset="0"/>
            </a:rPr>
            <a:t>kuriant trumpas grandines, orientuotas į didesnės apimties produkcijos realizavimą vietinėje rinkoje)</a:t>
          </a:r>
        </a:p>
      </dgm:t>
    </dgm:pt>
    <dgm:pt modelId="{2B91ED7F-5746-4483-B3F0-2D583500C783}" type="parTrans" cxnId="{822BB16F-1F51-49F3-B7EB-DBBA34F0E6E0}">
      <dgm:prSet/>
      <dgm:spPr/>
      <dgm:t>
        <a:bodyPr/>
        <a:lstStyle/>
        <a:p>
          <a:endParaRPr lang="lt-LT"/>
        </a:p>
      </dgm:t>
    </dgm:pt>
    <dgm:pt modelId="{519A4BA8-5801-42AB-9C67-171C593267CA}" type="sibTrans" cxnId="{822BB16F-1F51-49F3-B7EB-DBBA34F0E6E0}">
      <dgm:prSet/>
      <dgm:spPr/>
      <dgm:t>
        <a:bodyPr/>
        <a:lstStyle/>
        <a:p>
          <a:endParaRPr lang="lt-LT"/>
        </a:p>
      </dgm:t>
    </dgm:pt>
    <dgm:pt modelId="{4C2E7747-6196-46CC-A423-A6F62C3DFCC6}">
      <dgm:prSet phldrT="[Tekstas]" custT="1"/>
      <dgm:spPr>
        <a:solidFill>
          <a:srgbClr val="97AE66"/>
        </a:solidFill>
      </dgm:spPr>
      <dgm:t>
        <a:bodyPr/>
        <a:lstStyle/>
        <a:p>
          <a:r>
            <a:rPr lang="lt-LT" sz="1400" b="1" dirty="0">
              <a:solidFill>
                <a:schemeClr val="tx1"/>
              </a:solidFill>
              <a:latin typeface="Times New Roman" panose="02020603050405020304" pitchFamily="18" charset="0"/>
              <a:cs typeface="Times New Roman" panose="02020603050405020304" pitchFamily="18" charset="0"/>
            </a:rPr>
            <a:t>žemės ūkio ir maisto produktų realizavimo tinklų (logistikos centrų) kūrimas</a:t>
          </a:r>
          <a:r>
            <a:rPr lang="en-US" sz="1400" b="1" dirty="0">
              <a:solidFill>
                <a:schemeClr val="tx1"/>
              </a:solidFill>
              <a:latin typeface="Times New Roman" panose="02020603050405020304" pitchFamily="18" charset="0"/>
              <a:cs typeface="Times New Roman" panose="02020603050405020304" pitchFamily="18" charset="0"/>
            </a:rPr>
            <a:t> </a:t>
          </a:r>
          <a:r>
            <a:rPr lang="en-US" sz="1400" b="0" dirty="0">
              <a:solidFill>
                <a:schemeClr val="tx1"/>
              </a:solidFill>
              <a:latin typeface="Times New Roman" panose="02020603050405020304" pitchFamily="18" charset="0"/>
              <a:cs typeface="Times New Roman" panose="02020603050405020304" pitchFamily="18" charset="0"/>
            </a:rPr>
            <a:t>(</a:t>
          </a:r>
          <a:r>
            <a:rPr lang="lt-LT" sz="1400" b="0" noProof="0" dirty="0">
              <a:solidFill>
                <a:schemeClr val="tx1"/>
              </a:solidFill>
              <a:latin typeface="Times New Roman" panose="02020603050405020304" pitchFamily="18" charset="0"/>
              <a:cs typeface="Times New Roman" panose="02020603050405020304" pitchFamily="18" charset="0"/>
            </a:rPr>
            <a:t>kuriant regioninio lygmens trumpas tiekimo grandines</a:t>
          </a:r>
          <a:r>
            <a:rPr lang="en-US" sz="1400" b="0" dirty="0">
              <a:solidFill>
                <a:schemeClr val="tx1"/>
              </a:solidFill>
              <a:latin typeface="Times New Roman" panose="02020603050405020304" pitchFamily="18" charset="0"/>
              <a:cs typeface="Times New Roman" panose="02020603050405020304" pitchFamily="18" charset="0"/>
            </a:rPr>
            <a:t>) </a:t>
          </a:r>
          <a:r>
            <a:rPr lang="lt-LT" sz="1400" b="0" dirty="0">
              <a:solidFill>
                <a:schemeClr val="tx1"/>
              </a:solidFill>
              <a:latin typeface="Times New Roman" panose="02020603050405020304" pitchFamily="18" charset="0"/>
              <a:cs typeface="Times New Roman" panose="02020603050405020304" pitchFamily="18" charset="0"/>
            </a:rPr>
            <a:t> </a:t>
          </a:r>
        </a:p>
      </dgm:t>
    </dgm:pt>
    <dgm:pt modelId="{A09C043D-DD4B-423A-9C8F-675735E10FC3}" type="parTrans" cxnId="{515BDB6C-41D9-4C4A-8EC5-D4C8B1B7F9D5}">
      <dgm:prSet/>
      <dgm:spPr/>
      <dgm:t>
        <a:bodyPr/>
        <a:lstStyle/>
        <a:p>
          <a:endParaRPr lang="lt-LT"/>
        </a:p>
      </dgm:t>
    </dgm:pt>
    <dgm:pt modelId="{E55CC0E5-8B7A-4299-8426-CEE89FF0B83B}" type="sibTrans" cxnId="{515BDB6C-41D9-4C4A-8EC5-D4C8B1B7F9D5}">
      <dgm:prSet/>
      <dgm:spPr/>
      <dgm:t>
        <a:bodyPr/>
        <a:lstStyle/>
        <a:p>
          <a:endParaRPr lang="lt-LT"/>
        </a:p>
      </dgm:t>
    </dgm:pt>
    <dgm:pt modelId="{E98F186C-8416-419E-8DF1-BE8BD2FE1134}" type="pres">
      <dgm:prSet presAssocID="{D2F840C2-2D04-418D-AF84-BB2F657295A6}" presName="linear" presStyleCnt="0">
        <dgm:presLayoutVars>
          <dgm:dir/>
          <dgm:resizeHandles val="exact"/>
        </dgm:presLayoutVars>
      </dgm:prSet>
      <dgm:spPr/>
    </dgm:pt>
    <dgm:pt modelId="{86F65B2A-5C3F-499B-B72A-CAB8B6B45BB7}" type="pres">
      <dgm:prSet presAssocID="{2DEAB191-6B02-4F86-9568-D19440B199A3}" presName="comp" presStyleCnt="0"/>
      <dgm:spPr/>
    </dgm:pt>
    <dgm:pt modelId="{B9A4FB7E-B809-4E4C-8663-44E6215F1C1B}" type="pres">
      <dgm:prSet presAssocID="{2DEAB191-6B02-4F86-9568-D19440B199A3}" presName="box" presStyleLbl="node1" presStyleIdx="0" presStyleCnt="3" custLinFactNeighborX="-49" custLinFactNeighborY="-6344"/>
      <dgm:spPr/>
    </dgm:pt>
    <dgm:pt modelId="{EA83E340-CD79-4B7E-8FAD-894B01C2A15C}" type="pres">
      <dgm:prSet presAssocID="{2DEAB191-6B02-4F86-9568-D19440B199A3}" presName="img" presStyleLbl="fgImgPlace1" presStyleIdx="0" presStyleCnt="3" custScaleX="3801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Agriculture with solid fill"/>
        </a:ext>
      </dgm:extLst>
    </dgm:pt>
    <dgm:pt modelId="{E70C16E0-576E-4824-B4E4-141D6F487675}" type="pres">
      <dgm:prSet presAssocID="{2DEAB191-6B02-4F86-9568-D19440B199A3}" presName="text" presStyleLbl="node1" presStyleIdx="0" presStyleCnt="3">
        <dgm:presLayoutVars>
          <dgm:bulletEnabled val="1"/>
        </dgm:presLayoutVars>
      </dgm:prSet>
      <dgm:spPr/>
    </dgm:pt>
    <dgm:pt modelId="{B653D6E4-1587-4063-9696-FAE1F96BDA25}" type="pres">
      <dgm:prSet presAssocID="{02804AF9-789E-4CE7-A928-C8EFC29360AE}" presName="spacer" presStyleCnt="0"/>
      <dgm:spPr/>
    </dgm:pt>
    <dgm:pt modelId="{03DD0FF3-C593-472C-894F-49837326ED04}" type="pres">
      <dgm:prSet presAssocID="{5576BE65-2773-4FF9-9E67-0B7065585F83}" presName="comp" presStyleCnt="0"/>
      <dgm:spPr/>
    </dgm:pt>
    <dgm:pt modelId="{B01912D5-D3F7-46B9-817B-347EBEABD0F8}" type="pres">
      <dgm:prSet presAssocID="{5576BE65-2773-4FF9-9E67-0B7065585F83}" presName="box" presStyleLbl="node1" presStyleIdx="1" presStyleCnt="3" custScaleX="100000" custScaleY="178103" custLinFactNeighborX="382" custLinFactNeighborY="-5932"/>
      <dgm:spPr/>
    </dgm:pt>
    <dgm:pt modelId="{5C8110C2-20F5-448F-8912-AC96D56E2B39}" type="pres">
      <dgm:prSet presAssocID="{5576BE65-2773-4FF9-9E67-0B7065585F83}" presName="img" presStyleLbl="fgImgPlace1" presStyleIdx="1" presStyleCnt="3" custScaleX="414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Architecture with solid fill"/>
        </a:ext>
      </dgm:extLst>
    </dgm:pt>
    <dgm:pt modelId="{52A0B0CC-C7A1-4DA6-AD39-2D9E19DED7E3}" type="pres">
      <dgm:prSet presAssocID="{5576BE65-2773-4FF9-9E67-0B7065585F83}" presName="text" presStyleLbl="node1" presStyleIdx="1" presStyleCnt="3">
        <dgm:presLayoutVars>
          <dgm:bulletEnabled val="1"/>
        </dgm:presLayoutVars>
      </dgm:prSet>
      <dgm:spPr/>
    </dgm:pt>
    <dgm:pt modelId="{F3847335-C850-445E-A0AF-B40B6F417F76}" type="pres">
      <dgm:prSet presAssocID="{519A4BA8-5801-42AB-9C67-171C593267CA}" presName="spacer" presStyleCnt="0"/>
      <dgm:spPr/>
    </dgm:pt>
    <dgm:pt modelId="{B5D2CDC4-5F1C-4880-A1B0-F4D793CCC84F}" type="pres">
      <dgm:prSet presAssocID="{4C2E7747-6196-46CC-A423-A6F62C3DFCC6}" presName="comp" presStyleCnt="0"/>
      <dgm:spPr/>
    </dgm:pt>
    <dgm:pt modelId="{25EE4F97-9F11-4602-AC57-68AED813DC6D}" type="pres">
      <dgm:prSet presAssocID="{4C2E7747-6196-46CC-A423-A6F62C3DFCC6}" presName="box" presStyleLbl="node1" presStyleIdx="2" presStyleCnt="3" custScaleY="131917" custLinFactNeighborX="-567" custLinFactNeighborY="-12870"/>
      <dgm:spPr/>
    </dgm:pt>
    <dgm:pt modelId="{659F0087-0C6E-4E21-BF47-7B8EFF00E147}" type="pres">
      <dgm:prSet presAssocID="{4C2E7747-6196-46CC-A423-A6F62C3DFCC6}" presName="img" presStyleLbl="fgImgPlace1" presStyleIdx="2" presStyleCnt="3" custScaleX="4493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Food Delivery with solid fill"/>
        </a:ext>
      </dgm:extLst>
    </dgm:pt>
    <dgm:pt modelId="{B4A68A9C-DE62-4C7D-9319-0257EFA926F4}" type="pres">
      <dgm:prSet presAssocID="{4C2E7747-6196-46CC-A423-A6F62C3DFCC6}" presName="text" presStyleLbl="node1" presStyleIdx="2" presStyleCnt="3">
        <dgm:presLayoutVars>
          <dgm:bulletEnabled val="1"/>
        </dgm:presLayoutVars>
      </dgm:prSet>
      <dgm:spPr/>
    </dgm:pt>
  </dgm:ptLst>
  <dgm:cxnLst>
    <dgm:cxn modelId="{0A5BF301-E2C5-415F-B976-99F881141E51}" type="presOf" srcId="{4C2E7747-6196-46CC-A423-A6F62C3DFCC6}" destId="{B4A68A9C-DE62-4C7D-9319-0257EFA926F4}" srcOrd="1" destOrd="0" presId="urn:microsoft.com/office/officeart/2005/8/layout/vList4"/>
    <dgm:cxn modelId="{2644011B-817D-4F10-A50C-7348EA40FFE5}" type="presOf" srcId="{5576BE65-2773-4FF9-9E67-0B7065585F83}" destId="{52A0B0CC-C7A1-4DA6-AD39-2D9E19DED7E3}" srcOrd="1" destOrd="0" presId="urn:microsoft.com/office/officeart/2005/8/layout/vList4"/>
    <dgm:cxn modelId="{5769C834-E3C8-40AD-9C25-57F532F62D55}" type="presOf" srcId="{2DEAB191-6B02-4F86-9568-D19440B199A3}" destId="{B9A4FB7E-B809-4E4C-8663-44E6215F1C1B}" srcOrd="0" destOrd="0" presId="urn:microsoft.com/office/officeart/2005/8/layout/vList4"/>
    <dgm:cxn modelId="{B7BA994A-B5A2-44BF-8AE0-625892AA3D1B}" type="presOf" srcId="{5576BE65-2773-4FF9-9E67-0B7065585F83}" destId="{B01912D5-D3F7-46B9-817B-347EBEABD0F8}" srcOrd="0" destOrd="0" presId="urn:microsoft.com/office/officeart/2005/8/layout/vList4"/>
    <dgm:cxn modelId="{515BDB6C-41D9-4C4A-8EC5-D4C8B1B7F9D5}" srcId="{D2F840C2-2D04-418D-AF84-BB2F657295A6}" destId="{4C2E7747-6196-46CC-A423-A6F62C3DFCC6}" srcOrd="2" destOrd="0" parTransId="{A09C043D-DD4B-423A-9C8F-675735E10FC3}" sibTransId="{E55CC0E5-8B7A-4299-8426-CEE89FF0B83B}"/>
    <dgm:cxn modelId="{822BB16F-1F51-49F3-B7EB-DBBA34F0E6E0}" srcId="{D2F840C2-2D04-418D-AF84-BB2F657295A6}" destId="{5576BE65-2773-4FF9-9E67-0B7065585F83}" srcOrd="1" destOrd="0" parTransId="{2B91ED7F-5746-4483-B3F0-2D583500C783}" sibTransId="{519A4BA8-5801-42AB-9C67-171C593267CA}"/>
    <dgm:cxn modelId="{991CDC93-E3E4-4278-88AD-AFD922B4D941}" type="presOf" srcId="{D2F840C2-2D04-418D-AF84-BB2F657295A6}" destId="{E98F186C-8416-419E-8DF1-BE8BD2FE1134}" srcOrd="0" destOrd="0" presId="urn:microsoft.com/office/officeart/2005/8/layout/vList4"/>
    <dgm:cxn modelId="{10A908BC-85ED-46EC-ACF7-D8FC62D5BBA9}" type="presOf" srcId="{2DEAB191-6B02-4F86-9568-D19440B199A3}" destId="{E70C16E0-576E-4824-B4E4-141D6F487675}" srcOrd="1" destOrd="0" presId="urn:microsoft.com/office/officeart/2005/8/layout/vList4"/>
    <dgm:cxn modelId="{62B829D2-1E75-40D7-8FBC-D715576EF6D6}" type="presOf" srcId="{4C2E7747-6196-46CC-A423-A6F62C3DFCC6}" destId="{25EE4F97-9F11-4602-AC57-68AED813DC6D}" srcOrd="0" destOrd="0" presId="urn:microsoft.com/office/officeart/2005/8/layout/vList4"/>
    <dgm:cxn modelId="{EED19DD6-342C-4FB7-B22C-9D56C5D30C29}" srcId="{D2F840C2-2D04-418D-AF84-BB2F657295A6}" destId="{2DEAB191-6B02-4F86-9568-D19440B199A3}" srcOrd="0" destOrd="0" parTransId="{77FABED9-E999-4FDA-8687-A28B9A675023}" sibTransId="{02804AF9-789E-4CE7-A928-C8EFC29360AE}"/>
    <dgm:cxn modelId="{64D3B0C7-D3EF-4525-A40C-0C2C5677AD44}" type="presParOf" srcId="{E98F186C-8416-419E-8DF1-BE8BD2FE1134}" destId="{86F65B2A-5C3F-499B-B72A-CAB8B6B45BB7}" srcOrd="0" destOrd="0" presId="urn:microsoft.com/office/officeart/2005/8/layout/vList4"/>
    <dgm:cxn modelId="{E7A6FA62-89EF-41AC-8579-6DE299046793}" type="presParOf" srcId="{86F65B2A-5C3F-499B-B72A-CAB8B6B45BB7}" destId="{B9A4FB7E-B809-4E4C-8663-44E6215F1C1B}" srcOrd="0" destOrd="0" presId="urn:microsoft.com/office/officeart/2005/8/layout/vList4"/>
    <dgm:cxn modelId="{B5719098-1649-43BE-A43D-498ABA5F2182}" type="presParOf" srcId="{86F65B2A-5C3F-499B-B72A-CAB8B6B45BB7}" destId="{EA83E340-CD79-4B7E-8FAD-894B01C2A15C}" srcOrd="1" destOrd="0" presId="urn:microsoft.com/office/officeart/2005/8/layout/vList4"/>
    <dgm:cxn modelId="{C7D80477-10BD-4A60-BE89-90ED5AD14B8F}" type="presParOf" srcId="{86F65B2A-5C3F-499B-B72A-CAB8B6B45BB7}" destId="{E70C16E0-576E-4824-B4E4-141D6F487675}" srcOrd="2" destOrd="0" presId="urn:microsoft.com/office/officeart/2005/8/layout/vList4"/>
    <dgm:cxn modelId="{9B8C6223-C471-48D3-96C8-E92FE0700583}" type="presParOf" srcId="{E98F186C-8416-419E-8DF1-BE8BD2FE1134}" destId="{B653D6E4-1587-4063-9696-FAE1F96BDA25}" srcOrd="1" destOrd="0" presId="urn:microsoft.com/office/officeart/2005/8/layout/vList4"/>
    <dgm:cxn modelId="{84A70BF0-BBFA-475B-B8F4-B2D802C9E27E}" type="presParOf" srcId="{E98F186C-8416-419E-8DF1-BE8BD2FE1134}" destId="{03DD0FF3-C593-472C-894F-49837326ED04}" srcOrd="2" destOrd="0" presId="urn:microsoft.com/office/officeart/2005/8/layout/vList4"/>
    <dgm:cxn modelId="{160122B4-BFCF-4690-A772-2D413BE8B6C9}" type="presParOf" srcId="{03DD0FF3-C593-472C-894F-49837326ED04}" destId="{B01912D5-D3F7-46B9-817B-347EBEABD0F8}" srcOrd="0" destOrd="0" presId="urn:microsoft.com/office/officeart/2005/8/layout/vList4"/>
    <dgm:cxn modelId="{50E21ED2-5E5C-499B-955A-0C3D5FF9FAD5}" type="presParOf" srcId="{03DD0FF3-C593-472C-894F-49837326ED04}" destId="{5C8110C2-20F5-448F-8912-AC96D56E2B39}" srcOrd="1" destOrd="0" presId="urn:microsoft.com/office/officeart/2005/8/layout/vList4"/>
    <dgm:cxn modelId="{211F1361-AA81-490B-86CB-8C53BBFCDDD9}" type="presParOf" srcId="{03DD0FF3-C593-472C-894F-49837326ED04}" destId="{52A0B0CC-C7A1-4DA6-AD39-2D9E19DED7E3}" srcOrd="2" destOrd="0" presId="urn:microsoft.com/office/officeart/2005/8/layout/vList4"/>
    <dgm:cxn modelId="{7E01EB15-2CE2-4075-B915-1FB2AA2B855D}" type="presParOf" srcId="{E98F186C-8416-419E-8DF1-BE8BD2FE1134}" destId="{F3847335-C850-445E-A0AF-B40B6F417F76}" srcOrd="3" destOrd="0" presId="urn:microsoft.com/office/officeart/2005/8/layout/vList4"/>
    <dgm:cxn modelId="{0CA20DA0-129F-4230-9B81-F66C835CAA3C}" type="presParOf" srcId="{E98F186C-8416-419E-8DF1-BE8BD2FE1134}" destId="{B5D2CDC4-5F1C-4880-A1B0-F4D793CCC84F}" srcOrd="4" destOrd="0" presId="urn:microsoft.com/office/officeart/2005/8/layout/vList4"/>
    <dgm:cxn modelId="{DEF0C970-334F-43F4-9CD3-56D654DA62D4}" type="presParOf" srcId="{B5D2CDC4-5F1C-4880-A1B0-F4D793CCC84F}" destId="{25EE4F97-9F11-4602-AC57-68AED813DC6D}" srcOrd="0" destOrd="0" presId="urn:microsoft.com/office/officeart/2005/8/layout/vList4"/>
    <dgm:cxn modelId="{162A5893-0FD6-45DA-B21B-263B0A6D5EF8}" type="presParOf" srcId="{B5D2CDC4-5F1C-4880-A1B0-F4D793CCC84F}" destId="{659F0087-0C6E-4E21-BF47-7B8EFF00E147}" srcOrd="1" destOrd="0" presId="urn:microsoft.com/office/officeart/2005/8/layout/vList4"/>
    <dgm:cxn modelId="{F9B6F512-423C-438F-87EE-4BAC16DCF138}" type="presParOf" srcId="{B5D2CDC4-5F1C-4880-A1B0-F4D793CCC84F}" destId="{B4A68A9C-DE62-4C7D-9319-0257EFA926F4}"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73CFA6-C921-4723-BAE3-6746DFAEBA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t-LT"/>
        </a:p>
      </dgm:t>
    </dgm:pt>
    <dgm:pt modelId="{06186EE3-F480-4D75-80C9-2B4414C6E7C0}">
      <dgm:prSet phldrT="[Tekstas]" custT="1"/>
      <dgm:spPr>
        <a:solidFill>
          <a:schemeClr val="accent3">
            <a:lumMod val="60000"/>
            <a:lumOff val="40000"/>
          </a:schemeClr>
        </a:solidFill>
      </dgm:spPr>
      <dgm:t>
        <a:bodyPr/>
        <a:lstStyle/>
        <a:p>
          <a:r>
            <a:rPr lang="lt-L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lt-LT" sz="12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paraišk</a:t>
          </a:r>
          <a:r>
            <a:rPr lang="en-US" sz="12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lt-LT" sz="1200" b="1" noProof="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teikiama </a:t>
          </a:r>
          <a:r>
            <a:rPr lang="lt-LT" sz="1200" b="0" u="sng" dirty="0">
              <a:solidFill>
                <a:schemeClr val="accent3">
                  <a:lumMod val="50000"/>
                </a:schemeClr>
              </a:solidFill>
              <a:latin typeface="Times New Roman" panose="02020603050405020304" pitchFamily="18" charset="0"/>
              <a:cs typeface="Times New Roman" panose="02020603050405020304" pitchFamily="18" charset="0"/>
            </a:rPr>
            <a:t>ne mažiau kaip dviejų ūkio subjektų</a:t>
          </a:r>
          <a:r>
            <a:rPr lang="lt-LT" sz="1200" b="1" dirty="0">
              <a:solidFill>
                <a:schemeClr val="accent3">
                  <a:lumMod val="50000"/>
                </a:schemeClr>
              </a:solidFill>
              <a:latin typeface="Times New Roman" panose="02020603050405020304" pitchFamily="18" charset="0"/>
              <a:cs typeface="Times New Roman" panose="02020603050405020304" pitchFamily="18" charset="0"/>
            </a:rPr>
            <a:t>, užsiimančių tik žemės ūkio, maisto produktų gamyba ir (arba) perdirbimu</a:t>
          </a:r>
        </a:p>
      </dgm:t>
    </dgm:pt>
    <dgm:pt modelId="{D7C05D0C-4362-4080-AA2E-9702CD1D3CED}" type="parTrans" cxnId="{9F432D55-6356-4239-96D6-4C4E44933FDA}">
      <dgm:prSet/>
      <dgm:spPr/>
      <dgm:t>
        <a:bodyPr/>
        <a:lstStyle/>
        <a:p>
          <a:endParaRPr lang="lt-LT"/>
        </a:p>
      </dgm:t>
    </dgm:pt>
    <dgm:pt modelId="{24021D6A-FCF2-4A39-B855-E244E31B364A}" type="sibTrans" cxnId="{9F432D55-6356-4239-96D6-4C4E44933FDA}">
      <dgm:prSet/>
      <dgm:spPr>
        <a:ln>
          <a:solidFill>
            <a:srgbClr val="126A3A"/>
          </a:solidFill>
        </a:ln>
      </dgm:spPr>
      <dgm:t>
        <a:bodyPr/>
        <a:lstStyle/>
        <a:p>
          <a:endParaRPr lang="lt-LT"/>
        </a:p>
      </dgm:t>
    </dgm:pt>
    <dgm:pt modelId="{EBEB0EF0-06FB-428A-AB9F-D7F58B98EB56}">
      <dgm:prSet phldrT="[Tekstas]" custT="1"/>
      <dgm:spPr>
        <a:solidFill>
          <a:schemeClr val="accent3">
            <a:lumMod val="60000"/>
            <a:lumOff val="40000"/>
          </a:schemeClr>
        </a:solidFill>
      </dgm:spPr>
      <dgm:t>
        <a:bodyPr/>
        <a:lstStyle/>
        <a:p>
          <a:r>
            <a:rPr lang="lt-LT" sz="1200" b="1" dirty="0">
              <a:solidFill>
                <a:schemeClr val="accent3">
                  <a:lumMod val="50000"/>
                </a:schemeClr>
              </a:solidFill>
              <a:latin typeface="Times New Roman" panose="02020603050405020304" pitchFamily="18" charset="0"/>
              <a:cs typeface="Times New Roman" panose="02020603050405020304" pitchFamily="18" charset="0"/>
            </a:rPr>
            <a:t>projekto investicijos pagerina kiekvieno atskirai ir bendrus trumposios grandinės projekto dalyvių veiklos rezultatus</a:t>
          </a:r>
        </a:p>
      </dgm:t>
    </dgm:pt>
    <dgm:pt modelId="{CB952434-7E09-45B3-8B39-D946EBF166A9}" type="parTrans" cxnId="{6BAAA324-3FA7-405A-A5C0-53689BB76E17}">
      <dgm:prSet/>
      <dgm:spPr/>
      <dgm:t>
        <a:bodyPr/>
        <a:lstStyle/>
        <a:p>
          <a:endParaRPr lang="lt-LT"/>
        </a:p>
      </dgm:t>
    </dgm:pt>
    <dgm:pt modelId="{45E7DE1F-9191-41EE-ACE9-4766FA619D50}" type="sibTrans" cxnId="{6BAAA324-3FA7-405A-A5C0-53689BB76E17}">
      <dgm:prSet/>
      <dgm:spPr/>
      <dgm:t>
        <a:bodyPr/>
        <a:lstStyle/>
        <a:p>
          <a:endParaRPr lang="lt-LT"/>
        </a:p>
      </dgm:t>
    </dgm:pt>
    <dgm:pt modelId="{67E99E98-3961-4052-935D-935E4745B3AD}">
      <dgm:prSet phldrT="[Tekstas]" custT="1"/>
      <dgm:spPr>
        <a:solidFill>
          <a:schemeClr val="accent3">
            <a:lumMod val="60000"/>
            <a:lumOff val="40000"/>
          </a:schemeClr>
        </a:solidFill>
      </dgm:spPr>
      <dgm:t>
        <a:bodyPr/>
        <a:lstStyle/>
        <a:p>
          <a:r>
            <a:rPr lang="lt-LT" sz="1150" noProof="0" dirty="0">
              <a:solidFill>
                <a:schemeClr val="accent3">
                  <a:lumMod val="50000"/>
                </a:schemeClr>
              </a:solidFill>
              <a:latin typeface="Times New Roman" panose="02020603050405020304" pitchFamily="18" charset="0"/>
              <a:cs typeface="Times New Roman" panose="02020603050405020304" pitchFamily="18" charset="0"/>
            </a:rPr>
            <a:t>Parai</a:t>
          </a:r>
          <a:r>
            <a:rPr lang="lt-LT" sz="1150" dirty="0">
              <a:solidFill>
                <a:schemeClr val="accent3">
                  <a:lumMod val="50000"/>
                </a:schemeClr>
              </a:solidFill>
              <a:latin typeface="Times New Roman" panose="02020603050405020304" pitchFamily="18" charset="0"/>
              <a:cs typeface="Times New Roman" panose="02020603050405020304" pitchFamily="18" charset="0"/>
            </a:rPr>
            <a:t>š</a:t>
          </a:r>
          <a:r>
            <a:rPr lang="en-US" sz="1150" dirty="0">
              <a:solidFill>
                <a:schemeClr val="accent3">
                  <a:lumMod val="50000"/>
                </a:schemeClr>
              </a:solidFill>
              <a:latin typeface="Times New Roman" panose="02020603050405020304" pitchFamily="18" charset="0"/>
              <a:cs typeface="Times New Roman" panose="02020603050405020304" pitchFamily="18" charset="0"/>
            </a:rPr>
            <a:t>ka </a:t>
          </a:r>
          <a:r>
            <a:rPr lang="lt-LT" sz="1150" dirty="0">
              <a:solidFill>
                <a:schemeClr val="accent3">
                  <a:lumMod val="50000"/>
                </a:schemeClr>
              </a:solidFill>
              <a:latin typeface="Times New Roman" panose="02020603050405020304" pitchFamily="18" charset="0"/>
              <a:cs typeface="Times New Roman" panose="02020603050405020304" pitchFamily="18" charset="0"/>
            </a:rPr>
            <a:t>teikiama </a:t>
          </a:r>
          <a:r>
            <a:rPr lang="lt-LT" sz="1150" u="sng" dirty="0">
              <a:solidFill>
                <a:schemeClr val="accent3">
                  <a:lumMod val="50000"/>
                </a:schemeClr>
              </a:solidFill>
              <a:latin typeface="Times New Roman" panose="02020603050405020304" pitchFamily="18" charset="0"/>
              <a:cs typeface="Times New Roman" panose="02020603050405020304" pitchFamily="18" charset="0"/>
            </a:rPr>
            <a:t>ne mažiau kaip dviejų ūkio subjektų</a:t>
          </a:r>
          <a:r>
            <a:rPr lang="lt-LT" sz="1150" dirty="0">
              <a:solidFill>
                <a:schemeClr val="accent3">
                  <a:lumMod val="50000"/>
                </a:schemeClr>
              </a:solidFill>
              <a:latin typeface="Times New Roman" panose="02020603050405020304" pitchFamily="18" charset="0"/>
              <a:cs typeface="Times New Roman" panose="02020603050405020304" pitchFamily="18" charset="0"/>
            </a:rPr>
            <a:t>, užsiimančių </a:t>
          </a:r>
          <a:r>
            <a:rPr lang="lt-LT" sz="1150" b="1" dirty="0">
              <a:solidFill>
                <a:schemeClr val="accent3">
                  <a:lumMod val="50000"/>
                </a:schemeClr>
              </a:solidFill>
              <a:latin typeface="Times New Roman" panose="02020603050405020304" pitchFamily="18" charset="0"/>
              <a:cs typeface="Times New Roman" panose="02020603050405020304" pitchFamily="18" charset="0"/>
            </a:rPr>
            <a:t>žemės ūkio, maisto produktų gamyba ir (arba) perdirbimu ir (arba) rinkodara ir (ar) maisto produktų realizavimo (prekybos jais) veikla.</a:t>
          </a:r>
          <a:r>
            <a:rPr lang="lt-LT" sz="115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150" b="1" dirty="0">
            <a:solidFill>
              <a:schemeClr val="accent3">
                <a:lumMod val="50000"/>
              </a:schemeClr>
            </a:solidFill>
            <a:latin typeface="Times New Roman" panose="02020603050405020304" pitchFamily="18" charset="0"/>
            <a:cs typeface="Times New Roman" panose="02020603050405020304" pitchFamily="18" charset="0"/>
          </a:endParaRPr>
        </a:p>
      </dgm:t>
    </dgm:pt>
    <dgm:pt modelId="{D600A8BF-A4C8-4863-B277-071317B065F5}" type="parTrans" cxnId="{ADB7B52B-ACB2-4208-A9AC-CB03E7E6FECE}">
      <dgm:prSet/>
      <dgm:spPr/>
      <dgm:t>
        <a:bodyPr/>
        <a:lstStyle/>
        <a:p>
          <a:endParaRPr lang="lt-LT"/>
        </a:p>
      </dgm:t>
    </dgm:pt>
    <dgm:pt modelId="{F5740F4A-0F5F-468F-BF8F-CF9197E7CA37}" type="sibTrans" cxnId="{ADB7B52B-ACB2-4208-A9AC-CB03E7E6FECE}">
      <dgm:prSet/>
      <dgm:spPr/>
      <dgm:t>
        <a:bodyPr/>
        <a:lstStyle/>
        <a:p>
          <a:endParaRPr lang="lt-LT"/>
        </a:p>
      </dgm:t>
    </dgm:pt>
    <dgm:pt modelId="{F55EF231-40B1-4EC9-8A9C-6E2216882B83}">
      <dgm:prSet phldrT="[Tekstas]" custT="1"/>
      <dgm:spPr>
        <a:solidFill>
          <a:schemeClr val="accent3">
            <a:lumMod val="60000"/>
            <a:lumOff val="40000"/>
          </a:schemeClr>
        </a:solidFill>
      </dgm:spPr>
      <dgm:t>
        <a:bodyPr/>
        <a:lstStyle/>
        <a:p>
          <a:r>
            <a:rPr lang="lt-LT" sz="1200" dirty="0">
              <a:solidFill>
                <a:schemeClr val="accent3">
                  <a:lumMod val="50000"/>
                </a:schemeClr>
              </a:solidFill>
              <a:latin typeface="Times New Roman" panose="02020603050405020304" pitchFamily="18" charset="0"/>
              <a:cs typeface="Times New Roman" panose="02020603050405020304" pitchFamily="18" charset="0"/>
            </a:rPr>
            <a:t>investuojama į </a:t>
          </a:r>
          <a:r>
            <a:rPr lang="lt-LT" sz="1200" b="1" dirty="0">
              <a:solidFill>
                <a:schemeClr val="accent3">
                  <a:lumMod val="50000"/>
                </a:schemeClr>
              </a:solidFill>
              <a:latin typeface="Times New Roman" panose="02020603050405020304" pitchFamily="18" charset="0"/>
              <a:cs typeface="Times New Roman" panose="02020603050405020304" pitchFamily="18" charset="0"/>
            </a:rPr>
            <a:t>ilgalaikių žemės ūkio ir maisto produktų </a:t>
          </a:r>
          <a:r>
            <a:rPr lang="lt-LT" sz="1200" dirty="0">
              <a:solidFill>
                <a:schemeClr val="accent3">
                  <a:lumMod val="50000"/>
                </a:schemeClr>
              </a:solidFill>
              <a:latin typeface="Times New Roman" panose="02020603050405020304" pitchFamily="18" charset="0"/>
              <a:cs typeface="Times New Roman" panose="02020603050405020304" pitchFamily="18" charset="0"/>
            </a:rPr>
            <a:t>realizavimo vietų kūrimą ir (ar) kai žemės ūkio ir maisto produktai, </a:t>
          </a:r>
          <a:r>
            <a:rPr lang="lt-LT" sz="1200" b="1" dirty="0">
              <a:solidFill>
                <a:schemeClr val="accent3">
                  <a:lumMod val="50000"/>
                </a:schemeClr>
              </a:solidFill>
              <a:latin typeface="Times New Roman" panose="02020603050405020304" pitchFamily="18" charset="0"/>
              <a:cs typeface="Times New Roman" panose="02020603050405020304" pitchFamily="18" charset="0"/>
            </a:rPr>
            <a:t>pirkimo – pardavimo sutarčių ar susitarimų pagrindu, </a:t>
          </a:r>
          <a:r>
            <a:rPr lang="lt-LT" sz="1200" dirty="0">
              <a:solidFill>
                <a:schemeClr val="accent3">
                  <a:lumMod val="50000"/>
                </a:schemeClr>
              </a:solidFill>
              <a:latin typeface="Times New Roman" panose="02020603050405020304" pitchFamily="18" charset="0"/>
              <a:cs typeface="Times New Roman" panose="02020603050405020304" pitchFamily="18" charset="0"/>
            </a:rPr>
            <a:t>tiekiami viešąsias paslaugas teikiančioms įstaigoms ar įmonėms kaip žaliava </a:t>
          </a:r>
          <a:r>
            <a:rPr lang="lt-LT" sz="1200" b="1" dirty="0">
              <a:solidFill>
                <a:schemeClr val="accent3">
                  <a:lumMod val="50000"/>
                </a:schemeClr>
              </a:solidFill>
              <a:latin typeface="Times New Roman" panose="02020603050405020304" pitchFamily="18" charset="0"/>
              <a:cs typeface="Times New Roman" panose="02020603050405020304" pitchFamily="18" charset="0"/>
            </a:rPr>
            <a:t>teikiant maitinimo paslaugą</a:t>
          </a:r>
        </a:p>
      </dgm:t>
    </dgm:pt>
    <dgm:pt modelId="{31BC0296-7CD6-41D2-BD0C-E50C6FF1691F}" type="parTrans" cxnId="{6D3A2FEE-36EF-418E-9D63-5981C551E8AE}">
      <dgm:prSet/>
      <dgm:spPr/>
      <dgm:t>
        <a:bodyPr/>
        <a:lstStyle/>
        <a:p>
          <a:endParaRPr lang="lt-LT"/>
        </a:p>
      </dgm:t>
    </dgm:pt>
    <dgm:pt modelId="{5ADFD305-91DF-4FD9-AC79-34B3C731E87C}" type="sibTrans" cxnId="{6D3A2FEE-36EF-418E-9D63-5981C551E8AE}">
      <dgm:prSet/>
      <dgm:spPr/>
      <dgm:t>
        <a:bodyPr/>
        <a:lstStyle/>
        <a:p>
          <a:endParaRPr lang="lt-LT"/>
        </a:p>
      </dgm:t>
    </dgm:pt>
    <dgm:pt modelId="{FEC85A77-351B-4227-978A-591C111A7B7D}" type="pres">
      <dgm:prSet presAssocID="{BE73CFA6-C921-4723-BAE3-6746DFAEBA02}" presName="Name0" presStyleCnt="0">
        <dgm:presLayoutVars>
          <dgm:chMax val="7"/>
          <dgm:chPref val="7"/>
          <dgm:dir/>
        </dgm:presLayoutVars>
      </dgm:prSet>
      <dgm:spPr/>
    </dgm:pt>
    <dgm:pt modelId="{4CC6ED25-8749-4D4E-BFB9-0236411336DA}" type="pres">
      <dgm:prSet presAssocID="{BE73CFA6-C921-4723-BAE3-6746DFAEBA02}" presName="Name1" presStyleCnt="0"/>
      <dgm:spPr/>
    </dgm:pt>
    <dgm:pt modelId="{9FB66825-6EB8-4CE9-BB74-AFB7C76AF498}" type="pres">
      <dgm:prSet presAssocID="{BE73CFA6-C921-4723-BAE3-6746DFAEBA02}" presName="cycle" presStyleCnt="0"/>
      <dgm:spPr/>
    </dgm:pt>
    <dgm:pt modelId="{3F52E8CF-C422-45ED-B1E8-9436CE5985FE}" type="pres">
      <dgm:prSet presAssocID="{BE73CFA6-C921-4723-BAE3-6746DFAEBA02}" presName="srcNode" presStyleLbl="node1" presStyleIdx="0" presStyleCnt="4"/>
      <dgm:spPr/>
    </dgm:pt>
    <dgm:pt modelId="{FB8B066A-7A30-494F-816A-37369ACF47E5}" type="pres">
      <dgm:prSet presAssocID="{BE73CFA6-C921-4723-BAE3-6746DFAEBA02}" presName="conn" presStyleLbl="parChTrans1D2" presStyleIdx="0" presStyleCnt="1"/>
      <dgm:spPr/>
    </dgm:pt>
    <dgm:pt modelId="{5A501F40-DA82-45B2-BF61-8D630136F997}" type="pres">
      <dgm:prSet presAssocID="{BE73CFA6-C921-4723-BAE3-6746DFAEBA02}" presName="extraNode" presStyleLbl="node1" presStyleIdx="0" presStyleCnt="4"/>
      <dgm:spPr/>
    </dgm:pt>
    <dgm:pt modelId="{7CB75AA2-36E3-46C7-A062-3B49AABE4D66}" type="pres">
      <dgm:prSet presAssocID="{BE73CFA6-C921-4723-BAE3-6746DFAEBA02}" presName="dstNode" presStyleLbl="node1" presStyleIdx="0" presStyleCnt="4"/>
      <dgm:spPr/>
    </dgm:pt>
    <dgm:pt modelId="{F22017C3-5EBE-40B8-B949-5E4C4491F90A}" type="pres">
      <dgm:prSet presAssocID="{06186EE3-F480-4D75-80C9-2B4414C6E7C0}" presName="text_1" presStyleLbl="node1" presStyleIdx="0" presStyleCnt="4" custLinFactNeighborX="359">
        <dgm:presLayoutVars>
          <dgm:bulletEnabled val="1"/>
        </dgm:presLayoutVars>
      </dgm:prSet>
      <dgm:spPr/>
    </dgm:pt>
    <dgm:pt modelId="{E5CF4650-07AA-4EC2-96F9-BA8F9EC77D05}" type="pres">
      <dgm:prSet presAssocID="{06186EE3-F480-4D75-80C9-2B4414C6E7C0}" presName="accent_1" presStyleCnt="0"/>
      <dgm:spPr/>
    </dgm:pt>
    <dgm:pt modelId="{AF322C10-0D10-45BA-80EB-63028B80209F}" type="pres">
      <dgm:prSet presAssocID="{06186EE3-F480-4D75-80C9-2B4414C6E7C0}" presName="accentRepeatNode" presStyleLbl="solidFgAcc1" presStyleIdx="0" presStyleCnt="4"/>
      <dgm:spPr>
        <a:solidFill>
          <a:schemeClr val="bg1">
            <a:lumMod val="85000"/>
          </a:schemeClr>
        </a:solidFill>
        <a:ln>
          <a:solidFill>
            <a:srgbClr val="126A3A"/>
          </a:solidFill>
        </a:ln>
      </dgm:spPr>
    </dgm:pt>
    <dgm:pt modelId="{494E7BB7-71E4-47CA-9C3A-13505277B1C3}" type="pres">
      <dgm:prSet presAssocID="{EBEB0EF0-06FB-428A-AB9F-D7F58B98EB56}" presName="text_2" presStyleLbl="node1" presStyleIdx="1" presStyleCnt="4" custLinFactNeighborX="385">
        <dgm:presLayoutVars>
          <dgm:bulletEnabled val="1"/>
        </dgm:presLayoutVars>
      </dgm:prSet>
      <dgm:spPr/>
    </dgm:pt>
    <dgm:pt modelId="{AE73A075-853A-488F-9ECB-2123680A441F}" type="pres">
      <dgm:prSet presAssocID="{EBEB0EF0-06FB-428A-AB9F-D7F58B98EB56}" presName="accent_2" presStyleCnt="0"/>
      <dgm:spPr/>
    </dgm:pt>
    <dgm:pt modelId="{F9A7710F-A205-4B74-A393-55389E3F0606}" type="pres">
      <dgm:prSet presAssocID="{EBEB0EF0-06FB-428A-AB9F-D7F58B98EB56}" presName="accentRepeatNode" presStyleLbl="solidFgAcc1" presStyleIdx="1" presStyleCnt="4"/>
      <dgm:spPr>
        <a:solidFill>
          <a:schemeClr val="bg1">
            <a:lumMod val="85000"/>
          </a:schemeClr>
        </a:solidFill>
        <a:ln>
          <a:solidFill>
            <a:srgbClr val="126A3A"/>
          </a:solidFill>
        </a:ln>
      </dgm:spPr>
    </dgm:pt>
    <dgm:pt modelId="{C8C17F69-DD7F-4AB8-B68B-96CA1E6AA69F}" type="pres">
      <dgm:prSet presAssocID="{67E99E98-3961-4052-935D-935E4745B3AD}" presName="text_3" presStyleLbl="node1" presStyleIdx="2" presStyleCnt="4" custLinFactNeighborX="385">
        <dgm:presLayoutVars>
          <dgm:bulletEnabled val="1"/>
        </dgm:presLayoutVars>
      </dgm:prSet>
      <dgm:spPr/>
    </dgm:pt>
    <dgm:pt modelId="{32A1009B-7F0E-4F3B-A0C2-74BD12C1BCF5}" type="pres">
      <dgm:prSet presAssocID="{67E99E98-3961-4052-935D-935E4745B3AD}" presName="accent_3" presStyleCnt="0"/>
      <dgm:spPr/>
    </dgm:pt>
    <dgm:pt modelId="{AD1BFDDD-7C2F-475A-98EB-78C7D912D2E7}" type="pres">
      <dgm:prSet presAssocID="{67E99E98-3961-4052-935D-935E4745B3AD}" presName="accentRepeatNode" presStyleLbl="solidFgAcc1" presStyleIdx="2" presStyleCnt="4"/>
      <dgm:spPr>
        <a:solidFill>
          <a:schemeClr val="bg1">
            <a:lumMod val="85000"/>
          </a:schemeClr>
        </a:solidFill>
        <a:ln>
          <a:solidFill>
            <a:srgbClr val="126A3A"/>
          </a:solidFill>
        </a:ln>
      </dgm:spPr>
    </dgm:pt>
    <dgm:pt modelId="{1C64F20E-78A2-4CB1-A566-671AC6D24CC1}" type="pres">
      <dgm:prSet presAssocID="{F55EF231-40B1-4EC9-8A9C-6E2216882B83}" presName="text_4" presStyleLbl="node1" presStyleIdx="3" presStyleCnt="4" custScaleY="132681" custLinFactNeighborX="359">
        <dgm:presLayoutVars>
          <dgm:bulletEnabled val="1"/>
        </dgm:presLayoutVars>
      </dgm:prSet>
      <dgm:spPr/>
    </dgm:pt>
    <dgm:pt modelId="{106FE39C-5480-43F7-84D0-DEA0A52CE6BC}" type="pres">
      <dgm:prSet presAssocID="{F55EF231-40B1-4EC9-8A9C-6E2216882B83}" presName="accent_4" presStyleCnt="0"/>
      <dgm:spPr/>
    </dgm:pt>
    <dgm:pt modelId="{4E88570B-501B-44DC-B122-6A1D35FC19B6}" type="pres">
      <dgm:prSet presAssocID="{F55EF231-40B1-4EC9-8A9C-6E2216882B83}" presName="accentRepeatNode" presStyleLbl="solidFgAcc1" presStyleIdx="3" presStyleCnt="4"/>
      <dgm:spPr>
        <a:solidFill>
          <a:schemeClr val="bg1">
            <a:lumMod val="85000"/>
          </a:schemeClr>
        </a:solidFill>
        <a:ln>
          <a:solidFill>
            <a:srgbClr val="126A3A"/>
          </a:solidFill>
        </a:ln>
      </dgm:spPr>
    </dgm:pt>
  </dgm:ptLst>
  <dgm:cxnLst>
    <dgm:cxn modelId="{5CF57417-AFC8-41EB-9CA0-485062C7A053}" type="presOf" srcId="{24021D6A-FCF2-4A39-B855-E244E31B364A}" destId="{FB8B066A-7A30-494F-816A-37369ACF47E5}" srcOrd="0" destOrd="0" presId="urn:microsoft.com/office/officeart/2008/layout/VerticalCurvedList"/>
    <dgm:cxn modelId="{6BAAA324-3FA7-405A-A5C0-53689BB76E17}" srcId="{BE73CFA6-C921-4723-BAE3-6746DFAEBA02}" destId="{EBEB0EF0-06FB-428A-AB9F-D7F58B98EB56}" srcOrd="1" destOrd="0" parTransId="{CB952434-7E09-45B3-8B39-D946EBF166A9}" sibTransId="{45E7DE1F-9191-41EE-ACE9-4766FA619D50}"/>
    <dgm:cxn modelId="{ADB7B52B-ACB2-4208-A9AC-CB03E7E6FECE}" srcId="{BE73CFA6-C921-4723-BAE3-6746DFAEBA02}" destId="{67E99E98-3961-4052-935D-935E4745B3AD}" srcOrd="2" destOrd="0" parTransId="{D600A8BF-A4C8-4863-B277-071317B065F5}" sibTransId="{F5740F4A-0F5F-468F-BF8F-CF9197E7CA37}"/>
    <dgm:cxn modelId="{2BA22561-1F3B-474B-BA19-4040973057C5}" type="presOf" srcId="{06186EE3-F480-4D75-80C9-2B4414C6E7C0}" destId="{F22017C3-5EBE-40B8-B949-5E4C4491F90A}" srcOrd="0" destOrd="0" presId="urn:microsoft.com/office/officeart/2008/layout/VerticalCurvedList"/>
    <dgm:cxn modelId="{9F432D55-6356-4239-96D6-4C4E44933FDA}" srcId="{BE73CFA6-C921-4723-BAE3-6746DFAEBA02}" destId="{06186EE3-F480-4D75-80C9-2B4414C6E7C0}" srcOrd="0" destOrd="0" parTransId="{D7C05D0C-4362-4080-AA2E-9702CD1D3CED}" sibTransId="{24021D6A-FCF2-4A39-B855-E244E31B364A}"/>
    <dgm:cxn modelId="{1F4F8558-7FDB-40CB-BF9B-07873A016F83}" type="presOf" srcId="{BE73CFA6-C921-4723-BAE3-6746DFAEBA02}" destId="{FEC85A77-351B-4227-978A-591C111A7B7D}" srcOrd="0" destOrd="0" presId="urn:microsoft.com/office/officeart/2008/layout/VerticalCurvedList"/>
    <dgm:cxn modelId="{BE56797E-9D54-43ED-B8E5-8015A2B5BA95}" type="presOf" srcId="{F55EF231-40B1-4EC9-8A9C-6E2216882B83}" destId="{1C64F20E-78A2-4CB1-A566-671AC6D24CC1}" srcOrd="0" destOrd="0" presId="urn:microsoft.com/office/officeart/2008/layout/VerticalCurvedList"/>
    <dgm:cxn modelId="{DDCB23BC-283E-466E-83EB-7EA696C96E4F}" type="presOf" srcId="{67E99E98-3961-4052-935D-935E4745B3AD}" destId="{C8C17F69-DD7F-4AB8-B68B-96CA1E6AA69F}" srcOrd="0" destOrd="0" presId="urn:microsoft.com/office/officeart/2008/layout/VerticalCurvedList"/>
    <dgm:cxn modelId="{459BF8BE-3BE8-41E2-B55E-75999E0548EE}" type="presOf" srcId="{EBEB0EF0-06FB-428A-AB9F-D7F58B98EB56}" destId="{494E7BB7-71E4-47CA-9C3A-13505277B1C3}" srcOrd="0" destOrd="0" presId="urn:microsoft.com/office/officeart/2008/layout/VerticalCurvedList"/>
    <dgm:cxn modelId="{6D3A2FEE-36EF-418E-9D63-5981C551E8AE}" srcId="{BE73CFA6-C921-4723-BAE3-6746DFAEBA02}" destId="{F55EF231-40B1-4EC9-8A9C-6E2216882B83}" srcOrd="3" destOrd="0" parTransId="{31BC0296-7CD6-41D2-BD0C-E50C6FF1691F}" sibTransId="{5ADFD305-91DF-4FD9-AC79-34B3C731E87C}"/>
    <dgm:cxn modelId="{140DB21B-E3F5-44AA-BDE0-FF2FC85239CA}" type="presParOf" srcId="{FEC85A77-351B-4227-978A-591C111A7B7D}" destId="{4CC6ED25-8749-4D4E-BFB9-0236411336DA}" srcOrd="0" destOrd="0" presId="urn:microsoft.com/office/officeart/2008/layout/VerticalCurvedList"/>
    <dgm:cxn modelId="{A8797BAF-611A-4B03-8896-6231C2DB7E1F}" type="presParOf" srcId="{4CC6ED25-8749-4D4E-BFB9-0236411336DA}" destId="{9FB66825-6EB8-4CE9-BB74-AFB7C76AF498}" srcOrd="0" destOrd="0" presId="urn:microsoft.com/office/officeart/2008/layout/VerticalCurvedList"/>
    <dgm:cxn modelId="{650B1035-655C-4A62-94C0-35991D5F9018}" type="presParOf" srcId="{9FB66825-6EB8-4CE9-BB74-AFB7C76AF498}" destId="{3F52E8CF-C422-45ED-B1E8-9436CE5985FE}" srcOrd="0" destOrd="0" presId="urn:microsoft.com/office/officeart/2008/layout/VerticalCurvedList"/>
    <dgm:cxn modelId="{D2EFD101-C75E-4D72-B03C-404ACA452B9C}" type="presParOf" srcId="{9FB66825-6EB8-4CE9-BB74-AFB7C76AF498}" destId="{FB8B066A-7A30-494F-816A-37369ACF47E5}" srcOrd="1" destOrd="0" presId="urn:microsoft.com/office/officeart/2008/layout/VerticalCurvedList"/>
    <dgm:cxn modelId="{EF0CE697-B44F-4561-9B6A-260D3DBB7813}" type="presParOf" srcId="{9FB66825-6EB8-4CE9-BB74-AFB7C76AF498}" destId="{5A501F40-DA82-45B2-BF61-8D630136F997}" srcOrd="2" destOrd="0" presId="urn:microsoft.com/office/officeart/2008/layout/VerticalCurvedList"/>
    <dgm:cxn modelId="{B50A4167-2274-497C-8BFA-B414BB69004E}" type="presParOf" srcId="{9FB66825-6EB8-4CE9-BB74-AFB7C76AF498}" destId="{7CB75AA2-36E3-46C7-A062-3B49AABE4D66}" srcOrd="3" destOrd="0" presId="urn:microsoft.com/office/officeart/2008/layout/VerticalCurvedList"/>
    <dgm:cxn modelId="{B801F032-0101-4551-98E5-2F62FED07A41}" type="presParOf" srcId="{4CC6ED25-8749-4D4E-BFB9-0236411336DA}" destId="{F22017C3-5EBE-40B8-B949-5E4C4491F90A}" srcOrd="1" destOrd="0" presId="urn:microsoft.com/office/officeart/2008/layout/VerticalCurvedList"/>
    <dgm:cxn modelId="{10F3B07E-3945-4645-B5DA-47ABD5ED5F6B}" type="presParOf" srcId="{4CC6ED25-8749-4D4E-BFB9-0236411336DA}" destId="{E5CF4650-07AA-4EC2-96F9-BA8F9EC77D05}" srcOrd="2" destOrd="0" presId="urn:microsoft.com/office/officeart/2008/layout/VerticalCurvedList"/>
    <dgm:cxn modelId="{E181CD3E-DD9E-4A5A-B1BB-223F726BEBD8}" type="presParOf" srcId="{E5CF4650-07AA-4EC2-96F9-BA8F9EC77D05}" destId="{AF322C10-0D10-45BA-80EB-63028B80209F}" srcOrd="0" destOrd="0" presId="urn:microsoft.com/office/officeart/2008/layout/VerticalCurvedList"/>
    <dgm:cxn modelId="{7DB7A35C-9076-42C4-A8CA-B136C19E354D}" type="presParOf" srcId="{4CC6ED25-8749-4D4E-BFB9-0236411336DA}" destId="{494E7BB7-71E4-47CA-9C3A-13505277B1C3}" srcOrd="3" destOrd="0" presId="urn:microsoft.com/office/officeart/2008/layout/VerticalCurvedList"/>
    <dgm:cxn modelId="{39300AE0-8255-43F2-A48C-28F951D157F0}" type="presParOf" srcId="{4CC6ED25-8749-4D4E-BFB9-0236411336DA}" destId="{AE73A075-853A-488F-9ECB-2123680A441F}" srcOrd="4" destOrd="0" presId="urn:microsoft.com/office/officeart/2008/layout/VerticalCurvedList"/>
    <dgm:cxn modelId="{AA691FA8-D14C-4FC1-A476-3B7B705D9A79}" type="presParOf" srcId="{AE73A075-853A-488F-9ECB-2123680A441F}" destId="{F9A7710F-A205-4B74-A393-55389E3F0606}" srcOrd="0" destOrd="0" presId="urn:microsoft.com/office/officeart/2008/layout/VerticalCurvedList"/>
    <dgm:cxn modelId="{47DDCCE2-3CDF-4F5D-9A54-2E95B9779B84}" type="presParOf" srcId="{4CC6ED25-8749-4D4E-BFB9-0236411336DA}" destId="{C8C17F69-DD7F-4AB8-B68B-96CA1E6AA69F}" srcOrd="5" destOrd="0" presId="urn:microsoft.com/office/officeart/2008/layout/VerticalCurvedList"/>
    <dgm:cxn modelId="{83CA085E-87F3-4FB5-9FCB-483962B44462}" type="presParOf" srcId="{4CC6ED25-8749-4D4E-BFB9-0236411336DA}" destId="{32A1009B-7F0E-4F3B-A0C2-74BD12C1BCF5}" srcOrd="6" destOrd="0" presId="urn:microsoft.com/office/officeart/2008/layout/VerticalCurvedList"/>
    <dgm:cxn modelId="{616BB869-41AD-42E0-9737-7F90BE6F1744}" type="presParOf" srcId="{32A1009B-7F0E-4F3B-A0C2-74BD12C1BCF5}" destId="{AD1BFDDD-7C2F-475A-98EB-78C7D912D2E7}" srcOrd="0" destOrd="0" presId="urn:microsoft.com/office/officeart/2008/layout/VerticalCurvedList"/>
    <dgm:cxn modelId="{7456FF09-3551-41CA-BF3E-0BD7A0586FC5}" type="presParOf" srcId="{4CC6ED25-8749-4D4E-BFB9-0236411336DA}" destId="{1C64F20E-78A2-4CB1-A566-671AC6D24CC1}" srcOrd="7" destOrd="0" presId="urn:microsoft.com/office/officeart/2008/layout/VerticalCurvedList"/>
    <dgm:cxn modelId="{74C8E795-3F03-4875-8D5D-F34018E62FB6}" type="presParOf" srcId="{4CC6ED25-8749-4D4E-BFB9-0236411336DA}" destId="{106FE39C-5480-43F7-84D0-DEA0A52CE6BC}" srcOrd="8" destOrd="0" presId="urn:microsoft.com/office/officeart/2008/layout/VerticalCurvedList"/>
    <dgm:cxn modelId="{69C03539-E5DA-476B-BF6E-CF0EDA2636B0}" type="presParOf" srcId="{106FE39C-5480-43F7-84D0-DEA0A52CE6BC}" destId="{4E88570B-501B-44DC-B122-6A1D35FC19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73CFA6-C921-4723-BAE3-6746DFAEBA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t-LT"/>
        </a:p>
      </dgm:t>
    </dgm:pt>
    <dgm:pt modelId="{06186EE3-F480-4D75-80C9-2B4414C6E7C0}">
      <dgm:prSet phldrT="[Tekstas]" custT="1"/>
      <dgm:spPr>
        <a:solidFill>
          <a:schemeClr val="accent3">
            <a:lumMod val="40000"/>
            <a:lumOff val="60000"/>
          </a:schemeClr>
        </a:solidFill>
      </dgm:spPr>
      <dgm:t>
        <a:bodyPr/>
        <a:lstStyle/>
        <a:p>
          <a:r>
            <a:rPr lang="lt-LT" sz="1200" b="0" noProof="0" dirty="0">
              <a:solidFill>
                <a:schemeClr val="accent3">
                  <a:lumMod val="50000"/>
                </a:schemeClr>
              </a:solidFill>
              <a:latin typeface="Times New Roman" panose="02020603050405020304" pitchFamily="18" charset="0"/>
              <a:cs typeface="Times New Roman" panose="02020603050405020304" pitchFamily="18" charset="0"/>
            </a:rPr>
            <a:t>Parai</a:t>
          </a:r>
          <a:r>
            <a:rPr lang="lt-LT" sz="1200" b="0" dirty="0" err="1">
              <a:solidFill>
                <a:schemeClr val="accent3">
                  <a:lumMod val="50000"/>
                </a:schemeClr>
              </a:solidFill>
              <a:latin typeface="Times New Roman" panose="02020603050405020304" pitchFamily="18" charset="0"/>
              <a:cs typeface="Times New Roman" panose="02020603050405020304" pitchFamily="18" charset="0"/>
            </a:rPr>
            <a:t>ška</a:t>
          </a:r>
          <a:r>
            <a:rPr lang="lt-LT" sz="1200" b="0" dirty="0">
              <a:solidFill>
                <a:schemeClr val="accent3">
                  <a:lumMod val="50000"/>
                </a:schemeClr>
              </a:solidFill>
              <a:latin typeface="Times New Roman" panose="02020603050405020304" pitchFamily="18" charset="0"/>
              <a:cs typeface="Times New Roman" panose="02020603050405020304" pitchFamily="18" charset="0"/>
            </a:rPr>
            <a:t> teikiama </a:t>
          </a:r>
          <a:r>
            <a:rPr lang="lt-LT" sz="1200" b="0" u="sng" dirty="0">
              <a:solidFill>
                <a:schemeClr val="accent3">
                  <a:lumMod val="50000"/>
                </a:schemeClr>
              </a:solidFill>
              <a:latin typeface="Times New Roman" panose="02020603050405020304" pitchFamily="18" charset="0"/>
              <a:cs typeface="Times New Roman" panose="02020603050405020304" pitchFamily="18" charset="0"/>
            </a:rPr>
            <a:t>ne mažiau kaip </a:t>
          </a:r>
          <a:r>
            <a:rPr lang="en-US" sz="1200" b="0" u="sng" dirty="0">
              <a:solidFill>
                <a:schemeClr val="accent3">
                  <a:lumMod val="50000"/>
                </a:schemeClr>
              </a:solidFill>
              <a:latin typeface="Times New Roman" panose="02020603050405020304" pitchFamily="18" charset="0"/>
              <a:cs typeface="Times New Roman" panose="02020603050405020304" pitchFamily="18" charset="0"/>
            </a:rPr>
            <a:t>5 </a:t>
          </a:r>
          <a:r>
            <a:rPr lang="lt-LT" sz="1200" b="0" u="sng" dirty="0">
              <a:solidFill>
                <a:schemeClr val="accent3">
                  <a:lumMod val="50000"/>
                </a:schemeClr>
              </a:solidFill>
              <a:latin typeface="Times New Roman" panose="02020603050405020304" pitchFamily="18" charset="0"/>
              <a:cs typeface="Times New Roman" panose="02020603050405020304" pitchFamily="18" charset="0"/>
            </a:rPr>
            <a:t>ūkio subjektų</a:t>
          </a:r>
          <a:r>
            <a:rPr lang="lt-LT" sz="1200" b="1" dirty="0">
              <a:solidFill>
                <a:schemeClr val="accent3">
                  <a:lumMod val="50000"/>
                </a:schemeClr>
              </a:solidFill>
              <a:latin typeface="Times New Roman" panose="02020603050405020304" pitchFamily="18" charset="0"/>
              <a:cs typeface="Times New Roman" panose="02020603050405020304" pitchFamily="18" charset="0"/>
            </a:rPr>
            <a:t>, užsiimančių žemės ūkio, maisto produktų gamyba ir (arba) perdirbimu ir (arba) rinkodara ir (ar) maisto produktų realizavimo (prekybos jais) veikla</a:t>
          </a:r>
          <a:r>
            <a:rPr lang="en-US" sz="1200" b="1" dirty="0">
              <a:solidFill>
                <a:schemeClr val="accent3">
                  <a:lumMod val="50000"/>
                </a:schemeClr>
              </a:solidFill>
              <a:latin typeface="Times New Roman" panose="02020603050405020304" pitchFamily="18" charset="0"/>
              <a:cs typeface="Times New Roman" panose="02020603050405020304" pitchFamily="18" charset="0"/>
            </a:rPr>
            <a:t>.</a:t>
          </a:r>
          <a:endParaRPr lang="lt-LT" sz="1200" b="1" dirty="0">
            <a:solidFill>
              <a:schemeClr val="accent3">
                <a:lumMod val="50000"/>
              </a:schemeClr>
            </a:solidFill>
            <a:latin typeface="Times New Roman" panose="02020603050405020304" pitchFamily="18" charset="0"/>
            <a:cs typeface="Times New Roman" panose="02020603050405020304" pitchFamily="18" charset="0"/>
          </a:endParaRPr>
        </a:p>
      </dgm:t>
    </dgm:pt>
    <dgm:pt modelId="{D7C05D0C-4362-4080-AA2E-9702CD1D3CED}" type="parTrans" cxnId="{9F432D55-6356-4239-96D6-4C4E44933FDA}">
      <dgm:prSet/>
      <dgm:spPr/>
      <dgm:t>
        <a:bodyPr/>
        <a:lstStyle/>
        <a:p>
          <a:endParaRPr lang="lt-LT"/>
        </a:p>
      </dgm:t>
    </dgm:pt>
    <dgm:pt modelId="{24021D6A-FCF2-4A39-B855-E244E31B364A}" type="sibTrans" cxnId="{9F432D55-6356-4239-96D6-4C4E44933FDA}">
      <dgm:prSet/>
      <dgm:spPr>
        <a:ln>
          <a:solidFill>
            <a:srgbClr val="126A3A"/>
          </a:solidFill>
        </a:ln>
      </dgm:spPr>
      <dgm:t>
        <a:bodyPr/>
        <a:lstStyle/>
        <a:p>
          <a:endParaRPr lang="lt-LT"/>
        </a:p>
      </dgm:t>
    </dgm:pt>
    <dgm:pt modelId="{EBEB0EF0-06FB-428A-AB9F-D7F58B98EB56}">
      <dgm:prSet phldrT="[Tekstas]" custT="1"/>
      <dgm:spPr>
        <a:solidFill>
          <a:schemeClr val="accent3">
            <a:lumMod val="40000"/>
            <a:lumOff val="60000"/>
          </a:schemeClr>
        </a:solidFill>
      </dgm:spPr>
      <dgm:t>
        <a:bodyPr/>
        <a:lstStyle/>
        <a:p>
          <a:r>
            <a:rPr lang="lt-LT" sz="1200" b="1" dirty="0">
              <a:solidFill>
                <a:schemeClr val="accent3">
                  <a:lumMod val="50000"/>
                </a:schemeClr>
              </a:solidFill>
              <a:latin typeface="Times New Roman" panose="02020603050405020304" pitchFamily="18" charset="0"/>
              <a:cs typeface="Times New Roman" panose="02020603050405020304" pitchFamily="18" charset="0"/>
            </a:rPr>
            <a:t>investicijos numatytos į žemės ūkio ir maisto produktų realizavimo tinklų (logistikos centrų) kūrimą</a:t>
          </a:r>
        </a:p>
      </dgm:t>
    </dgm:pt>
    <dgm:pt modelId="{CB952434-7E09-45B3-8B39-D946EBF166A9}" type="parTrans" cxnId="{6BAAA324-3FA7-405A-A5C0-53689BB76E17}">
      <dgm:prSet/>
      <dgm:spPr/>
      <dgm:t>
        <a:bodyPr/>
        <a:lstStyle/>
        <a:p>
          <a:endParaRPr lang="lt-LT"/>
        </a:p>
      </dgm:t>
    </dgm:pt>
    <dgm:pt modelId="{45E7DE1F-9191-41EE-ACE9-4766FA619D50}" type="sibTrans" cxnId="{6BAAA324-3FA7-405A-A5C0-53689BB76E17}">
      <dgm:prSet/>
      <dgm:spPr/>
      <dgm:t>
        <a:bodyPr/>
        <a:lstStyle/>
        <a:p>
          <a:endParaRPr lang="lt-LT"/>
        </a:p>
      </dgm:t>
    </dgm:pt>
    <dgm:pt modelId="{67E99E98-3961-4052-935D-935E4745B3AD}">
      <dgm:prSet phldrT="[Tekstas]" custT="1"/>
      <dgm:spPr>
        <a:solidFill>
          <a:schemeClr val="accent3">
            <a:lumMod val="40000"/>
            <a:lumOff val="60000"/>
          </a:schemeClr>
        </a:solidFill>
      </dgm:spPr>
      <dgm:t>
        <a:bodyPr/>
        <a:lstStyle/>
        <a:p>
          <a:r>
            <a:rPr lang="en-US" sz="1200" dirty="0">
              <a:solidFill>
                <a:schemeClr val="accent3">
                  <a:lumMod val="50000"/>
                </a:schemeClr>
              </a:solidFill>
              <a:latin typeface="Times New Roman" panose="02020603050405020304" pitchFamily="18" charset="0"/>
              <a:cs typeface="Times New Roman" panose="02020603050405020304" pitchFamily="18" charset="0"/>
            </a:rPr>
            <a:t>p</a:t>
          </a:r>
          <a:r>
            <a:rPr lang="lt-LT" sz="1200" dirty="0" err="1">
              <a:solidFill>
                <a:schemeClr val="accent3">
                  <a:lumMod val="50000"/>
                </a:schemeClr>
              </a:solidFill>
              <a:latin typeface="Times New Roman" panose="02020603050405020304" pitchFamily="18" charset="0"/>
              <a:cs typeface="Times New Roman" panose="02020603050405020304" pitchFamily="18" charset="0"/>
            </a:rPr>
            <a:t>arama</a:t>
          </a:r>
          <a:r>
            <a:rPr lang="lt-LT" sz="1200" dirty="0">
              <a:solidFill>
                <a:schemeClr val="accent3">
                  <a:lumMod val="50000"/>
                </a:schemeClr>
              </a:solidFill>
              <a:latin typeface="Times New Roman" panose="02020603050405020304" pitchFamily="18" charset="0"/>
              <a:cs typeface="Times New Roman" panose="02020603050405020304" pitchFamily="18" charset="0"/>
            </a:rPr>
            <a:t> teikiama atsižvelgiant </a:t>
          </a:r>
          <a:r>
            <a:rPr lang="lt-LT" sz="1200" b="1" dirty="0">
              <a:solidFill>
                <a:schemeClr val="accent3">
                  <a:lumMod val="50000"/>
                </a:schemeClr>
              </a:solidFill>
              <a:latin typeface="Times New Roman" panose="02020603050405020304" pitchFamily="18" charset="0"/>
              <a:cs typeface="Times New Roman" panose="02020603050405020304" pitchFamily="18" charset="0"/>
            </a:rPr>
            <a:t>į pareiškėjo </a:t>
          </a:r>
          <a:r>
            <a:rPr lang="en-US" sz="1200" b="1" dirty="0" err="1">
              <a:solidFill>
                <a:schemeClr val="accent3">
                  <a:lumMod val="50000"/>
                </a:schemeClr>
              </a:solidFill>
              <a:latin typeface="Times New Roman" panose="02020603050405020304" pitchFamily="18" charset="0"/>
              <a:cs typeface="Times New Roman" panose="02020603050405020304" pitchFamily="18" charset="0"/>
            </a:rPr>
            <a:t>patirt</a:t>
          </a:r>
          <a:r>
            <a:rPr lang="lt-LT" sz="1200" b="1" dirty="0">
              <a:solidFill>
                <a:schemeClr val="accent3">
                  <a:lumMod val="50000"/>
                </a:schemeClr>
              </a:solidFill>
              <a:latin typeface="Times New Roman" panose="02020603050405020304" pitchFamily="18" charset="0"/>
              <a:cs typeface="Times New Roman" panose="02020603050405020304" pitchFamily="18" charset="0"/>
            </a:rPr>
            <a:t>į, </a:t>
          </a:r>
          <a:r>
            <a:rPr lang="lt-LT" sz="1200" b="0" dirty="0">
              <a:solidFill>
                <a:schemeClr val="accent3">
                  <a:lumMod val="50000"/>
                </a:schemeClr>
              </a:solidFill>
              <a:latin typeface="Times New Roman" panose="02020603050405020304" pitchFamily="18" charset="0"/>
              <a:cs typeface="Times New Roman" panose="02020603050405020304" pitchFamily="18" charset="0"/>
            </a:rPr>
            <a:t>t. </a:t>
          </a:r>
          <a:r>
            <a:rPr lang="lt-LT" sz="1200" dirty="0">
              <a:solidFill>
                <a:schemeClr val="accent3">
                  <a:lumMod val="50000"/>
                </a:schemeClr>
              </a:solidFill>
              <a:latin typeface="Times New Roman" panose="02020603050405020304" pitchFamily="18" charset="0"/>
              <a:cs typeface="Times New Roman" panose="02020603050405020304" pitchFamily="18" charset="0"/>
            </a:rPr>
            <a:t>y. atitiktį bent vienai iš </a:t>
          </a:r>
          <a:r>
            <a:rPr lang="en-US" sz="1200" dirty="0">
              <a:solidFill>
                <a:schemeClr val="accent3">
                  <a:lumMod val="50000"/>
                </a:schemeClr>
              </a:solidFill>
              <a:latin typeface="Times New Roman" panose="02020603050405020304" pitchFamily="18" charset="0"/>
              <a:cs typeface="Times New Roman" panose="02020603050405020304" pitchFamily="18" charset="0"/>
            </a:rPr>
            <a:t>3 </a:t>
          </a:r>
          <a:r>
            <a:rPr lang="lt-LT" sz="1200" dirty="0">
              <a:solidFill>
                <a:schemeClr val="accent3">
                  <a:lumMod val="50000"/>
                </a:schemeClr>
              </a:solidFill>
              <a:latin typeface="Times New Roman" panose="02020603050405020304" pitchFamily="18" charset="0"/>
              <a:cs typeface="Times New Roman" panose="02020603050405020304" pitchFamily="18" charset="0"/>
            </a:rPr>
            <a:t>sąlygų</a:t>
          </a:r>
          <a:r>
            <a:rPr lang="en-US" sz="1200" dirty="0">
              <a:solidFill>
                <a:schemeClr val="accent3">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3">
                  <a:lumMod val="50000"/>
                </a:schemeClr>
              </a:solidFill>
              <a:latin typeface="Times New Roman" panose="02020603050405020304" pitchFamily="18" charset="0"/>
              <a:cs typeface="Times New Roman" panose="02020603050405020304" pitchFamily="18" charset="0"/>
            </a:rPr>
            <a:t>nurodyt</a:t>
          </a:r>
          <a:r>
            <a:rPr lang="lt-LT" sz="1200" dirty="0">
              <a:solidFill>
                <a:schemeClr val="accent3">
                  <a:lumMod val="50000"/>
                </a:schemeClr>
              </a:solidFill>
              <a:latin typeface="Times New Roman" panose="02020603050405020304" pitchFamily="18" charset="0"/>
              <a:cs typeface="Times New Roman" panose="02020603050405020304" pitchFamily="18" charset="0"/>
            </a:rPr>
            <a:t>ų paramos paraiškoje</a:t>
          </a:r>
          <a:endParaRPr lang="lt-LT" sz="1200" b="1" dirty="0">
            <a:solidFill>
              <a:schemeClr val="accent3">
                <a:lumMod val="50000"/>
              </a:schemeClr>
            </a:solidFill>
            <a:latin typeface="Times New Roman" panose="02020603050405020304" pitchFamily="18" charset="0"/>
            <a:cs typeface="Times New Roman" panose="02020603050405020304" pitchFamily="18" charset="0"/>
          </a:endParaRPr>
        </a:p>
      </dgm:t>
    </dgm:pt>
    <dgm:pt modelId="{D600A8BF-A4C8-4863-B277-071317B065F5}" type="parTrans" cxnId="{ADB7B52B-ACB2-4208-A9AC-CB03E7E6FECE}">
      <dgm:prSet/>
      <dgm:spPr/>
      <dgm:t>
        <a:bodyPr/>
        <a:lstStyle/>
        <a:p>
          <a:endParaRPr lang="lt-LT"/>
        </a:p>
      </dgm:t>
    </dgm:pt>
    <dgm:pt modelId="{F5740F4A-0F5F-468F-BF8F-CF9197E7CA37}" type="sibTrans" cxnId="{ADB7B52B-ACB2-4208-A9AC-CB03E7E6FECE}">
      <dgm:prSet/>
      <dgm:spPr/>
      <dgm:t>
        <a:bodyPr/>
        <a:lstStyle/>
        <a:p>
          <a:endParaRPr lang="lt-LT"/>
        </a:p>
      </dgm:t>
    </dgm:pt>
    <dgm:pt modelId="{F55EF231-40B1-4EC9-8A9C-6E2216882B83}">
      <dgm:prSet phldrT="[Tekstas]" custT="1"/>
      <dgm:spPr>
        <a:solidFill>
          <a:schemeClr val="accent3">
            <a:lumMod val="40000"/>
            <a:lumOff val="60000"/>
          </a:schemeClr>
        </a:solidFill>
      </dgm:spPr>
      <dgm:t>
        <a:bodyPr/>
        <a:lstStyle/>
        <a:p>
          <a:r>
            <a:rPr lang="lt-LT" sz="1200" dirty="0"/>
            <a:t> </a:t>
          </a:r>
          <a:r>
            <a:rPr lang="lt-LT" sz="1200" b="1" i="1" dirty="0">
              <a:solidFill>
                <a:schemeClr val="accent3">
                  <a:lumMod val="50000"/>
                </a:schemeClr>
              </a:solidFill>
              <a:latin typeface="Times New Roman" panose="02020603050405020304" pitchFamily="18" charset="0"/>
              <a:cs typeface="Times New Roman" panose="02020603050405020304" pitchFamily="18" charset="0"/>
            </a:rPr>
            <a:t>didžiausios teritorinės aprėpties partnerystės</a:t>
          </a:r>
          <a:r>
            <a:rPr lang="lt-LT" sz="1200" i="1" dirty="0">
              <a:solidFill>
                <a:schemeClr val="accent3">
                  <a:lumMod val="50000"/>
                </a:schemeClr>
              </a:solidFill>
              <a:latin typeface="Times New Roman" panose="02020603050405020304" pitchFamily="18" charset="0"/>
              <a:cs typeface="Times New Roman" panose="02020603050405020304" pitchFamily="18" charset="0"/>
            </a:rPr>
            <a:t>, orientuotos į didelio žemės ūkio ir maisto produktų vartojimo potencialo regionuose ir miestuose aprūpinimą, užtikrinant reikiamą pagrindinių žemės ūkio ir </a:t>
          </a:r>
          <a:r>
            <a:rPr lang="lt-LT" sz="1200" b="1" i="1" dirty="0">
              <a:solidFill>
                <a:schemeClr val="accent3">
                  <a:lumMod val="50000"/>
                </a:schemeClr>
              </a:solidFill>
              <a:latin typeface="Times New Roman" panose="02020603050405020304" pitchFamily="18" charset="0"/>
              <a:cs typeface="Times New Roman" panose="02020603050405020304" pitchFamily="18" charset="0"/>
            </a:rPr>
            <a:t>maisto produktų asortimentą</a:t>
          </a:r>
          <a:r>
            <a:rPr lang="lt-LT" sz="1200" b="1" dirty="0">
              <a:solidFill>
                <a:schemeClr val="accent3">
                  <a:lumMod val="50000"/>
                </a:schemeClr>
              </a:solidFill>
              <a:latin typeface="Times New Roman" panose="02020603050405020304" pitchFamily="18" charset="0"/>
              <a:cs typeface="Times New Roman" panose="02020603050405020304" pitchFamily="18" charset="0"/>
            </a:rPr>
            <a:t>, kiekius, sklandų jų tiekimą.</a:t>
          </a:r>
        </a:p>
      </dgm:t>
    </dgm:pt>
    <dgm:pt modelId="{31BC0296-7CD6-41D2-BD0C-E50C6FF1691F}" type="parTrans" cxnId="{6D3A2FEE-36EF-418E-9D63-5981C551E8AE}">
      <dgm:prSet/>
      <dgm:spPr/>
      <dgm:t>
        <a:bodyPr/>
        <a:lstStyle/>
        <a:p>
          <a:endParaRPr lang="lt-LT"/>
        </a:p>
      </dgm:t>
    </dgm:pt>
    <dgm:pt modelId="{5ADFD305-91DF-4FD9-AC79-34B3C731E87C}" type="sibTrans" cxnId="{6D3A2FEE-36EF-418E-9D63-5981C551E8AE}">
      <dgm:prSet/>
      <dgm:spPr/>
      <dgm:t>
        <a:bodyPr/>
        <a:lstStyle/>
        <a:p>
          <a:endParaRPr lang="lt-LT"/>
        </a:p>
      </dgm:t>
    </dgm:pt>
    <dgm:pt modelId="{E7245BFF-AB0E-48A4-BE33-AD3A390DB764}">
      <dgm:prSet custT="1"/>
      <dgm:spPr>
        <a:solidFill>
          <a:schemeClr val="accent3">
            <a:lumMod val="40000"/>
            <a:lumOff val="60000"/>
          </a:schemeClr>
        </a:solidFill>
      </dgm:spPr>
      <dgm:t>
        <a:bodyPr/>
        <a:lstStyle/>
        <a:p>
          <a:r>
            <a:rPr lang="lt-LT" sz="1200" b="0" dirty="0">
              <a:solidFill>
                <a:schemeClr val="accent3">
                  <a:lumMod val="50000"/>
                </a:schemeClr>
              </a:solidFill>
              <a:latin typeface="Times New Roman" panose="02020603050405020304" pitchFamily="18" charset="0"/>
              <a:cs typeface="Times New Roman" panose="02020603050405020304" pitchFamily="18" charset="0"/>
            </a:rPr>
            <a:t>logistikos centro</a:t>
          </a:r>
          <a:r>
            <a:rPr lang="en-US" sz="1200" b="0" dirty="0">
              <a:solidFill>
                <a:schemeClr val="accent3">
                  <a:lumMod val="50000"/>
                </a:schemeClr>
              </a:solidFill>
              <a:latin typeface="Times New Roman" panose="02020603050405020304" pitchFamily="18" charset="0"/>
              <a:cs typeface="Times New Roman" panose="02020603050405020304" pitchFamily="18" charset="0"/>
            </a:rPr>
            <a:t> </a:t>
          </a:r>
          <a:r>
            <a:rPr lang="lt-LT" sz="1200" b="0" dirty="0">
              <a:solidFill>
                <a:schemeClr val="accent3">
                  <a:lumMod val="50000"/>
                </a:schemeClr>
              </a:solidFill>
              <a:latin typeface="Times New Roman" panose="02020603050405020304" pitchFamily="18" charset="0"/>
              <a:cs typeface="Times New Roman" panose="02020603050405020304" pitchFamily="18" charset="0"/>
            </a:rPr>
            <a:t> atveju, nuomos arba kito teisėto naudojimosi </a:t>
          </a:r>
          <a:r>
            <a:rPr lang="lt-LT" sz="1200" b="1" dirty="0">
              <a:solidFill>
                <a:schemeClr val="accent3">
                  <a:lumMod val="50000"/>
                </a:schemeClr>
              </a:solidFill>
              <a:latin typeface="Times New Roman" panose="02020603050405020304" pitchFamily="18" charset="0"/>
              <a:cs typeface="Times New Roman" panose="02020603050405020304" pitchFamily="18" charset="0"/>
            </a:rPr>
            <a:t>nekilnojamuoju turtu sutartis </a:t>
          </a:r>
          <a:r>
            <a:rPr lang="lt-LT" sz="1200" b="0" dirty="0">
              <a:solidFill>
                <a:schemeClr val="accent3">
                  <a:lumMod val="50000"/>
                </a:schemeClr>
              </a:solidFill>
              <a:latin typeface="Times New Roman" panose="02020603050405020304" pitchFamily="18" charset="0"/>
              <a:cs typeface="Times New Roman" panose="02020603050405020304" pitchFamily="18" charset="0"/>
            </a:rPr>
            <a:t>gali būti sudaryta </a:t>
          </a:r>
          <a:r>
            <a:rPr lang="lt-LT" sz="1200" b="1" dirty="0">
              <a:solidFill>
                <a:schemeClr val="accent3">
                  <a:lumMod val="50000"/>
                </a:schemeClr>
              </a:solidFill>
              <a:latin typeface="Times New Roman" panose="02020603050405020304" pitchFamily="18" charset="0"/>
              <a:cs typeface="Times New Roman" panose="02020603050405020304" pitchFamily="18" charset="0"/>
            </a:rPr>
            <a:t>tik su valstybės ar savivaldybės nekilnojamojo turto valdytoju</a:t>
          </a:r>
          <a:endParaRPr lang="lt-LT" sz="1200" b="1" dirty="0">
            <a:solidFill>
              <a:schemeClr val="accent3">
                <a:lumMod val="50000"/>
              </a:schemeClr>
            </a:solidFill>
            <a:effectLst/>
            <a:latin typeface="Times New Roman" panose="02020603050405020304" pitchFamily="18" charset="0"/>
            <a:cs typeface="Times New Roman" panose="02020603050405020304" pitchFamily="18" charset="0"/>
          </a:endParaRPr>
        </a:p>
      </dgm:t>
    </dgm:pt>
    <dgm:pt modelId="{5A6B5F7B-FF7A-4DCA-A7E3-8D029610E5C4}" type="parTrans" cxnId="{60876EAD-9A69-4A55-82B8-54D96C653E63}">
      <dgm:prSet/>
      <dgm:spPr/>
      <dgm:t>
        <a:bodyPr/>
        <a:lstStyle/>
        <a:p>
          <a:endParaRPr lang="lt-LT"/>
        </a:p>
      </dgm:t>
    </dgm:pt>
    <dgm:pt modelId="{61D8BE64-B623-4B7A-B6D8-A1EBF08C5E97}" type="sibTrans" cxnId="{60876EAD-9A69-4A55-82B8-54D96C653E63}">
      <dgm:prSet/>
      <dgm:spPr/>
      <dgm:t>
        <a:bodyPr/>
        <a:lstStyle/>
        <a:p>
          <a:endParaRPr lang="lt-LT"/>
        </a:p>
      </dgm:t>
    </dgm:pt>
    <dgm:pt modelId="{FEC85A77-351B-4227-978A-591C111A7B7D}" type="pres">
      <dgm:prSet presAssocID="{BE73CFA6-C921-4723-BAE3-6746DFAEBA02}" presName="Name0" presStyleCnt="0">
        <dgm:presLayoutVars>
          <dgm:chMax val="7"/>
          <dgm:chPref val="7"/>
          <dgm:dir/>
        </dgm:presLayoutVars>
      </dgm:prSet>
      <dgm:spPr/>
    </dgm:pt>
    <dgm:pt modelId="{4CC6ED25-8749-4D4E-BFB9-0236411336DA}" type="pres">
      <dgm:prSet presAssocID="{BE73CFA6-C921-4723-BAE3-6746DFAEBA02}" presName="Name1" presStyleCnt="0"/>
      <dgm:spPr/>
    </dgm:pt>
    <dgm:pt modelId="{9FB66825-6EB8-4CE9-BB74-AFB7C76AF498}" type="pres">
      <dgm:prSet presAssocID="{BE73CFA6-C921-4723-BAE3-6746DFAEBA02}" presName="cycle" presStyleCnt="0"/>
      <dgm:spPr/>
    </dgm:pt>
    <dgm:pt modelId="{3F52E8CF-C422-45ED-B1E8-9436CE5985FE}" type="pres">
      <dgm:prSet presAssocID="{BE73CFA6-C921-4723-BAE3-6746DFAEBA02}" presName="srcNode" presStyleLbl="node1" presStyleIdx="0" presStyleCnt="5"/>
      <dgm:spPr/>
    </dgm:pt>
    <dgm:pt modelId="{FB8B066A-7A30-494F-816A-37369ACF47E5}" type="pres">
      <dgm:prSet presAssocID="{BE73CFA6-C921-4723-BAE3-6746DFAEBA02}" presName="conn" presStyleLbl="parChTrans1D2" presStyleIdx="0" presStyleCnt="1"/>
      <dgm:spPr/>
    </dgm:pt>
    <dgm:pt modelId="{5A501F40-DA82-45B2-BF61-8D630136F997}" type="pres">
      <dgm:prSet presAssocID="{BE73CFA6-C921-4723-BAE3-6746DFAEBA02}" presName="extraNode" presStyleLbl="node1" presStyleIdx="0" presStyleCnt="5"/>
      <dgm:spPr/>
    </dgm:pt>
    <dgm:pt modelId="{7CB75AA2-36E3-46C7-A062-3B49AABE4D66}" type="pres">
      <dgm:prSet presAssocID="{BE73CFA6-C921-4723-BAE3-6746DFAEBA02}" presName="dstNode" presStyleLbl="node1" presStyleIdx="0" presStyleCnt="5"/>
      <dgm:spPr/>
    </dgm:pt>
    <dgm:pt modelId="{F22017C3-5EBE-40B8-B949-5E4C4491F90A}" type="pres">
      <dgm:prSet presAssocID="{06186EE3-F480-4D75-80C9-2B4414C6E7C0}" presName="text_1" presStyleLbl="node1" presStyleIdx="0" presStyleCnt="5" custScaleY="119880" custLinFactNeighborX="3061" custLinFactNeighborY="1120">
        <dgm:presLayoutVars>
          <dgm:bulletEnabled val="1"/>
        </dgm:presLayoutVars>
      </dgm:prSet>
      <dgm:spPr/>
    </dgm:pt>
    <dgm:pt modelId="{E5CF4650-07AA-4EC2-96F9-BA8F9EC77D05}" type="pres">
      <dgm:prSet presAssocID="{06186EE3-F480-4D75-80C9-2B4414C6E7C0}" presName="accent_1" presStyleCnt="0"/>
      <dgm:spPr/>
    </dgm:pt>
    <dgm:pt modelId="{AF322C10-0D10-45BA-80EB-63028B80209F}" type="pres">
      <dgm:prSet presAssocID="{06186EE3-F480-4D75-80C9-2B4414C6E7C0}" presName="accentRepeatNode" presStyleLbl="solidFgAcc1" presStyleIdx="0" presStyleCnt="5"/>
      <dgm:spPr>
        <a:solidFill>
          <a:schemeClr val="bg1">
            <a:lumMod val="85000"/>
          </a:schemeClr>
        </a:solidFill>
        <a:ln>
          <a:solidFill>
            <a:srgbClr val="126A3A"/>
          </a:solidFill>
        </a:ln>
      </dgm:spPr>
    </dgm:pt>
    <dgm:pt modelId="{494E7BB7-71E4-47CA-9C3A-13505277B1C3}" type="pres">
      <dgm:prSet presAssocID="{EBEB0EF0-06FB-428A-AB9F-D7F58B98EB56}" presName="text_2" presStyleLbl="node1" presStyleIdx="1" presStyleCnt="5" custLinFactNeighborX="887" custLinFactNeighborY="1255">
        <dgm:presLayoutVars>
          <dgm:bulletEnabled val="1"/>
        </dgm:presLayoutVars>
      </dgm:prSet>
      <dgm:spPr/>
    </dgm:pt>
    <dgm:pt modelId="{AE73A075-853A-488F-9ECB-2123680A441F}" type="pres">
      <dgm:prSet presAssocID="{EBEB0EF0-06FB-428A-AB9F-D7F58B98EB56}" presName="accent_2" presStyleCnt="0"/>
      <dgm:spPr/>
    </dgm:pt>
    <dgm:pt modelId="{F9A7710F-A205-4B74-A393-55389E3F0606}" type="pres">
      <dgm:prSet presAssocID="{EBEB0EF0-06FB-428A-AB9F-D7F58B98EB56}" presName="accentRepeatNode" presStyleLbl="solidFgAcc1" presStyleIdx="1" presStyleCnt="5"/>
      <dgm:spPr>
        <a:solidFill>
          <a:schemeClr val="bg1">
            <a:lumMod val="85000"/>
          </a:schemeClr>
        </a:solidFill>
        <a:ln>
          <a:solidFill>
            <a:srgbClr val="126A3A"/>
          </a:solidFill>
        </a:ln>
      </dgm:spPr>
    </dgm:pt>
    <dgm:pt modelId="{464D454A-D1F1-43DE-9097-FE5FDE73BA25}" type="pres">
      <dgm:prSet presAssocID="{E7245BFF-AB0E-48A4-BE33-AD3A390DB764}" presName="text_3" presStyleLbl="node1" presStyleIdx="2" presStyleCnt="5" custScaleY="136172" custLinFactNeighborX="6515" custLinFactNeighborY="-4998">
        <dgm:presLayoutVars>
          <dgm:bulletEnabled val="1"/>
        </dgm:presLayoutVars>
      </dgm:prSet>
      <dgm:spPr/>
    </dgm:pt>
    <dgm:pt modelId="{24D75BE7-43F7-41D9-829A-79CC96DB10BB}" type="pres">
      <dgm:prSet presAssocID="{E7245BFF-AB0E-48A4-BE33-AD3A390DB764}" presName="accent_3" presStyleCnt="0"/>
      <dgm:spPr/>
    </dgm:pt>
    <dgm:pt modelId="{93A70CD3-2150-4C96-899A-25CA7D55D2F2}" type="pres">
      <dgm:prSet presAssocID="{E7245BFF-AB0E-48A4-BE33-AD3A390DB764}" presName="accentRepeatNode" presStyleLbl="solidFgAcc1" presStyleIdx="2" presStyleCnt="5"/>
      <dgm:spPr>
        <a:solidFill>
          <a:schemeClr val="bg1">
            <a:lumMod val="85000"/>
          </a:schemeClr>
        </a:solidFill>
        <a:ln>
          <a:solidFill>
            <a:srgbClr val="126A3A"/>
          </a:solidFill>
        </a:ln>
      </dgm:spPr>
    </dgm:pt>
    <dgm:pt modelId="{1EC2A901-0130-445E-BB02-498F0A2FEAB4}" type="pres">
      <dgm:prSet presAssocID="{67E99E98-3961-4052-935D-935E4745B3AD}" presName="text_4" presStyleLbl="node1" presStyleIdx="3" presStyleCnt="5">
        <dgm:presLayoutVars>
          <dgm:bulletEnabled val="1"/>
        </dgm:presLayoutVars>
      </dgm:prSet>
      <dgm:spPr/>
    </dgm:pt>
    <dgm:pt modelId="{D5FDE496-1015-4A77-9A86-B50EF6DA4C99}" type="pres">
      <dgm:prSet presAssocID="{67E99E98-3961-4052-935D-935E4745B3AD}" presName="accent_4" presStyleCnt="0"/>
      <dgm:spPr/>
    </dgm:pt>
    <dgm:pt modelId="{AD1BFDDD-7C2F-475A-98EB-78C7D912D2E7}" type="pres">
      <dgm:prSet presAssocID="{67E99E98-3961-4052-935D-935E4745B3AD}" presName="accentRepeatNode" presStyleLbl="solidFgAcc1" presStyleIdx="3" presStyleCnt="5"/>
      <dgm:spPr>
        <a:solidFill>
          <a:schemeClr val="bg1">
            <a:lumMod val="85000"/>
          </a:schemeClr>
        </a:solidFill>
        <a:ln>
          <a:solidFill>
            <a:srgbClr val="126A3A"/>
          </a:solidFill>
        </a:ln>
      </dgm:spPr>
    </dgm:pt>
    <dgm:pt modelId="{9CF2B884-2E7F-46D0-BAA5-8BABCB17F31A}" type="pres">
      <dgm:prSet presAssocID="{F55EF231-40B1-4EC9-8A9C-6E2216882B83}" presName="text_5" presStyleLbl="node1" presStyleIdx="4" presStyleCnt="5" custScaleX="101692" custScaleY="100168">
        <dgm:presLayoutVars>
          <dgm:bulletEnabled val="1"/>
        </dgm:presLayoutVars>
      </dgm:prSet>
      <dgm:spPr/>
    </dgm:pt>
    <dgm:pt modelId="{BC9BB4FF-4EF6-4651-9A46-F33EFA5BB250}" type="pres">
      <dgm:prSet presAssocID="{F55EF231-40B1-4EC9-8A9C-6E2216882B83}" presName="accent_5" presStyleCnt="0"/>
      <dgm:spPr/>
    </dgm:pt>
    <dgm:pt modelId="{4E88570B-501B-44DC-B122-6A1D35FC19B6}" type="pres">
      <dgm:prSet presAssocID="{F55EF231-40B1-4EC9-8A9C-6E2216882B83}" presName="accentRepeatNode" presStyleLbl="solidFgAcc1" presStyleIdx="4" presStyleCnt="5"/>
      <dgm:spPr>
        <a:solidFill>
          <a:schemeClr val="bg1">
            <a:lumMod val="85000"/>
          </a:schemeClr>
        </a:solidFill>
        <a:ln>
          <a:solidFill>
            <a:srgbClr val="126A3A"/>
          </a:solidFill>
        </a:ln>
      </dgm:spPr>
    </dgm:pt>
  </dgm:ptLst>
  <dgm:cxnLst>
    <dgm:cxn modelId="{23C97205-D03F-4113-ABFC-0B84A9572062}" type="presOf" srcId="{67E99E98-3961-4052-935D-935E4745B3AD}" destId="{1EC2A901-0130-445E-BB02-498F0A2FEAB4}" srcOrd="0" destOrd="0" presId="urn:microsoft.com/office/officeart/2008/layout/VerticalCurvedList"/>
    <dgm:cxn modelId="{5CF57417-AFC8-41EB-9CA0-485062C7A053}" type="presOf" srcId="{24021D6A-FCF2-4A39-B855-E244E31B364A}" destId="{FB8B066A-7A30-494F-816A-37369ACF47E5}" srcOrd="0" destOrd="0" presId="urn:microsoft.com/office/officeart/2008/layout/VerticalCurvedList"/>
    <dgm:cxn modelId="{6BAAA324-3FA7-405A-A5C0-53689BB76E17}" srcId="{BE73CFA6-C921-4723-BAE3-6746DFAEBA02}" destId="{EBEB0EF0-06FB-428A-AB9F-D7F58B98EB56}" srcOrd="1" destOrd="0" parTransId="{CB952434-7E09-45B3-8B39-D946EBF166A9}" sibTransId="{45E7DE1F-9191-41EE-ACE9-4766FA619D50}"/>
    <dgm:cxn modelId="{ADB7B52B-ACB2-4208-A9AC-CB03E7E6FECE}" srcId="{BE73CFA6-C921-4723-BAE3-6746DFAEBA02}" destId="{67E99E98-3961-4052-935D-935E4745B3AD}" srcOrd="3" destOrd="0" parTransId="{D600A8BF-A4C8-4863-B277-071317B065F5}" sibTransId="{F5740F4A-0F5F-468F-BF8F-CF9197E7CA37}"/>
    <dgm:cxn modelId="{A5A05B30-9F9D-4070-9C01-98745FCF78D5}" type="presOf" srcId="{E7245BFF-AB0E-48A4-BE33-AD3A390DB764}" destId="{464D454A-D1F1-43DE-9097-FE5FDE73BA25}" srcOrd="0" destOrd="0" presId="urn:microsoft.com/office/officeart/2008/layout/VerticalCurvedList"/>
    <dgm:cxn modelId="{D5A47B3E-0D04-4CDB-A91E-241815A6206D}" type="presOf" srcId="{F55EF231-40B1-4EC9-8A9C-6E2216882B83}" destId="{9CF2B884-2E7F-46D0-BAA5-8BABCB17F31A}" srcOrd="0" destOrd="0" presId="urn:microsoft.com/office/officeart/2008/layout/VerticalCurvedList"/>
    <dgm:cxn modelId="{2BA22561-1F3B-474B-BA19-4040973057C5}" type="presOf" srcId="{06186EE3-F480-4D75-80C9-2B4414C6E7C0}" destId="{F22017C3-5EBE-40B8-B949-5E4C4491F90A}" srcOrd="0" destOrd="0" presId="urn:microsoft.com/office/officeart/2008/layout/VerticalCurvedList"/>
    <dgm:cxn modelId="{9F432D55-6356-4239-96D6-4C4E44933FDA}" srcId="{BE73CFA6-C921-4723-BAE3-6746DFAEBA02}" destId="{06186EE3-F480-4D75-80C9-2B4414C6E7C0}" srcOrd="0" destOrd="0" parTransId="{D7C05D0C-4362-4080-AA2E-9702CD1D3CED}" sibTransId="{24021D6A-FCF2-4A39-B855-E244E31B364A}"/>
    <dgm:cxn modelId="{1F4F8558-7FDB-40CB-BF9B-07873A016F83}" type="presOf" srcId="{BE73CFA6-C921-4723-BAE3-6746DFAEBA02}" destId="{FEC85A77-351B-4227-978A-591C111A7B7D}" srcOrd="0" destOrd="0" presId="urn:microsoft.com/office/officeart/2008/layout/VerticalCurvedList"/>
    <dgm:cxn modelId="{60876EAD-9A69-4A55-82B8-54D96C653E63}" srcId="{BE73CFA6-C921-4723-BAE3-6746DFAEBA02}" destId="{E7245BFF-AB0E-48A4-BE33-AD3A390DB764}" srcOrd="2" destOrd="0" parTransId="{5A6B5F7B-FF7A-4DCA-A7E3-8D029610E5C4}" sibTransId="{61D8BE64-B623-4B7A-B6D8-A1EBF08C5E97}"/>
    <dgm:cxn modelId="{459BF8BE-3BE8-41E2-B55E-75999E0548EE}" type="presOf" srcId="{EBEB0EF0-06FB-428A-AB9F-D7F58B98EB56}" destId="{494E7BB7-71E4-47CA-9C3A-13505277B1C3}" srcOrd="0" destOrd="0" presId="urn:microsoft.com/office/officeart/2008/layout/VerticalCurvedList"/>
    <dgm:cxn modelId="{6D3A2FEE-36EF-418E-9D63-5981C551E8AE}" srcId="{BE73CFA6-C921-4723-BAE3-6746DFAEBA02}" destId="{F55EF231-40B1-4EC9-8A9C-6E2216882B83}" srcOrd="4" destOrd="0" parTransId="{31BC0296-7CD6-41D2-BD0C-E50C6FF1691F}" sibTransId="{5ADFD305-91DF-4FD9-AC79-34B3C731E87C}"/>
    <dgm:cxn modelId="{140DB21B-E3F5-44AA-BDE0-FF2FC85239CA}" type="presParOf" srcId="{FEC85A77-351B-4227-978A-591C111A7B7D}" destId="{4CC6ED25-8749-4D4E-BFB9-0236411336DA}" srcOrd="0" destOrd="0" presId="urn:microsoft.com/office/officeart/2008/layout/VerticalCurvedList"/>
    <dgm:cxn modelId="{A8797BAF-611A-4B03-8896-6231C2DB7E1F}" type="presParOf" srcId="{4CC6ED25-8749-4D4E-BFB9-0236411336DA}" destId="{9FB66825-6EB8-4CE9-BB74-AFB7C76AF498}" srcOrd="0" destOrd="0" presId="urn:microsoft.com/office/officeart/2008/layout/VerticalCurvedList"/>
    <dgm:cxn modelId="{650B1035-655C-4A62-94C0-35991D5F9018}" type="presParOf" srcId="{9FB66825-6EB8-4CE9-BB74-AFB7C76AF498}" destId="{3F52E8CF-C422-45ED-B1E8-9436CE5985FE}" srcOrd="0" destOrd="0" presId="urn:microsoft.com/office/officeart/2008/layout/VerticalCurvedList"/>
    <dgm:cxn modelId="{D2EFD101-C75E-4D72-B03C-404ACA452B9C}" type="presParOf" srcId="{9FB66825-6EB8-4CE9-BB74-AFB7C76AF498}" destId="{FB8B066A-7A30-494F-816A-37369ACF47E5}" srcOrd="1" destOrd="0" presId="urn:microsoft.com/office/officeart/2008/layout/VerticalCurvedList"/>
    <dgm:cxn modelId="{EF0CE697-B44F-4561-9B6A-260D3DBB7813}" type="presParOf" srcId="{9FB66825-6EB8-4CE9-BB74-AFB7C76AF498}" destId="{5A501F40-DA82-45B2-BF61-8D630136F997}" srcOrd="2" destOrd="0" presId="urn:microsoft.com/office/officeart/2008/layout/VerticalCurvedList"/>
    <dgm:cxn modelId="{B50A4167-2274-497C-8BFA-B414BB69004E}" type="presParOf" srcId="{9FB66825-6EB8-4CE9-BB74-AFB7C76AF498}" destId="{7CB75AA2-36E3-46C7-A062-3B49AABE4D66}" srcOrd="3" destOrd="0" presId="urn:microsoft.com/office/officeart/2008/layout/VerticalCurvedList"/>
    <dgm:cxn modelId="{B801F032-0101-4551-98E5-2F62FED07A41}" type="presParOf" srcId="{4CC6ED25-8749-4D4E-BFB9-0236411336DA}" destId="{F22017C3-5EBE-40B8-B949-5E4C4491F90A}" srcOrd="1" destOrd="0" presId="urn:microsoft.com/office/officeart/2008/layout/VerticalCurvedList"/>
    <dgm:cxn modelId="{10F3B07E-3945-4645-B5DA-47ABD5ED5F6B}" type="presParOf" srcId="{4CC6ED25-8749-4D4E-BFB9-0236411336DA}" destId="{E5CF4650-07AA-4EC2-96F9-BA8F9EC77D05}" srcOrd="2" destOrd="0" presId="urn:microsoft.com/office/officeart/2008/layout/VerticalCurvedList"/>
    <dgm:cxn modelId="{E181CD3E-DD9E-4A5A-B1BB-223F726BEBD8}" type="presParOf" srcId="{E5CF4650-07AA-4EC2-96F9-BA8F9EC77D05}" destId="{AF322C10-0D10-45BA-80EB-63028B80209F}" srcOrd="0" destOrd="0" presId="urn:microsoft.com/office/officeart/2008/layout/VerticalCurvedList"/>
    <dgm:cxn modelId="{7DB7A35C-9076-42C4-A8CA-B136C19E354D}" type="presParOf" srcId="{4CC6ED25-8749-4D4E-BFB9-0236411336DA}" destId="{494E7BB7-71E4-47CA-9C3A-13505277B1C3}" srcOrd="3" destOrd="0" presId="urn:microsoft.com/office/officeart/2008/layout/VerticalCurvedList"/>
    <dgm:cxn modelId="{39300AE0-8255-43F2-A48C-28F951D157F0}" type="presParOf" srcId="{4CC6ED25-8749-4D4E-BFB9-0236411336DA}" destId="{AE73A075-853A-488F-9ECB-2123680A441F}" srcOrd="4" destOrd="0" presId="urn:microsoft.com/office/officeart/2008/layout/VerticalCurvedList"/>
    <dgm:cxn modelId="{AA691FA8-D14C-4FC1-A476-3B7B705D9A79}" type="presParOf" srcId="{AE73A075-853A-488F-9ECB-2123680A441F}" destId="{F9A7710F-A205-4B74-A393-55389E3F0606}" srcOrd="0" destOrd="0" presId="urn:microsoft.com/office/officeart/2008/layout/VerticalCurvedList"/>
    <dgm:cxn modelId="{BF8C7F7B-A5D3-44F3-A5F4-67375DED9D31}" type="presParOf" srcId="{4CC6ED25-8749-4D4E-BFB9-0236411336DA}" destId="{464D454A-D1F1-43DE-9097-FE5FDE73BA25}" srcOrd="5" destOrd="0" presId="urn:microsoft.com/office/officeart/2008/layout/VerticalCurvedList"/>
    <dgm:cxn modelId="{D9F791D5-B293-4FF2-952D-DCD46E7DDF46}" type="presParOf" srcId="{4CC6ED25-8749-4D4E-BFB9-0236411336DA}" destId="{24D75BE7-43F7-41D9-829A-79CC96DB10BB}" srcOrd="6" destOrd="0" presId="urn:microsoft.com/office/officeart/2008/layout/VerticalCurvedList"/>
    <dgm:cxn modelId="{F3B165AC-E81F-4E13-8616-746D39D80C53}" type="presParOf" srcId="{24D75BE7-43F7-41D9-829A-79CC96DB10BB}" destId="{93A70CD3-2150-4C96-899A-25CA7D55D2F2}" srcOrd="0" destOrd="0" presId="urn:microsoft.com/office/officeart/2008/layout/VerticalCurvedList"/>
    <dgm:cxn modelId="{EF03E695-FEEE-48C3-988C-728F09F78443}" type="presParOf" srcId="{4CC6ED25-8749-4D4E-BFB9-0236411336DA}" destId="{1EC2A901-0130-445E-BB02-498F0A2FEAB4}" srcOrd="7" destOrd="0" presId="urn:microsoft.com/office/officeart/2008/layout/VerticalCurvedList"/>
    <dgm:cxn modelId="{EA8CB6BB-2E00-4E5B-833C-01D27BA7BB3B}" type="presParOf" srcId="{4CC6ED25-8749-4D4E-BFB9-0236411336DA}" destId="{D5FDE496-1015-4A77-9A86-B50EF6DA4C99}" srcOrd="8" destOrd="0" presId="urn:microsoft.com/office/officeart/2008/layout/VerticalCurvedList"/>
    <dgm:cxn modelId="{F672A39C-9912-47B4-A088-EF3C2E8D807F}" type="presParOf" srcId="{D5FDE496-1015-4A77-9A86-B50EF6DA4C99}" destId="{AD1BFDDD-7C2F-475A-98EB-78C7D912D2E7}" srcOrd="0" destOrd="0" presId="urn:microsoft.com/office/officeart/2008/layout/VerticalCurvedList"/>
    <dgm:cxn modelId="{ACCC8F44-B706-49C7-951B-204458CA9B8D}" type="presParOf" srcId="{4CC6ED25-8749-4D4E-BFB9-0236411336DA}" destId="{9CF2B884-2E7F-46D0-BAA5-8BABCB17F31A}" srcOrd="9" destOrd="0" presId="urn:microsoft.com/office/officeart/2008/layout/VerticalCurvedList"/>
    <dgm:cxn modelId="{A7E529D8-B4C9-459D-BFE2-FDFA8CF3AA63}" type="presParOf" srcId="{4CC6ED25-8749-4D4E-BFB9-0236411336DA}" destId="{BC9BB4FF-4EF6-4651-9A46-F33EFA5BB250}" srcOrd="10" destOrd="0" presId="urn:microsoft.com/office/officeart/2008/layout/VerticalCurvedList"/>
    <dgm:cxn modelId="{B088DB1A-2046-4D35-A970-50F4F78ACE4F}" type="presParOf" srcId="{BC9BB4FF-4EF6-4651-9A46-F33EFA5BB250}" destId="{4E88570B-501B-44DC-B122-6A1D35FC19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50C421-EEC9-45A1-BFCC-01AC917273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t-LT"/>
        </a:p>
      </dgm:t>
    </dgm:pt>
    <dgm:pt modelId="{84BBEC58-1C4F-4510-A052-E5F6CEAF727C}">
      <dgm:prSet phldrT="[Tekstas]"/>
      <dgm:spPr>
        <a:solidFill>
          <a:srgbClr val="97AE66"/>
        </a:solidFill>
        <a:ln>
          <a:solidFill>
            <a:srgbClr val="008000"/>
          </a:solidFill>
        </a:ln>
      </dgm:spPr>
      <dgm:t>
        <a:bodyPr/>
        <a:lstStyle/>
        <a:p>
          <a:pPr>
            <a:buClr>
              <a:schemeClr val="dk1"/>
            </a:buClr>
            <a:buSzPts val="1100"/>
            <a:buFont typeface="Arial"/>
            <a:buNone/>
          </a:pPr>
          <a:r>
            <a:rPr lang="lt-LT" b="1" noProof="0" dirty="0">
              <a:solidFill>
                <a:srgbClr val="126A3A"/>
              </a:solidFill>
            </a:rPr>
            <a:t>trumposios</a:t>
          </a:r>
          <a:r>
            <a:rPr lang="en-GB" b="1" dirty="0">
              <a:solidFill>
                <a:srgbClr val="126A3A"/>
              </a:solidFill>
            </a:rPr>
            <a:t> </a:t>
          </a:r>
          <a:r>
            <a:rPr lang="lt-LT" b="1" noProof="0" dirty="0">
              <a:solidFill>
                <a:srgbClr val="126A3A"/>
              </a:solidFill>
            </a:rPr>
            <a:t>tiekimo grandinės </a:t>
          </a:r>
          <a:endParaRPr lang="lt-LT" noProof="0" dirty="0"/>
        </a:p>
      </dgm:t>
    </dgm:pt>
    <dgm:pt modelId="{49E081AD-C369-49CE-8978-DCFE5D62EF7C}" type="parTrans" cxnId="{54EBE086-7844-4FAE-9DFD-ADFB5E68ED9F}">
      <dgm:prSet/>
      <dgm:spPr/>
      <dgm:t>
        <a:bodyPr/>
        <a:lstStyle/>
        <a:p>
          <a:endParaRPr lang="lt-LT"/>
        </a:p>
      </dgm:t>
    </dgm:pt>
    <dgm:pt modelId="{1D50A788-AA3D-41E6-BA47-D0DCF4AC626E}" type="sibTrans" cxnId="{54EBE086-7844-4FAE-9DFD-ADFB5E68ED9F}">
      <dgm:prSet/>
      <dgm:spPr/>
      <dgm:t>
        <a:bodyPr/>
        <a:lstStyle/>
        <a:p>
          <a:endParaRPr lang="lt-LT"/>
        </a:p>
      </dgm:t>
    </dgm:pt>
    <dgm:pt modelId="{C1598EE0-A402-4D3B-8D0C-1F9BD25B8936}">
      <dgm:prSet phldrT="[Tekstas]"/>
      <dgm:spPr>
        <a:solidFill>
          <a:srgbClr val="97AE66"/>
        </a:solidFill>
        <a:ln>
          <a:solidFill>
            <a:srgbClr val="008000"/>
          </a:solidFill>
        </a:ln>
      </dgm:spPr>
      <dgm:t>
        <a:bodyPr/>
        <a:lstStyle/>
        <a:p>
          <a:pPr>
            <a:buClr>
              <a:schemeClr val="dk1"/>
            </a:buClr>
            <a:buSzPts val="1100"/>
            <a:buFont typeface="Arial"/>
            <a:buNone/>
          </a:pPr>
          <a:r>
            <a:rPr lang="lt-LT" b="1" noProof="0" dirty="0">
              <a:solidFill>
                <a:srgbClr val="126A3A"/>
              </a:solidFill>
            </a:rPr>
            <a:t>norinčios</a:t>
          </a:r>
          <a:r>
            <a:rPr lang="en-GB" b="1" dirty="0">
              <a:solidFill>
                <a:srgbClr val="126A3A"/>
              </a:solidFill>
            </a:rPr>
            <a:t> </a:t>
          </a:r>
          <a:r>
            <a:rPr lang="lt-LT" b="1" noProof="0" dirty="0">
              <a:solidFill>
                <a:srgbClr val="126A3A"/>
              </a:solidFill>
            </a:rPr>
            <a:t>tokiomis</a:t>
          </a:r>
          <a:r>
            <a:rPr lang="en-GB" b="1" dirty="0">
              <a:solidFill>
                <a:srgbClr val="126A3A"/>
              </a:solidFill>
            </a:rPr>
            <a:t> </a:t>
          </a:r>
          <a:r>
            <a:rPr lang="lt-LT" b="1" noProof="0" dirty="0">
              <a:solidFill>
                <a:srgbClr val="126A3A"/>
              </a:solidFill>
            </a:rPr>
            <a:t>būti</a:t>
          </a:r>
          <a:r>
            <a:rPr lang="lt-LT" b="1" dirty="0">
              <a:solidFill>
                <a:srgbClr val="126A3A"/>
              </a:solidFill>
            </a:rPr>
            <a:t> organizacijos ar asmenų grupės</a:t>
          </a:r>
          <a:r>
            <a:rPr lang="en-GB" b="1" dirty="0">
              <a:solidFill>
                <a:srgbClr val="126A3A"/>
              </a:solidFill>
            </a:rPr>
            <a:t> </a:t>
          </a:r>
          <a:endParaRPr lang="lt-LT" dirty="0"/>
        </a:p>
      </dgm:t>
    </dgm:pt>
    <dgm:pt modelId="{8D9079B0-62DF-40DE-B2A7-43B78D18FD20}" type="parTrans" cxnId="{0F0B308F-6246-4367-AEF1-4B6B1E1C5125}">
      <dgm:prSet/>
      <dgm:spPr/>
      <dgm:t>
        <a:bodyPr/>
        <a:lstStyle/>
        <a:p>
          <a:endParaRPr lang="lt-LT"/>
        </a:p>
      </dgm:t>
    </dgm:pt>
    <dgm:pt modelId="{F03406D2-2417-4CF3-A6FE-1D50F9B3AA5A}" type="sibTrans" cxnId="{0F0B308F-6246-4367-AEF1-4B6B1E1C5125}">
      <dgm:prSet/>
      <dgm:spPr/>
      <dgm:t>
        <a:bodyPr/>
        <a:lstStyle/>
        <a:p>
          <a:endParaRPr lang="lt-LT"/>
        </a:p>
      </dgm:t>
    </dgm:pt>
    <dgm:pt modelId="{CD235A53-CC29-43CB-BFC4-A13E92BE86DD}">
      <dgm:prSet phldrT="[Tekstas]"/>
      <dgm:spPr>
        <a:solidFill>
          <a:srgbClr val="97AE66"/>
        </a:solidFill>
        <a:ln>
          <a:solidFill>
            <a:srgbClr val="008000"/>
          </a:solidFill>
        </a:ln>
      </dgm:spPr>
      <dgm:t>
        <a:bodyPr/>
        <a:lstStyle/>
        <a:p>
          <a:pPr>
            <a:buClr>
              <a:schemeClr val="dk1"/>
            </a:buClr>
            <a:buSzPts val="1100"/>
            <a:buFont typeface="Arial"/>
            <a:buNone/>
          </a:pPr>
          <a:r>
            <a:rPr lang="lt-LT" b="1" dirty="0">
              <a:solidFill>
                <a:srgbClr val="126A3A"/>
              </a:solidFill>
            </a:rPr>
            <a:t>organizacijos, perkančios jų produktus  (per viešuosius pirkimus arba ne).</a:t>
          </a:r>
          <a:endParaRPr lang="lt-LT" dirty="0"/>
        </a:p>
      </dgm:t>
    </dgm:pt>
    <dgm:pt modelId="{3AD4ADA6-54DA-4CE2-BCEB-DB28AD40C1F9}" type="parTrans" cxnId="{E2BC57DD-CADC-4139-8BF4-C2FF37DEF563}">
      <dgm:prSet/>
      <dgm:spPr/>
      <dgm:t>
        <a:bodyPr/>
        <a:lstStyle/>
        <a:p>
          <a:endParaRPr lang="lt-LT"/>
        </a:p>
      </dgm:t>
    </dgm:pt>
    <dgm:pt modelId="{BEF76FDB-A381-45DF-8684-330CCB3A7196}" type="sibTrans" cxnId="{E2BC57DD-CADC-4139-8BF4-C2FF37DEF563}">
      <dgm:prSet/>
      <dgm:spPr/>
      <dgm:t>
        <a:bodyPr/>
        <a:lstStyle/>
        <a:p>
          <a:endParaRPr lang="lt-LT"/>
        </a:p>
      </dgm:t>
    </dgm:pt>
    <dgm:pt modelId="{AC15734B-576D-4594-9205-B04F031936AC}" type="pres">
      <dgm:prSet presAssocID="{0350C421-EEC9-45A1-BFCC-01AC91727300}" presName="linear" presStyleCnt="0">
        <dgm:presLayoutVars>
          <dgm:dir/>
          <dgm:animLvl val="lvl"/>
          <dgm:resizeHandles val="exact"/>
        </dgm:presLayoutVars>
      </dgm:prSet>
      <dgm:spPr/>
    </dgm:pt>
    <dgm:pt modelId="{96B08C51-C592-46E2-B243-F10D0CF6492A}" type="pres">
      <dgm:prSet presAssocID="{84BBEC58-1C4F-4510-A052-E5F6CEAF727C}" presName="parentLin" presStyleCnt="0"/>
      <dgm:spPr/>
    </dgm:pt>
    <dgm:pt modelId="{8F721252-2B8A-4945-BF31-96BCF237D3CA}" type="pres">
      <dgm:prSet presAssocID="{84BBEC58-1C4F-4510-A052-E5F6CEAF727C}" presName="parentLeftMargin" presStyleLbl="node1" presStyleIdx="0" presStyleCnt="3"/>
      <dgm:spPr/>
    </dgm:pt>
    <dgm:pt modelId="{E8A8D4CD-DC7C-4293-98FA-52D3EF7C4244}" type="pres">
      <dgm:prSet presAssocID="{84BBEC58-1C4F-4510-A052-E5F6CEAF727C}" presName="parentText" presStyleLbl="node1" presStyleIdx="0" presStyleCnt="3" custLinFactNeighborX="5570" custLinFactNeighborY="5476">
        <dgm:presLayoutVars>
          <dgm:chMax val="0"/>
          <dgm:bulletEnabled val="1"/>
        </dgm:presLayoutVars>
      </dgm:prSet>
      <dgm:spPr/>
    </dgm:pt>
    <dgm:pt modelId="{52375E0F-122C-46C2-9FD2-24358E88CCEA}" type="pres">
      <dgm:prSet presAssocID="{84BBEC58-1C4F-4510-A052-E5F6CEAF727C}" presName="negativeSpace" presStyleCnt="0"/>
      <dgm:spPr/>
    </dgm:pt>
    <dgm:pt modelId="{C36C2321-568A-494F-B066-137AEFB60B3C}" type="pres">
      <dgm:prSet presAssocID="{84BBEC58-1C4F-4510-A052-E5F6CEAF727C}" presName="childText" presStyleLbl="conFgAcc1" presStyleIdx="0" presStyleCnt="3">
        <dgm:presLayoutVars>
          <dgm:bulletEnabled val="1"/>
        </dgm:presLayoutVars>
      </dgm:prSet>
      <dgm:spPr>
        <a:solidFill>
          <a:srgbClr val="33CC33">
            <a:alpha val="16000"/>
          </a:srgbClr>
        </a:solidFill>
        <a:ln>
          <a:solidFill>
            <a:srgbClr val="008000"/>
          </a:solidFill>
        </a:ln>
      </dgm:spPr>
    </dgm:pt>
    <dgm:pt modelId="{5E4B842D-44FC-4DFF-BE3C-4E9B35A079CA}" type="pres">
      <dgm:prSet presAssocID="{1D50A788-AA3D-41E6-BA47-D0DCF4AC626E}" presName="spaceBetweenRectangles" presStyleCnt="0"/>
      <dgm:spPr/>
    </dgm:pt>
    <dgm:pt modelId="{DBFA2841-8B44-4471-8AFD-DB39F3D92F0D}" type="pres">
      <dgm:prSet presAssocID="{C1598EE0-A402-4D3B-8D0C-1F9BD25B8936}" presName="parentLin" presStyleCnt="0"/>
      <dgm:spPr/>
    </dgm:pt>
    <dgm:pt modelId="{E01FDE3C-261E-43D7-9D19-4B97C8F86A26}" type="pres">
      <dgm:prSet presAssocID="{C1598EE0-A402-4D3B-8D0C-1F9BD25B8936}" presName="parentLeftMargin" presStyleLbl="node1" presStyleIdx="0" presStyleCnt="3"/>
      <dgm:spPr/>
    </dgm:pt>
    <dgm:pt modelId="{FCCAE962-73DB-42D7-BF94-BDCE2CE3F8FF}" type="pres">
      <dgm:prSet presAssocID="{C1598EE0-A402-4D3B-8D0C-1F9BD25B8936}" presName="parentText" presStyleLbl="node1" presStyleIdx="1" presStyleCnt="3">
        <dgm:presLayoutVars>
          <dgm:chMax val="0"/>
          <dgm:bulletEnabled val="1"/>
        </dgm:presLayoutVars>
      </dgm:prSet>
      <dgm:spPr/>
    </dgm:pt>
    <dgm:pt modelId="{64D9DA2E-2355-4F9C-A040-84D7C04BA179}" type="pres">
      <dgm:prSet presAssocID="{C1598EE0-A402-4D3B-8D0C-1F9BD25B8936}" presName="negativeSpace" presStyleCnt="0"/>
      <dgm:spPr/>
    </dgm:pt>
    <dgm:pt modelId="{75773718-2237-4A16-8DC7-31E1CC2D8D4F}" type="pres">
      <dgm:prSet presAssocID="{C1598EE0-A402-4D3B-8D0C-1F9BD25B8936}" presName="childText" presStyleLbl="conFgAcc1" presStyleIdx="1" presStyleCnt="3">
        <dgm:presLayoutVars>
          <dgm:bulletEnabled val="1"/>
        </dgm:presLayoutVars>
      </dgm:prSet>
      <dgm:spPr>
        <a:solidFill>
          <a:srgbClr val="33CC33">
            <a:alpha val="16000"/>
          </a:srgbClr>
        </a:solidFill>
        <a:ln>
          <a:solidFill>
            <a:srgbClr val="008000"/>
          </a:solidFill>
        </a:ln>
      </dgm:spPr>
    </dgm:pt>
    <dgm:pt modelId="{0A2B9229-E10E-40D8-AAC8-73A462E1BD59}" type="pres">
      <dgm:prSet presAssocID="{F03406D2-2417-4CF3-A6FE-1D50F9B3AA5A}" presName="spaceBetweenRectangles" presStyleCnt="0"/>
      <dgm:spPr/>
    </dgm:pt>
    <dgm:pt modelId="{7A484788-EBEE-4AF3-A560-03B582CDF43A}" type="pres">
      <dgm:prSet presAssocID="{CD235A53-CC29-43CB-BFC4-A13E92BE86DD}" presName="parentLin" presStyleCnt="0"/>
      <dgm:spPr/>
    </dgm:pt>
    <dgm:pt modelId="{2F15CF94-D0C7-47A2-8849-F965F9CAC8AE}" type="pres">
      <dgm:prSet presAssocID="{CD235A53-CC29-43CB-BFC4-A13E92BE86DD}" presName="parentLeftMargin" presStyleLbl="node1" presStyleIdx="1" presStyleCnt="3"/>
      <dgm:spPr/>
    </dgm:pt>
    <dgm:pt modelId="{53766E77-29C0-4E95-A2BB-A30AB67F1D17}" type="pres">
      <dgm:prSet presAssocID="{CD235A53-CC29-43CB-BFC4-A13E92BE86DD}" presName="parentText" presStyleLbl="node1" presStyleIdx="2" presStyleCnt="3">
        <dgm:presLayoutVars>
          <dgm:chMax val="0"/>
          <dgm:bulletEnabled val="1"/>
        </dgm:presLayoutVars>
      </dgm:prSet>
      <dgm:spPr/>
    </dgm:pt>
    <dgm:pt modelId="{74FEEC43-0017-4CF6-A3DE-5275560BAAAE}" type="pres">
      <dgm:prSet presAssocID="{CD235A53-CC29-43CB-BFC4-A13E92BE86DD}" presName="negativeSpace" presStyleCnt="0"/>
      <dgm:spPr/>
    </dgm:pt>
    <dgm:pt modelId="{46FD4B5B-CEE9-41C6-89F1-0F76F12C1399}" type="pres">
      <dgm:prSet presAssocID="{CD235A53-CC29-43CB-BFC4-A13E92BE86DD}" presName="childText" presStyleLbl="conFgAcc1" presStyleIdx="2" presStyleCnt="3">
        <dgm:presLayoutVars>
          <dgm:bulletEnabled val="1"/>
        </dgm:presLayoutVars>
      </dgm:prSet>
      <dgm:spPr>
        <a:solidFill>
          <a:srgbClr val="33CC33">
            <a:alpha val="16000"/>
          </a:srgbClr>
        </a:solidFill>
        <a:ln>
          <a:solidFill>
            <a:srgbClr val="008000"/>
          </a:solidFill>
        </a:ln>
      </dgm:spPr>
    </dgm:pt>
  </dgm:ptLst>
  <dgm:cxnLst>
    <dgm:cxn modelId="{0B2EBD0C-1B86-44D7-8144-3C6CDFE0F7A6}" type="presOf" srcId="{C1598EE0-A402-4D3B-8D0C-1F9BD25B8936}" destId="{E01FDE3C-261E-43D7-9D19-4B97C8F86A26}" srcOrd="0" destOrd="0" presId="urn:microsoft.com/office/officeart/2005/8/layout/list1"/>
    <dgm:cxn modelId="{8C125B2D-83DD-4955-B5F4-73EF0067847D}" type="presOf" srcId="{84BBEC58-1C4F-4510-A052-E5F6CEAF727C}" destId="{8F721252-2B8A-4945-BF31-96BCF237D3CA}" srcOrd="0" destOrd="0" presId="urn:microsoft.com/office/officeart/2005/8/layout/list1"/>
    <dgm:cxn modelId="{02393180-22E2-4BAB-A2A3-316F304EB6C3}" type="presOf" srcId="{CD235A53-CC29-43CB-BFC4-A13E92BE86DD}" destId="{2F15CF94-D0C7-47A2-8849-F965F9CAC8AE}" srcOrd="0" destOrd="0" presId="urn:microsoft.com/office/officeart/2005/8/layout/list1"/>
    <dgm:cxn modelId="{54EBE086-7844-4FAE-9DFD-ADFB5E68ED9F}" srcId="{0350C421-EEC9-45A1-BFCC-01AC91727300}" destId="{84BBEC58-1C4F-4510-A052-E5F6CEAF727C}" srcOrd="0" destOrd="0" parTransId="{49E081AD-C369-49CE-8978-DCFE5D62EF7C}" sibTransId="{1D50A788-AA3D-41E6-BA47-D0DCF4AC626E}"/>
    <dgm:cxn modelId="{A8B9868A-95BD-4FF3-B6B7-FE2720FAD1D9}" type="presOf" srcId="{CD235A53-CC29-43CB-BFC4-A13E92BE86DD}" destId="{53766E77-29C0-4E95-A2BB-A30AB67F1D17}" srcOrd="1" destOrd="0" presId="urn:microsoft.com/office/officeart/2005/8/layout/list1"/>
    <dgm:cxn modelId="{0F0B308F-6246-4367-AEF1-4B6B1E1C5125}" srcId="{0350C421-EEC9-45A1-BFCC-01AC91727300}" destId="{C1598EE0-A402-4D3B-8D0C-1F9BD25B8936}" srcOrd="1" destOrd="0" parTransId="{8D9079B0-62DF-40DE-B2A7-43B78D18FD20}" sibTransId="{F03406D2-2417-4CF3-A6FE-1D50F9B3AA5A}"/>
    <dgm:cxn modelId="{996876AC-4A0D-4327-8278-81A2F0C94617}" type="presOf" srcId="{C1598EE0-A402-4D3B-8D0C-1F9BD25B8936}" destId="{FCCAE962-73DB-42D7-BF94-BDCE2CE3F8FF}" srcOrd="1" destOrd="0" presId="urn:microsoft.com/office/officeart/2005/8/layout/list1"/>
    <dgm:cxn modelId="{43A8ACC6-13C3-4CBE-AA0E-1BC1A4899B43}" type="presOf" srcId="{84BBEC58-1C4F-4510-A052-E5F6CEAF727C}" destId="{E8A8D4CD-DC7C-4293-98FA-52D3EF7C4244}" srcOrd="1" destOrd="0" presId="urn:microsoft.com/office/officeart/2005/8/layout/list1"/>
    <dgm:cxn modelId="{E2BC57DD-CADC-4139-8BF4-C2FF37DEF563}" srcId="{0350C421-EEC9-45A1-BFCC-01AC91727300}" destId="{CD235A53-CC29-43CB-BFC4-A13E92BE86DD}" srcOrd="2" destOrd="0" parTransId="{3AD4ADA6-54DA-4CE2-BCEB-DB28AD40C1F9}" sibTransId="{BEF76FDB-A381-45DF-8684-330CCB3A7196}"/>
    <dgm:cxn modelId="{C716F3F0-0F4C-4921-A992-591FC6C9EF2F}" type="presOf" srcId="{0350C421-EEC9-45A1-BFCC-01AC91727300}" destId="{AC15734B-576D-4594-9205-B04F031936AC}" srcOrd="0" destOrd="0" presId="urn:microsoft.com/office/officeart/2005/8/layout/list1"/>
    <dgm:cxn modelId="{8C49F8C6-E7DA-434B-975B-5B17F0E4E9C8}" type="presParOf" srcId="{AC15734B-576D-4594-9205-B04F031936AC}" destId="{96B08C51-C592-46E2-B243-F10D0CF6492A}" srcOrd="0" destOrd="0" presId="urn:microsoft.com/office/officeart/2005/8/layout/list1"/>
    <dgm:cxn modelId="{1EDE26D1-D80D-4701-AC66-A643E208B1BC}" type="presParOf" srcId="{96B08C51-C592-46E2-B243-F10D0CF6492A}" destId="{8F721252-2B8A-4945-BF31-96BCF237D3CA}" srcOrd="0" destOrd="0" presId="urn:microsoft.com/office/officeart/2005/8/layout/list1"/>
    <dgm:cxn modelId="{5B3D5424-9430-4503-BE72-D52C05E5A9F3}" type="presParOf" srcId="{96B08C51-C592-46E2-B243-F10D0CF6492A}" destId="{E8A8D4CD-DC7C-4293-98FA-52D3EF7C4244}" srcOrd="1" destOrd="0" presId="urn:microsoft.com/office/officeart/2005/8/layout/list1"/>
    <dgm:cxn modelId="{76D5BAF3-8868-47E1-A058-37B778CAAD08}" type="presParOf" srcId="{AC15734B-576D-4594-9205-B04F031936AC}" destId="{52375E0F-122C-46C2-9FD2-24358E88CCEA}" srcOrd="1" destOrd="0" presId="urn:microsoft.com/office/officeart/2005/8/layout/list1"/>
    <dgm:cxn modelId="{449CFE46-11E0-4DED-B75A-AADC991EA8D1}" type="presParOf" srcId="{AC15734B-576D-4594-9205-B04F031936AC}" destId="{C36C2321-568A-494F-B066-137AEFB60B3C}" srcOrd="2" destOrd="0" presId="urn:microsoft.com/office/officeart/2005/8/layout/list1"/>
    <dgm:cxn modelId="{89AE2306-E3FD-4558-877A-27633944BC64}" type="presParOf" srcId="{AC15734B-576D-4594-9205-B04F031936AC}" destId="{5E4B842D-44FC-4DFF-BE3C-4E9B35A079CA}" srcOrd="3" destOrd="0" presId="urn:microsoft.com/office/officeart/2005/8/layout/list1"/>
    <dgm:cxn modelId="{898AF3CE-C18B-466E-A894-DD0B79B64BA6}" type="presParOf" srcId="{AC15734B-576D-4594-9205-B04F031936AC}" destId="{DBFA2841-8B44-4471-8AFD-DB39F3D92F0D}" srcOrd="4" destOrd="0" presId="urn:microsoft.com/office/officeart/2005/8/layout/list1"/>
    <dgm:cxn modelId="{5D1AA91E-6B5B-468B-86F7-47ACB7F3D17D}" type="presParOf" srcId="{DBFA2841-8B44-4471-8AFD-DB39F3D92F0D}" destId="{E01FDE3C-261E-43D7-9D19-4B97C8F86A26}" srcOrd="0" destOrd="0" presId="urn:microsoft.com/office/officeart/2005/8/layout/list1"/>
    <dgm:cxn modelId="{76804E09-EFE4-418B-967C-5789CA3E29BE}" type="presParOf" srcId="{DBFA2841-8B44-4471-8AFD-DB39F3D92F0D}" destId="{FCCAE962-73DB-42D7-BF94-BDCE2CE3F8FF}" srcOrd="1" destOrd="0" presId="urn:microsoft.com/office/officeart/2005/8/layout/list1"/>
    <dgm:cxn modelId="{273FFAF1-E15D-496F-B675-DC1FB894A9DD}" type="presParOf" srcId="{AC15734B-576D-4594-9205-B04F031936AC}" destId="{64D9DA2E-2355-4F9C-A040-84D7C04BA179}" srcOrd="5" destOrd="0" presId="urn:microsoft.com/office/officeart/2005/8/layout/list1"/>
    <dgm:cxn modelId="{21A0F20B-2800-4669-8CC1-6CCCF8A1B71C}" type="presParOf" srcId="{AC15734B-576D-4594-9205-B04F031936AC}" destId="{75773718-2237-4A16-8DC7-31E1CC2D8D4F}" srcOrd="6" destOrd="0" presId="urn:microsoft.com/office/officeart/2005/8/layout/list1"/>
    <dgm:cxn modelId="{B14E94C8-37CE-4ACE-B27F-3295E45A33F7}" type="presParOf" srcId="{AC15734B-576D-4594-9205-B04F031936AC}" destId="{0A2B9229-E10E-40D8-AAC8-73A462E1BD59}" srcOrd="7" destOrd="0" presId="urn:microsoft.com/office/officeart/2005/8/layout/list1"/>
    <dgm:cxn modelId="{88498188-8CAF-41DB-9479-3AE5A0D57510}" type="presParOf" srcId="{AC15734B-576D-4594-9205-B04F031936AC}" destId="{7A484788-EBEE-4AF3-A560-03B582CDF43A}" srcOrd="8" destOrd="0" presId="urn:microsoft.com/office/officeart/2005/8/layout/list1"/>
    <dgm:cxn modelId="{2F9953D6-4029-45DC-B847-5E17E7EBBAAF}" type="presParOf" srcId="{7A484788-EBEE-4AF3-A560-03B582CDF43A}" destId="{2F15CF94-D0C7-47A2-8849-F965F9CAC8AE}" srcOrd="0" destOrd="0" presId="urn:microsoft.com/office/officeart/2005/8/layout/list1"/>
    <dgm:cxn modelId="{317B23DF-6D61-410A-972C-9B498AB51FD2}" type="presParOf" srcId="{7A484788-EBEE-4AF3-A560-03B582CDF43A}" destId="{53766E77-29C0-4E95-A2BB-A30AB67F1D17}" srcOrd="1" destOrd="0" presId="urn:microsoft.com/office/officeart/2005/8/layout/list1"/>
    <dgm:cxn modelId="{E21EFEBD-2913-41B7-A799-CDB084F3FB92}" type="presParOf" srcId="{AC15734B-576D-4594-9205-B04F031936AC}" destId="{74FEEC43-0017-4CF6-A3DE-5275560BAAAE}" srcOrd="9" destOrd="0" presId="urn:microsoft.com/office/officeart/2005/8/layout/list1"/>
    <dgm:cxn modelId="{3CDD96C2-E0DE-44A7-9167-CB26E2061A97}" type="presParOf" srcId="{AC15734B-576D-4594-9205-B04F031936AC}" destId="{46FD4B5B-CEE9-41C6-89F1-0F76F12C13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EF51A-C3B1-4581-80C4-4CB5B985DDAC}">
      <dsp:nvSpPr>
        <dsp:cNvPr id="0" name=""/>
        <dsp:cNvSpPr/>
      </dsp:nvSpPr>
      <dsp:spPr>
        <a:xfrm>
          <a:off x="1995504" y="-56271"/>
          <a:ext cx="1691151" cy="1461837"/>
        </a:xfrm>
        <a:prstGeom prst="roundRect">
          <a:avLst/>
        </a:prstGeom>
        <a:solidFill>
          <a:srgbClr val="9BBB59">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a:lnSpc>
              <a:spcPct val="90000"/>
            </a:lnSpc>
            <a:spcBef>
              <a:spcPct val="0"/>
            </a:spcBef>
            <a:spcAft>
              <a:spcPct val="35000"/>
            </a:spcAft>
            <a:buClrTx/>
            <a:buSzTx/>
            <a:buFontTx/>
            <a:buNone/>
          </a:pPr>
          <a:r>
            <a:rPr lang="lt-LT" sz="1200" b="1" kern="1200" dirty="0">
              <a:solidFill>
                <a:schemeClr val="tx1"/>
              </a:solidFill>
              <a:latin typeface="Arial" panose="020B0604020202020204" pitchFamily="34" charset="0"/>
              <a:cs typeface="Arial" panose="020B0604020202020204" pitchFamily="34" charset="0"/>
            </a:rPr>
            <a:t>Ūkininkai,</a:t>
          </a:r>
          <a:endParaRPr lang="en-US" sz="1200" b="1" kern="1200" dirty="0">
            <a:solidFill>
              <a:schemeClr val="tx1"/>
            </a:solidFill>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ClrTx/>
            <a:buSzTx/>
            <a:buFontTx/>
            <a:buNone/>
          </a:pPr>
          <a:r>
            <a:rPr lang="lt-LT" sz="1200" b="1" i="0"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lt-LT" sz="1200" b="0" i="0" u="none" strike="noStrike" kern="1200" baseline="0" dirty="0">
              <a:solidFill>
                <a:schemeClr val="tx1"/>
              </a:solidFill>
              <a:effectLst/>
              <a:latin typeface="Arial" panose="020B0604020202020204" pitchFamily="34" charset="0"/>
              <a:ea typeface="+mn-ea"/>
              <a:cs typeface="Arial" panose="020B0604020202020204" pitchFamily="34" charset="0"/>
            </a:rPr>
            <a:t>užsiimantys </a:t>
          </a:r>
          <a:r>
            <a:rPr lang="lt-LT" sz="1200" b="0" i="0" u="none" strike="noStrike" kern="1200" dirty="0">
              <a:solidFill>
                <a:schemeClr val="tx1"/>
              </a:solidFill>
              <a:effectLst/>
              <a:latin typeface="Arial" panose="020B0604020202020204" pitchFamily="34" charset="0"/>
              <a:ea typeface="+mn-ea"/>
              <a:cs typeface="Arial" panose="020B0604020202020204" pitchFamily="34" charset="0"/>
            </a:rPr>
            <a:t>žemės ūkio, </a:t>
          </a:r>
          <a:r>
            <a:rPr lang="lt-LT" sz="1200" b="1" i="0" u="none" strike="noStrike" kern="1200" dirty="0">
              <a:solidFill>
                <a:schemeClr val="tx1"/>
              </a:solidFill>
              <a:effectLst/>
              <a:latin typeface="Arial" panose="020B0604020202020204" pitchFamily="34" charset="0"/>
              <a:ea typeface="+mn-ea"/>
              <a:cs typeface="Arial" panose="020B0604020202020204" pitchFamily="34" charset="0"/>
            </a:rPr>
            <a:t>maisto produktų gamyba,  perdirbimu</a:t>
          </a:r>
          <a:endParaRPr lang="lt-LT" sz="1200" kern="1200" dirty="0">
            <a:solidFill>
              <a:schemeClr val="tx1"/>
            </a:solidFill>
            <a:latin typeface="Arial" panose="020B0604020202020204" pitchFamily="34" charset="0"/>
            <a:cs typeface="Arial" panose="020B0604020202020204" pitchFamily="34" charset="0"/>
          </a:endParaRPr>
        </a:p>
      </dsp:txBody>
      <dsp:txXfrm>
        <a:off x="2066865" y="15090"/>
        <a:ext cx="1548429" cy="1319115"/>
      </dsp:txXfrm>
    </dsp:sp>
    <dsp:sp modelId="{A9456144-A71E-4154-920D-166F1A69FDDF}">
      <dsp:nvSpPr>
        <dsp:cNvPr id="0" name=""/>
        <dsp:cNvSpPr/>
      </dsp:nvSpPr>
      <dsp:spPr>
        <a:xfrm>
          <a:off x="2073284" y="900199"/>
          <a:ext cx="3305774" cy="3305774"/>
        </a:xfrm>
        <a:custGeom>
          <a:avLst/>
          <a:gdLst/>
          <a:ahLst/>
          <a:cxnLst/>
          <a:rect l="0" t="0" r="0" b="0"/>
          <a:pathLst>
            <a:path>
              <a:moveTo>
                <a:pt x="1627571" y="193"/>
              </a:moveTo>
              <a:arcTo wR="1652887" hR="1652887" stAng="16147345" swAng="299427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6A3B5B-17B5-46C5-A3B4-F1D7FE913295}">
      <dsp:nvSpPr>
        <dsp:cNvPr id="0" name=""/>
        <dsp:cNvSpPr/>
      </dsp:nvSpPr>
      <dsp:spPr>
        <a:xfrm>
          <a:off x="4171819" y="1480044"/>
          <a:ext cx="1746073" cy="20612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kumimoji="0" lang="lt-LT" sz="1100" b="1"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Privatūs juridiniai asmenys</a:t>
          </a:r>
          <a:r>
            <a:rPr kumimoji="0" lang="lt-LT" sz="11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a:t>
          </a:r>
          <a:r>
            <a:rPr lang="lt-LT" sz="1100" b="0" i="0" u="none" strike="noStrike" kern="1200" baseline="0" dirty="0">
              <a:solidFill>
                <a:schemeClr val="tx1"/>
              </a:solidFill>
              <a:effectLst/>
              <a:latin typeface="Arial" panose="020B0604020202020204" pitchFamily="34" charset="0"/>
              <a:ea typeface="+mn-ea"/>
              <a:cs typeface="Arial" panose="020B0604020202020204" pitchFamily="34" charset="0"/>
            </a:rPr>
            <a:t>užsiimantys </a:t>
          </a:r>
          <a:r>
            <a:rPr lang="lt-LT" sz="1100" b="0" i="0" u="none" strike="noStrike" kern="1200" dirty="0">
              <a:solidFill>
                <a:schemeClr val="tx1"/>
              </a:solidFill>
              <a:effectLst/>
              <a:latin typeface="Arial" panose="020B0604020202020204" pitchFamily="34" charset="0"/>
              <a:ea typeface="+mn-ea"/>
              <a:cs typeface="Arial" panose="020B0604020202020204" pitchFamily="34" charset="0"/>
            </a:rPr>
            <a:t>žemės ūkio, maisto produktų </a:t>
          </a:r>
          <a:r>
            <a:rPr lang="lt-LT" sz="1100" b="1" i="0" u="none" strike="noStrike" kern="1200" dirty="0">
              <a:solidFill>
                <a:schemeClr val="tx1"/>
              </a:solidFill>
              <a:effectLst/>
              <a:latin typeface="Arial" panose="020B0604020202020204" pitchFamily="34" charset="0"/>
              <a:ea typeface="+mn-ea"/>
              <a:cs typeface="Arial" panose="020B0604020202020204" pitchFamily="34" charset="0"/>
            </a:rPr>
            <a:t>gamyba,  perdirbimu ir (arba) rinkodara</a:t>
          </a:r>
          <a:r>
            <a:rPr lang="lt-LT" sz="1100" b="1" kern="1200" dirty="0">
              <a:effectLst/>
              <a:latin typeface="Times New Roman" panose="02020603050405020304" pitchFamily="18" charset="0"/>
              <a:ea typeface="Times New Roman" panose="02020603050405020304" pitchFamily="18" charset="0"/>
            </a:rPr>
            <a:t>, </a:t>
          </a:r>
          <a:r>
            <a:rPr lang="lt-LT" sz="1100" b="1" kern="1200" dirty="0">
              <a:solidFill>
                <a:schemeClr val="tx1"/>
              </a:solidFill>
              <a:effectLst/>
              <a:latin typeface="Times New Roman" panose="02020603050405020304" pitchFamily="18" charset="0"/>
              <a:ea typeface="Times New Roman" panose="02020603050405020304" pitchFamily="18" charset="0"/>
            </a:rPr>
            <a:t>ir (ar) maisto produktų realizavimo </a:t>
          </a:r>
          <a:r>
            <a:rPr lang="lt-LT" sz="1100" kern="1200" dirty="0">
              <a:solidFill>
                <a:schemeClr val="tx1"/>
              </a:solidFill>
              <a:effectLst/>
              <a:latin typeface="Times New Roman" panose="02020603050405020304" pitchFamily="18" charset="0"/>
              <a:ea typeface="Times New Roman" panose="02020603050405020304" pitchFamily="18" charset="0"/>
            </a:rPr>
            <a:t>(prekybos jais) veikla</a:t>
          </a:r>
          <a:r>
            <a:rPr lang="lt-LT" sz="1100" b="0" i="0" u="none" strike="noStrike" kern="1200" dirty="0">
              <a:solidFill>
                <a:schemeClr val="tx1"/>
              </a:solidFill>
              <a:effectLst/>
              <a:latin typeface="Arial" panose="020B0604020202020204" pitchFamily="34" charset="0"/>
              <a:ea typeface="+mn-ea"/>
              <a:cs typeface="Arial" panose="020B0604020202020204" pitchFamily="34" charset="0"/>
            </a:rPr>
            <a:t> (ŽŪB, MB, kooperatyvai, UAB, AB)</a:t>
          </a:r>
          <a:endParaRPr lang="lt-LT" sz="1100" kern="1200" dirty="0">
            <a:solidFill>
              <a:schemeClr val="tx1"/>
            </a:solidFill>
            <a:latin typeface="Arial" panose="020B0604020202020204" pitchFamily="34" charset="0"/>
            <a:cs typeface="Arial" panose="020B0604020202020204" pitchFamily="34" charset="0"/>
          </a:endParaRPr>
        </a:p>
      </dsp:txBody>
      <dsp:txXfrm>
        <a:off x="4257055" y="1565280"/>
        <a:ext cx="1575601" cy="1890814"/>
      </dsp:txXfrm>
    </dsp:sp>
    <dsp:sp modelId="{2D01D182-14D0-4E90-8832-043E21146ECB}">
      <dsp:nvSpPr>
        <dsp:cNvPr id="0" name=""/>
        <dsp:cNvSpPr/>
      </dsp:nvSpPr>
      <dsp:spPr>
        <a:xfrm>
          <a:off x="782125" y="1171620"/>
          <a:ext cx="3824871" cy="3824871"/>
        </a:xfrm>
        <a:custGeom>
          <a:avLst/>
          <a:gdLst/>
          <a:ahLst/>
          <a:cxnLst/>
          <a:rect l="0" t="0" r="0" b="0"/>
          <a:pathLst>
            <a:path>
              <a:moveTo>
                <a:pt x="3759882" y="2406755"/>
              </a:moveTo>
              <a:arcTo wR="1912435" hR="1912435" stAng="898780" swAng="106624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A23049-81A5-418A-8B54-890776A923EE}">
      <dsp:nvSpPr>
        <dsp:cNvPr id="0" name=""/>
        <dsp:cNvSpPr/>
      </dsp:nvSpPr>
      <dsp:spPr>
        <a:xfrm>
          <a:off x="97063" y="1032149"/>
          <a:ext cx="1399338" cy="15946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solidFill>
                <a:schemeClr val="tx1"/>
              </a:solidFill>
              <a:latin typeface="Arial" panose="020B0604020202020204" pitchFamily="34" charset="0"/>
              <a:cs typeface="Arial" panose="020B0604020202020204" pitchFamily="34" charset="0"/>
            </a:rPr>
            <a:t>Viešieji juridiniai asmenys </a:t>
          </a:r>
          <a:r>
            <a:rPr lang="lt-LT" sz="1200" b="0" i="1" kern="1200" dirty="0">
              <a:solidFill>
                <a:schemeClr val="tx1"/>
              </a:solidFill>
              <a:latin typeface="Arial" panose="020B0604020202020204" pitchFamily="34" charset="0"/>
              <a:cs typeface="Arial" panose="020B0604020202020204" pitchFamily="34" charset="0"/>
            </a:rPr>
            <a:t>(partneriais) </a:t>
          </a:r>
          <a:r>
            <a:rPr lang="lt-LT" sz="1200" b="0" kern="1200" dirty="0">
              <a:solidFill>
                <a:schemeClr val="tx1"/>
              </a:solidFill>
              <a:latin typeface="Arial" panose="020B0604020202020204" pitchFamily="34" charset="0"/>
              <a:cs typeface="Arial" panose="020B0604020202020204" pitchFamily="34" charset="0"/>
            </a:rPr>
            <a:t>(asociacijos, kaimo bendruomenės)</a:t>
          </a:r>
        </a:p>
      </dsp:txBody>
      <dsp:txXfrm>
        <a:off x="165373" y="1100459"/>
        <a:ext cx="1262718" cy="1458013"/>
      </dsp:txXfrm>
    </dsp:sp>
    <dsp:sp modelId="{2ECD9081-CA5C-47BC-BBD1-BD7161894892}">
      <dsp:nvSpPr>
        <dsp:cNvPr id="0" name=""/>
        <dsp:cNvSpPr/>
      </dsp:nvSpPr>
      <dsp:spPr>
        <a:xfrm>
          <a:off x="603500" y="536197"/>
          <a:ext cx="3305774" cy="3305774"/>
        </a:xfrm>
        <a:custGeom>
          <a:avLst/>
          <a:gdLst/>
          <a:ahLst/>
          <a:cxnLst/>
          <a:rect l="0" t="0" r="0" b="0"/>
          <a:pathLst>
            <a:path>
              <a:moveTo>
                <a:pt x="495732" y="472620"/>
              </a:moveTo>
              <a:arcTo wR="1652887" hR="1652887" stAng="13533991" swAng="1023086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4C2C2A-65CB-4BC1-8C05-E5EF657C1D3F}">
      <dsp:nvSpPr>
        <dsp:cNvPr id="0" name=""/>
        <dsp:cNvSpPr/>
      </dsp:nvSpPr>
      <dsp:spPr>
        <a:xfrm>
          <a:off x="2032379" y="2874192"/>
          <a:ext cx="1540154" cy="10011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b="1" kern="1200" dirty="0">
              <a:solidFill>
                <a:schemeClr val="tx1"/>
              </a:solidFill>
              <a:latin typeface="+mj-lt"/>
              <a:cs typeface="Arial" panose="020B0604020202020204" pitchFamily="34" charset="0"/>
            </a:rPr>
            <a:t>Jungtinės veiklos sutartis</a:t>
          </a:r>
          <a:endParaRPr lang="lt-LT" sz="1400" kern="1200" dirty="0">
            <a:solidFill>
              <a:schemeClr val="tx1"/>
            </a:solidFill>
          </a:endParaRPr>
        </a:p>
      </dsp:txBody>
      <dsp:txXfrm>
        <a:off x="2081249" y="2923062"/>
        <a:ext cx="1442414" cy="903360"/>
      </dsp:txXfrm>
    </dsp:sp>
    <dsp:sp modelId="{1C012988-E3AE-40A0-968E-F25D823E1D82}">
      <dsp:nvSpPr>
        <dsp:cNvPr id="0" name=""/>
        <dsp:cNvSpPr/>
      </dsp:nvSpPr>
      <dsp:spPr>
        <a:xfrm>
          <a:off x="1665818" y="334084"/>
          <a:ext cx="3305774" cy="3305774"/>
        </a:xfrm>
        <a:custGeom>
          <a:avLst/>
          <a:gdLst/>
          <a:ahLst/>
          <a:cxnLst/>
          <a:rect l="0" t="0" r="0" b="0"/>
          <a:pathLst>
            <a:path>
              <a:moveTo>
                <a:pt x="353917" y="2675000"/>
              </a:moveTo>
              <a:arcTo wR="1652887" hR="1652887" stAng="8508123" swAng="445878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B066A-7A30-494F-816A-37369ACF47E5}">
      <dsp:nvSpPr>
        <dsp:cNvPr id="0" name=""/>
        <dsp:cNvSpPr/>
      </dsp:nvSpPr>
      <dsp:spPr>
        <a:xfrm>
          <a:off x="-5052144" y="-771164"/>
          <a:ext cx="6014184" cy="6014184"/>
        </a:xfrm>
        <a:prstGeom prst="blockArc">
          <a:avLst>
            <a:gd name="adj1" fmla="val 18900000"/>
            <a:gd name="adj2" fmla="val 2700000"/>
            <a:gd name="adj3" fmla="val 359"/>
          </a:avLst>
        </a:prstGeom>
        <a:noFill/>
        <a:ln w="25400" cap="flat" cmpd="sng" algn="ctr">
          <a:solidFill>
            <a:srgbClr val="126A3A"/>
          </a:solidFill>
          <a:prstDash val="solid"/>
        </a:ln>
        <a:effectLst/>
      </dsp:spPr>
      <dsp:style>
        <a:lnRef idx="2">
          <a:scrgbClr r="0" g="0" b="0"/>
        </a:lnRef>
        <a:fillRef idx="0">
          <a:scrgbClr r="0" g="0" b="0"/>
        </a:fillRef>
        <a:effectRef idx="0">
          <a:scrgbClr r="0" g="0" b="0"/>
        </a:effectRef>
        <a:fontRef idx="minor"/>
      </dsp:style>
    </dsp:sp>
    <dsp:sp modelId="{F22017C3-5EBE-40B8-B949-5E4C4491F90A}">
      <dsp:nvSpPr>
        <dsp:cNvPr id="0" name=""/>
        <dsp:cNvSpPr/>
      </dsp:nvSpPr>
      <dsp:spPr>
        <a:xfrm>
          <a:off x="372978" y="146833"/>
          <a:ext cx="7465660" cy="405943"/>
        </a:xfrm>
        <a:prstGeom prst="rect">
          <a:avLst/>
        </a:prstGeom>
        <a:solidFill>
          <a:srgbClr val="8EC5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217" tIns="35560" rIns="35560" bIns="35560" numCol="1" spcCol="1270" anchor="ctr" anchorCtr="0">
          <a:noAutofit/>
        </a:bodyPr>
        <a:lstStyle/>
        <a:p>
          <a:pPr marL="0" lvl="0" indent="0" algn="l" defTabSz="622300">
            <a:lnSpc>
              <a:spcPct val="90000"/>
            </a:lnSpc>
            <a:spcBef>
              <a:spcPct val="0"/>
            </a:spcBef>
            <a:spcAft>
              <a:spcPct val="35000"/>
            </a:spcAft>
            <a:buNone/>
          </a:pP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pasirašyta jungtinės veiklos sutartis</a:t>
          </a:r>
        </a:p>
      </dsp:txBody>
      <dsp:txXfrm>
        <a:off x="372978" y="146833"/>
        <a:ext cx="7465660" cy="405943"/>
      </dsp:txXfrm>
    </dsp:sp>
    <dsp:sp modelId="{AF322C10-0D10-45BA-80EB-63028B80209F}">
      <dsp:nvSpPr>
        <dsp:cNvPr id="0" name=""/>
        <dsp:cNvSpPr/>
      </dsp:nvSpPr>
      <dsp:spPr>
        <a:xfrm>
          <a:off x="0" y="122567"/>
          <a:ext cx="507428" cy="507428"/>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494E7BB7-71E4-47CA-9C3A-13505277B1C3}">
      <dsp:nvSpPr>
        <dsp:cNvPr id="0" name=""/>
        <dsp:cNvSpPr/>
      </dsp:nvSpPr>
      <dsp:spPr>
        <a:xfrm>
          <a:off x="737865" y="645778"/>
          <a:ext cx="7098042" cy="405943"/>
        </a:xfrm>
        <a:prstGeom prst="rect">
          <a:avLst/>
        </a:prstGeom>
        <a:solidFill>
          <a:srgbClr val="8EC5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217" tIns="35560" rIns="35560" bIns="35560" numCol="1" spcCol="1270" anchor="ctr" anchorCtr="0">
          <a:noAutofit/>
        </a:bodyPr>
        <a:lstStyle/>
        <a:p>
          <a:pPr marL="0" lvl="0" indent="0" algn="l" defTabSz="622300">
            <a:lnSpc>
              <a:spcPct val="90000"/>
            </a:lnSpc>
            <a:spcBef>
              <a:spcPct val="0"/>
            </a:spcBef>
            <a:spcAft>
              <a:spcPct val="35000"/>
            </a:spcAft>
            <a:buNone/>
          </a:pP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ne daugiau kaip vienas tarpininkas</a:t>
          </a:r>
        </a:p>
      </dsp:txBody>
      <dsp:txXfrm>
        <a:off x="737865" y="645778"/>
        <a:ext cx="7098042" cy="405943"/>
      </dsp:txXfrm>
    </dsp:sp>
    <dsp:sp modelId="{F9A7710F-A205-4B74-A393-55389E3F0606}">
      <dsp:nvSpPr>
        <dsp:cNvPr id="0" name=""/>
        <dsp:cNvSpPr/>
      </dsp:nvSpPr>
      <dsp:spPr>
        <a:xfrm>
          <a:off x="366605" y="607839"/>
          <a:ext cx="507428" cy="507428"/>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464D454A-D1F1-43DE-9097-FE5FDE73BA25}">
      <dsp:nvSpPr>
        <dsp:cNvPr id="0" name=""/>
        <dsp:cNvSpPr/>
      </dsp:nvSpPr>
      <dsp:spPr>
        <a:xfrm>
          <a:off x="942048" y="1174681"/>
          <a:ext cx="6896590" cy="405943"/>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217" tIns="35560" rIns="35560" bIns="35560" numCol="1" spcCol="1270" anchor="ctr" anchorCtr="0">
          <a:noAutofit/>
        </a:bodyPr>
        <a:lstStyle/>
        <a:p>
          <a:pPr marL="0" lvl="0" indent="0" algn="l" defTabSz="622300">
            <a:lnSpc>
              <a:spcPct val="90000"/>
            </a:lnSpc>
            <a:spcBef>
              <a:spcPct val="0"/>
            </a:spcBef>
            <a:spcAft>
              <a:spcPct val="35000"/>
            </a:spcAft>
            <a:buNone/>
          </a:pP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nepertraukiamai veikti ne trumpiau kaip 1 metus</a:t>
          </a:r>
          <a:endParaRPr lang="lt-LT" sz="1400" b="1" kern="1200" dirty="0">
            <a:solidFill>
              <a:schemeClr val="accent3">
                <a:lumMod val="50000"/>
              </a:schemeClr>
            </a:solidFill>
            <a:effectLst/>
            <a:latin typeface="Times New Roman" panose="02020603050405020304" pitchFamily="18" charset="0"/>
            <a:cs typeface="Times New Roman" panose="02020603050405020304" pitchFamily="18" charset="0"/>
          </a:endParaRPr>
        </a:p>
      </dsp:txBody>
      <dsp:txXfrm>
        <a:off x="942048" y="1174681"/>
        <a:ext cx="6896590" cy="405943"/>
      </dsp:txXfrm>
    </dsp:sp>
    <dsp:sp modelId="{93A70CD3-2150-4C96-899A-25CA7D55D2F2}">
      <dsp:nvSpPr>
        <dsp:cNvPr id="0" name=""/>
        <dsp:cNvSpPr/>
      </dsp:nvSpPr>
      <dsp:spPr>
        <a:xfrm>
          <a:off x="600427" y="1123942"/>
          <a:ext cx="507428" cy="507428"/>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1EC2A901-0130-445E-BB02-498F0A2FEAB4}">
      <dsp:nvSpPr>
        <dsp:cNvPr id="0" name=""/>
        <dsp:cNvSpPr/>
      </dsp:nvSpPr>
      <dsp:spPr>
        <a:xfrm>
          <a:off x="1006370" y="1743501"/>
          <a:ext cx="6832268" cy="405943"/>
        </a:xfrm>
        <a:prstGeom prst="rect">
          <a:avLst/>
        </a:prstGeom>
        <a:solidFill>
          <a:srgbClr val="8EC5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217" tIns="35560" rIns="35560" bIns="35560" numCol="1" spcCol="1270" anchor="ctr" anchorCtr="0">
          <a:noAutofit/>
        </a:bodyPr>
        <a:lstStyle/>
        <a:p>
          <a:pPr marL="0" lvl="0" indent="0" algn="l" defTabSz="622300">
            <a:lnSpc>
              <a:spcPct val="90000"/>
            </a:lnSpc>
            <a:spcBef>
              <a:spcPct val="0"/>
            </a:spcBef>
            <a:spcAft>
              <a:spcPct val="35000"/>
            </a:spcAft>
            <a:buNone/>
          </a:pP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užsiimti žemės ūkio ir (ar) maisto produktų gamyba ir (ar) perdirbimu</a:t>
          </a:r>
        </a:p>
      </dsp:txBody>
      <dsp:txXfrm>
        <a:off x="1006370" y="1743501"/>
        <a:ext cx="6832268" cy="405943"/>
      </dsp:txXfrm>
    </dsp:sp>
    <dsp:sp modelId="{AD1BFDDD-7C2F-475A-98EB-78C7D912D2E7}">
      <dsp:nvSpPr>
        <dsp:cNvPr id="0" name=""/>
        <dsp:cNvSpPr/>
      </dsp:nvSpPr>
      <dsp:spPr>
        <a:xfrm>
          <a:off x="722646" y="1767775"/>
          <a:ext cx="507428" cy="507428"/>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9CF2B884-2E7F-46D0-BAA5-8BABCB17F31A}">
      <dsp:nvSpPr>
        <dsp:cNvPr id="0" name=""/>
        <dsp:cNvSpPr/>
      </dsp:nvSpPr>
      <dsp:spPr>
        <a:xfrm>
          <a:off x="926048" y="2279902"/>
          <a:ext cx="6912590" cy="601575"/>
        </a:xfrm>
        <a:prstGeom prst="rect">
          <a:avLst/>
        </a:prstGeom>
        <a:solidFill>
          <a:srgbClr val="8EC5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217" tIns="35560" rIns="35560" bIns="355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1400" kern="1200" dirty="0">
            <a:solidFill>
              <a:schemeClr val="accent3">
                <a:lumMod val="50000"/>
              </a:schemeClr>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1400" kern="1200" dirty="0">
              <a:solidFill>
                <a:schemeClr val="accent3">
                  <a:lumMod val="50000"/>
                </a:schemeClr>
              </a:solidFill>
              <a:latin typeface="Times New Roman" panose="02020603050405020304" pitchFamily="18" charset="0"/>
              <a:cs typeface="Times New Roman" panose="02020603050405020304" pitchFamily="18" charset="0"/>
            </a:rPr>
            <a:t> </a:t>
          </a:r>
          <a:r>
            <a:rPr lang="lt-LT" sz="1400" kern="1200" dirty="0">
              <a:solidFill>
                <a:schemeClr val="accent3">
                  <a:lumMod val="50000"/>
                </a:schemeClr>
              </a:solidFill>
              <a:latin typeface="Times New Roman" panose="02020603050405020304" pitchFamily="18" charset="0"/>
              <a:cs typeface="Times New Roman" panose="02020603050405020304" pitchFamily="18" charset="0"/>
            </a:rPr>
            <a:t>atitikti </a:t>
          </a: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ekonominį gyvybingumą </a:t>
          </a:r>
          <a:r>
            <a:rPr lang="lt-LT" sz="1400" kern="1200" dirty="0">
              <a:solidFill>
                <a:schemeClr val="accent3">
                  <a:lumMod val="50000"/>
                </a:schemeClr>
              </a:solidFill>
              <a:latin typeface="Times New Roman" panose="02020603050405020304" pitchFamily="18" charset="0"/>
              <a:cs typeface="Times New Roman" panose="02020603050405020304" pitchFamily="18" charset="0"/>
            </a:rPr>
            <a:t>apibūdinančius rodiklius ir jų kritines reikšmes (vertinama pagal verslo planą)</a:t>
          </a:r>
          <a:endParaRPr lang="lt-LT" sz="1400" b="1" kern="1200" dirty="0">
            <a:solidFill>
              <a:schemeClr val="accent3">
                <a:lumMod val="50000"/>
              </a:schemeClr>
            </a:solidFill>
            <a:latin typeface="Times New Roman" panose="02020603050405020304" pitchFamily="18" charset="0"/>
            <a:cs typeface="Times New Roman" panose="02020603050405020304" pitchFamily="18" charset="0"/>
          </a:endParaRPr>
        </a:p>
        <a:p>
          <a:pPr marL="0" lvl="0" algn="just" defTabSz="2889250">
            <a:lnSpc>
              <a:spcPct val="90000"/>
            </a:lnSpc>
            <a:spcBef>
              <a:spcPct val="0"/>
            </a:spcBef>
            <a:spcAft>
              <a:spcPct val="35000"/>
            </a:spcAft>
            <a:buNone/>
          </a:pPr>
          <a:endParaRPr lang="lt-LT" sz="1400" b="1" kern="1200" dirty="0">
            <a:solidFill>
              <a:schemeClr val="accent3">
                <a:lumMod val="50000"/>
              </a:schemeClr>
            </a:solidFill>
            <a:latin typeface="Times New Roman" panose="02020603050405020304" pitchFamily="18" charset="0"/>
            <a:cs typeface="Times New Roman" panose="02020603050405020304" pitchFamily="18" charset="0"/>
          </a:endParaRPr>
        </a:p>
      </dsp:txBody>
      <dsp:txXfrm>
        <a:off x="926048" y="2279902"/>
        <a:ext cx="6912590" cy="601575"/>
      </dsp:txXfrm>
    </dsp:sp>
    <dsp:sp modelId="{4E88570B-501B-44DC-B122-6A1D35FC19B6}">
      <dsp:nvSpPr>
        <dsp:cNvPr id="0" name=""/>
        <dsp:cNvSpPr/>
      </dsp:nvSpPr>
      <dsp:spPr>
        <a:xfrm>
          <a:off x="741842" y="2326974"/>
          <a:ext cx="507428" cy="507428"/>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10DAEE69-E046-40E4-A24B-246D7D233849}">
      <dsp:nvSpPr>
        <dsp:cNvPr id="0" name=""/>
        <dsp:cNvSpPr/>
      </dsp:nvSpPr>
      <dsp:spPr>
        <a:xfrm>
          <a:off x="771188" y="2970479"/>
          <a:ext cx="7067450" cy="573626"/>
        </a:xfrm>
        <a:prstGeom prst="rect">
          <a:avLst/>
        </a:prstGeom>
        <a:solidFill>
          <a:srgbClr val="8EC5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217" tIns="35560" rIns="35560" bIns="35560" numCol="1" spcCol="1270" anchor="ctr" anchorCtr="0">
          <a:noAutofit/>
        </a:bodyPr>
        <a:lstStyle/>
        <a:p>
          <a:pPr marL="0" lvl="0" indent="0" algn="just" defTabSz="622300">
            <a:lnSpc>
              <a:spcPct val="90000"/>
            </a:lnSpc>
            <a:spcBef>
              <a:spcPct val="0"/>
            </a:spcBef>
            <a:spcAft>
              <a:spcPct val="35000"/>
            </a:spcAft>
            <a:buNone/>
          </a:pP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pajamos</a:t>
          </a:r>
          <a:r>
            <a:rPr lang="lt-LT" sz="1400" b="0" kern="1200" dirty="0">
              <a:solidFill>
                <a:schemeClr val="accent3">
                  <a:lumMod val="50000"/>
                </a:schemeClr>
              </a:solidFill>
              <a:latin typeface="Times New Roman" panose="02020603050405020304" pitchFamily="18" charset="0"/>
              <a:cs typeface="Times New Roman" panose="02020603050405020304" pitchFamily="18" charset="0"/>
            </a:rPr>
            <a:t> iš žemės ūkio produktų gamybos ir (ar) maisto produktų perdirbimo ir (ar) gamybos veiklos per ataskaitinį laikotarpį (1 metus) iki paramos paraiškos pateikimo turi sudaryti ne mažiau kaip </a:t>
          </a: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50 proc. visų </a:t>
          </a:r>
          <a:r>
            <a:rPr lang="en-US" sz="1400" b="1" kern="1200" dirty="0">
              <a:solidFill>
                <a:schemeClr val="accent3">
                  <a:lumMod val="50000"/>
                </a:schemeClr>
              </a:solidFill>
              <a:latin typeface="Times New Roman" panose="02020603050405020304" pitchFamily="18" charset="0"/>
              <a:cs typeface="Times New Roman" panose="02020603050405020304" pitchFamily="18" charset="0"/>
            </a:rPr>
            <a:t>grandin</a:t>
          </a: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ės dalyvių veiklos pajamų</a:t>
          </a:r>
          <a:endParaRPr lang="lt-LT" sz="1400" b="1" kern="1200" dirty="0">
            <a:solidFill>
              <a:schemeClr val="accent3">
                <a:lumMod val="50000"/>
              </a:schemeClr>
            </a:solidFill>
            <a:effectLst/>
            <a:latin typeface="Times New Roman" panose="02020603050405020304" pitchFamily="18" charset="0"/>
            <a:cs typeface="Times New Roman" panose="02020603050405020304" pitchFamily="18" charset="0"/>
          </a:endParaRPr>
        </a:p>
      </dsp:txBody>
      <dsp:txXfrm>
        <a:off x="771188" y="2970479"/>
        <a:ext cx="7067450" cy="573626"/>
      </dsp:txXfrm>
    </dsp:sp>
    <dsp:sp modelId="{5B9EE96A-2F12-4BEB-8CAA-03B44C4D3D1D}">
      <dsp:nvSpPr>
        <dsp:cNvPr id="0" name=""/>
        <dsp:cNvSpPr/>
      </dsp:nvSpPr>
      <dsp:spPr>
        <a:xfrm>
          <a:off x="550578" y="2980321"/>
          <a:ext cx="507428" cy="507428"/>
        </a:xfrm>
        <a:prstGeom prst="ellipse">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9580EC-EB88-4981-AB31-7E76C199748B}">
      <dsp:nvSpPr>
        <dsp:cNvPr id="0" name=""/>
        <dsp:cNvSpPr/>
      </dsp:nvSpPr>
      <dsp:spPr>
        <a:xfrm>
          <a:off x="392588" y="3744324"/>
          <a:ext cx="7437888" cy="593492"/>
        </a:xfrm>
        <a:prstGeom prst="rect">
          <a:avLst/>
        </a:prstGeom>
        <a:solidFill>
          <a:srgbClr val="8EC5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217" tIns="35560" rIns="35560" bIns="35560" numCol="1" spcCol="1270" anchor="ctr" anchorCtr="0">
          <a:noAutofit/>
        </a:bodyPr>
        <a:lstStyle/>
        <a:p>
          <a:pPr marL="0" lvl="0" indent="0" algn="just" defTabSz="622300">
            <a:lnSpc>
              <a:spcPct val="90000"/>
            </a:lnSpc>
            <a:spcBef>
              <a:spcPct val="0"/>
            </a:spcBef>
            <a:spcAft>
              <a:spcPct val="35000"/>
            </a:spcAft>
            <a:buNone/>
          </a:pP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  ne mažiau kaip 51 proc</a:t>
          </a:r>
          <a:r>
            <a:rPr lang="lt-LT" sz="1400" kern="1200" dirty="0">
              <a:solidFill>
                <a:schemeClr val="accent3">
                  <a:lumMod val="50000"/>
                </a:schemeClr>
              </a:solidFill>
              <a:latin typeface="Times New Roman" panose="02020603050405020304" pitchFamily="18" charset="0"/>
              <a:cs typeface="Times New Roman" panose="02020603050405020304" pitchFamily="18" charset="0"/>
            </a:rPr>
            <a:t>. projekto grandinės dalyvių žemės ūkio valdos ekonominis dydis</a:t>
          </a:r>
          <a:r>
            <a:rPr lang="en-US" sz="1400" kern="1200" dirty="0">
              <a:solidFill>
                <a:schemeClr val="accent3">
                  <a:lumMod val="50000"/>
                </a:schemeClr>
              </a:solidFill>
              <a:latin typeface="Times New Roman" panose="02020603050405020304" pitchFamily="18" charset="0"/>
              <a:cs typeface="Times New Roman" panose="02020603050405020304" pitchFamily="18" charset="0"/>
            </a:rPr>
            <a:t>,</a:t>
          </a:r>
          <a:r>
            <a:rPr lang="lt-LT" sz="1400" kern="1200" dirty="0">
              <a:solidFill>
                <a:schemeClr val="accent3">
                  <a:lumMod val="50000"/>
                </a:schemeClr>
              </a:solidFill>
              <a:latin typeface="Times New Roman" panose="02020603050405020304" pitchFamily="18" charset="0"/>
              <a:cs typeface="Times New Roman" panose="02020603050405020304" pitchFamily="18" charset="0"/>
            </a:rPr>
            <a:t> išreikštas </a:t>
          </a: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produkcijos standartine verte </a:t>
          </a:r>
          <a:r>
            <a:rPr lang="lt-LT" sz="1400" kern="1200" dirty="0">
              <a:solidFill>
                <a:schemeClr val="accent3">
                  <a:lumMod val="50000"/>
                </a:schemeClr>
              </a:solidFill>
              <a:latin typeface="Times New Roman" panose="02020603050405020304" pitchFamily="18" charset="0"/>
              <a:cs typeface="Times New Roman" panose="02020603050405020304" pitchFamily="18" charset="0"/>
            </a:rPr>
            <a:t>yra ne mažesnis </a:t>
          </a: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kaip </a:t>
          </a:r>
          <a:r>
            <a:rPr lang="en-US" sz="1400" b="1" kern="1200" dirty="0">
              <a:solidFill>
                <a:schemeClr val="accent3">
                  <a:lumMod val="50000"/>
                </a:schemeClr>
              </a:solidFill>
              <a:latin typeface="Times New Roman" panose="02020603050405020304" pitchFamily="18" charset="0"/>
              <a:cs typeface="Times New Roman" panose="02020603050405020304" pitchFamily="18" charset="0"/>
            </a:rPr>
            <a:t>4</a:t>
          </a:r>
          <a:r>
            <a:rPr lang="lt-LT" sz="1400" b="1" kern="1200" dirty="0">
              <a:solidFill>
                <a:schemeClr val="accent3">
                  <a:lumMod val="50000"/>
                </a:schemeClr>
              </a:solidFill>
              <a:latin typeface="Times New Roman" panose="02020603050405020304" pitchFamily="18" charset="0"/>
              <a:cs typeface="Times New Roman" panose="02020603050405020304" pitchFamily="18" charset="0"/>
            </a:rPr>
            <a:t> 000 Eur</a:t>
          </a:r>
          <a:endParaRPr lang="lt-LT" sz="1400" kern="1200" dirty="0"/>
        </a:p>
      </dsp:txBody>
      <dsp:txXfrm>
        <a:off x="392588" y="3744324"/>
        <a:ext cx="7437888" cy="593492"/>
      </dsp:txXfrm>
    </dsp:sp>
    <dsp:sp modelId="{08BADCD6-E77A-487D-BF5F-C0A3F6384E7C}">
      <dsp:nvSpPr>
        <dsp:cNvPr id="0" name=""/>
        <dsp:cNvSpPr/>
      </dsp:nvSpPr>
      <dsp:spPr>
        <a:xfrm>
          <a:off x="207358" y="3757851"/>
          <a:ext cx="507428" cy="507428"/>
        </a:xfrm>
        <a:prstGeom prst="ellipse">
          <a:avLst/>
        </a:prstGeom>
        <a:solidFill>
          <a:schemeClr val="bg1">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4FB7E-B809-4E4C-8663-44E6215F1C1B}">
      <dsp:nvSpPr>
        <dsp:cNvPr id="0" name=""/>
        <dsp:cNvSpPr/>
      </dsp:nvSpPr>
      <dsp:spPr>
        <a:xfrm>
          <a:off x="0" y="0"/>
          <a:ext cx="8162753" cy="574414"/>
        </a:xfrm>
        <a:prstGeom prst="roundRect">
          <a:avLst>
            <a:gd name="adj" fmla="val 10000"/>
          </a:avLst>
        </a:prstGeom>
        <a:solidFill>
          <a:srgbClr val="97AE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t-LT" sz="1400" b="1" kern="1200" dirty="0">
              <a:solidFill>
                <a:schemeClr val="tx1"/>
              </a:solidFill>
              <a:latin typeface="Times New Roman" panose="02020603050405020304" pitchFamily="18" charset="0"/>
              <a:cs typeface="Times New Roman" panose="02020603050405020304" pitchFamily="18" charset="0"/>
            </a:rPr>
            <a:t>tiesioginis žemės ūkio ir maisto produktų pardavimų skatinimas </a:t>
          </a:r>
        </a:p>
        <a:p>
          <a:pPr marL="0" lvl="0" indent="0" algn="l" defTabSz="622300">
            <a:lnSpc>
              <a:spcPct val="90000"/>
            </a:lnSpc>
            <a:spcBef>
              <a:spcPct val="0"/>
            </a:spcBef>
            <a:spcAft>
              <a:spcPct val="35000"/>
            </a:spcAft>
            <a:buNone/>
          </a:pPr>
          <a:r>
            <a:rPr lang="lt-LT" sz="1400" b="0" kern="1200" dirty="0">
              <a:solidFill>
                <a:schemeClr val="tx1"/>
              </a:solidFill>
              <a:latin typeface="Times New Roman" panose="02020603050405020304" pitchFamily="18" charset="0"/>
              <a:cs typeface="Times New Roman" panose="02020603050405020304" pitchFamily="18" charset="0"/>
            </a:rPr>
            <a:t>(kuriant smulkaus/ vidutinio verslo vystymo trumpas tiekimo grandines) </a:t>
          </a:r>
        </a:p>
      </dsp:txBody>
      <dsp:txXfrm>
        <a:off x="1689992" y="0"/>
        <a:ext cx="6472760" cy="574414"/>
      </dsp:txXfrm>
    </dsp:sp>
    <dsp:sp modelId="{EA83E340-CD79-4B7E-8FAD-894B01C2A15C}">
      <dsp:nvSpPr>
        <dsp:cNvPr id="0" name=""/>
        <dsp:cNvSpPr/>
      </dsp:nvSpPr>
      <dsp:spPr>
        <a:xfrm>
          <a:off x="563385" y="57441"/>
          <a:ext cx="620663" cy="4595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912D5-D3F7-46B9-817B-347EBEABD0F8}">
      <dsp:nvSpPr>
        <dsp:cNvPr id="0" name=""/>
        <dsp:cNvSpPr/>
      </dsp:nvSpPr>
      <dsp:spPr>
        <a:xfrm>
          <a:off x="0" y="597782"/>
          <a:ext cx="8162753" cy="1023050"/>
        </a:xfrm>
        <a:prstGeom prst="roundRect">
          <a:avLst>
            <a:gd name="adj" fmla="val 10000"/>
          </a:avLst>
        </a:prstGeom>
        <a:solidFill>
          <a:srgbClr val="97AE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t-LT" sz="1300" b="1" kern="1200" dirty="0">
              <a:solidFill>
                <a:schemeClr val="tx1"/>
              </a:solidFill>
              <a:latin typeface="Times New Roman" panose="02020603050405020304" pitchFamily="18" charset="0"/>
              <a:cs typeface="Times New Roman" panose="02020603050405020304" pitchFamily="18" charset="0"/>
            </a:rPr>
            <a:t>žemės ūkio ir maisto produktų pardavimų skatinimas, orientuotas į didesnės apimties (</a:t>
          </a:r>
          <a:r>
            <a:rPr lang="lt-LT" sz="1300" b="0" kern="1200" dirty="0">
              <a:solidFill>
                <a:schemeClr val="tx1"/>
              </a:solidFill>
              <a:latin typeface="Times New Roman" panose="02020603050405020304" pitchFamily="18" charset="0"/>
              <a:cs typeface="Times New Roman" panose="02020603050405020304" pitchFamily="18" charset="0"/>
            </a:rPr>
            <a:t>pvz. vystomos kelių savivaldybių teritorijoje ar kelių pardavimo kanalų lygiu) </a:t>
          </a:r>
          <a:r>
            <a:rPr lang="lt-LT" sz="1300" b="1" kern="1200" dirty="0">
              <a:solidFill>
                <a:schemeClr val="tx1"/>
              </a:solidFill>
              <a:latin typeface="Times New Roman" panose="02020603050405020304" pitchFamily="18" charset="0"/>
              <a:cs typeface="Times New Roman" panose="02020603050405020304" pitchFamily="18" charset="0"/>
            </a:rPr>
            <a:t>realizavimą</a:t>
          </a:r>
          <a:r>
            <a:rPr lang="en-US" sz="1300" b="1" kern="1200" dirty="0">
              <a:solidFill>
                <a:schemeClr val="tx1"/>
              </a:solidFill>
              <a:latin typeface="Times New Roman" panose="02020603050405020304" pitchFamily="18" charset="0"/>
              <a:cs typeface="Times New Roman" panose="02020603050405020304" pitchFamily="18" charset="0"/>
            </a:rPr>
            <a:t> </a:t>
          </a:r>
          <a:r>
            <a:rPr lang="lt-LT" sz="1300" b="1" kern="1200" noProof="0" dirty="0">
              <a:solidFill>
                <a:schemeClr val="tx1"/>
              </a:solidFill>
              <a:latin typeface="Times New Roman" panose="02020603050405020304" pitchFamily="18" charset="0"/>
              <a:cs typeface="Times New Roman" panose="02020603050405020304" pitchFamily="18" charset="0"/>
            </a:rPr>
            <a:t>vietos</a:t>
          </a:r>
          <a:r>
            <a:rPr lang="en-US" sz="1300" b="1" kern="1200" dirty="0">
              <a:solidFill>
                <a:schemeClr val="tx1"/>
              </a:solidFill>
              <a:latin typeface="Times New Roman" panose="02020603050405020304" pitchFamily="18" charset="0"/>
              <a:cs typeface="Times New Roman" panose="02020603050405020304" pitchFamily="18" charset="0"/>
            </a:rPr>
            <a:t> l</a:t>
          </a:r>
          <a:r>
            <a:rPr lang="lt-LT" sz="1300" b="1" kern="1200" noProof="0" dirty="0" err="1">
              <a:solidFill>
                <a:schemeClr val="tx1"/>
              </a:solidFill>
              <a:latin typeface="Times New Roman" panose="02020603050405020304" pitchFamily="18" charset="0"/>
              <a:cs typeface="Times New Roman" panose="02020603050405020304" pitchFamily="18" charset="0"/>
            </a:rPr>
            <a:t>ygmeniu</a:t>
          </a:r>
          <a:r>
            <a:rPr lang="lt-LT" sz="1300" b="1" kern="1200" dirty="0">
              <a:solidFill>
                <a:schemeClr val="tx1"/>
              </a:solidFill>
              <a:latin typeface="Times New Roman" panose="02020603050405020304" pitchFamily="18" charset="0"/>
              <a:cs typeface="Times New Roman" panose="02020603050405020304" pitchFamily="18" charset="0"/>
            </a:rPr>
            <a:t> </a:t>
          </a:r>
          <a:r>
            <a:rPr lang="lt-LT" sz="1300" b="0" kern="1200" dirty="0">
              <a:solidFill>
                <a:schemeClr val="tx1"/>
              </a:solidFill>
              <a:latin typeface="Times New Roman" panose="02020603050405020304" pitchFamily="18" charset="0"/>
              <a:cs typeface="Times New Roman" panose="02020603050405020304" pitchFamily="18" charset="0"/>
            </a:rPr>
            <a:t>(</a:t>
          </a:r>
          <a:r>
            <a:rPr lang="lt-LT" sz="1400" b="0" kern="1200" dirty="0">
              <a:solidFill>
                <a:schemeClr val="tx1"/>
              </a:solidFill>
              <a:latin typeface="Times New Roman" panose="02020603050405020304" pitchFamily="18" charset="0"/>
              <a:cs typeface="Times New Roman" panose="02020603050405020304" pitchFamily="18" charset="0"/>
            </a:rPr>
            <a:t>kuriant trumpas grandines, orientuotas į didesnės apimties produkcijos realizavimą vietinėje rinkoje)</a:t>
          </a:r>
        </a:p>
      </dsp:txBody>
      <dsp:txXfrm>
        <a:off x="1689992" y="597782"/>
        <a:ext cx="6472760" cy="1023050"/>
      </dsp:txXfrm>
    </dsp:sp>
    <dsp:sp modelId="{5C8110C2-20F5-448F-8912-AC96D56E2B39}">
      <dsp:nvSpPr>
        <dsp:cNvPr id="0" name=""/>
        <dsp:cNvSpPr/>
      </dsp:nvSpPr>
      <dsp:spPr>
        <a:xfrm>
          <a:off x="535142" y="913615"/>
          <a:ext cx="677149" cy="45953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EE4F97-9F11-4602-AC57-68AED813DC6D}">
      <dsp:nvSpPr>
        <dsp:cNvPr id="0" name=""/>
        <dsp:cNvSpPr/>
      </dsp:nvSpPr>
      <dsp:spPr>
        <a:xfrm>
          <a:off x="0" y="1638420"/>
          <a:ext cx="8162753" cy="757750"/>
        </a:xfrm>
        <a:prstGeom prst="roundRect">
          <a:avLst>
            <a:gd name="adj" fmla="val 10000"/>
          </a:avLst>
        </a:prstGeom>
        <a:solidFill>
          <a:srgbClr val="97AE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t-LT" sz="1400" b="1" kern="1200" dirty="0">
              <a:solidFill>
                <a:schemeClr val="tx1"/>
              </a:solidFill>
              <a:latin typeface="Times New Roman" panose="02020603050405020304" pitchFamily="18" charset="0"/>
              <a:cs typeface="Times New Roman" panose="02020603050405020304" pitchFamily="18" charset="0"/>
            </a:rPr>
            <a:t>žemės ūkio ir maisto produktų realizavimo tinklų (logistikos centrų) kūrimas</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0" kern="1200" dirty="0">
              <a:solidFill>
                <a:schemeClr val="tx1"/>
              </a:solidFill>
              <a:latin typeface="Times New Roman" panose="02020603050405020304" pitchFamily="18" charset="0"/>
              <a:cs typeface="Times New Roman" panose="02020603050405020304" pitchFamily="18" charset="0"/>
            </a:rPr>
            <a:t>(</a:t>
          </a:r>
          <a:r>
            <a:rPr lang="lt-LT" sz="1400" b="0" kern="1200" noProof="0" dirty="0">
              <a:solidFill>
                <a:schemeClr val="tx1"/>
              </a:solidFill>
              <a:latin typeface="Times New Roman" panose="02020603050405020304" pitchFamily="18" charset="0"/>
              <a:cs typeface="Times New Roman" panose="02020603050405020304" pitchFamily="18" charset="0"/>
            </a:rPr>
            <a:t>kuriant regioninio lygmens trumpas tiekimo grandines</a:t>
          </a:r>
          <a:r>
            <a:rPr lang="en-US" sz="1400" b="0" kern="1200" dirty="0">
              <a:solidFill>
                <a:schemeClr val="tx1"/>
              </a:solidFill>
              <a:latin typeface="Times New Roman" panose="02020603050405020304" pitchFamily="18" charset="0"/>
              <a:cs typeface="Times New Roman" panose="02020603050405020304" pitchFamily="18" charset="0"/>
            </a:rPr>
            <a:t>) </a:t>
          </a:r>
          <a:r>
            <a:rPr lang="lt-LT" sz="1400" b="0" kern="1200" dirty="0">
              <a:solidFill>
                <a:schemeClr val="tx1"/>
              </a:solidFill>
              <a:latin typeface="Times New Roman" panose="02020603050405020304" pitchFamily="18" charset="0"/>
              <a:cs typeface="Times New Roman" panose="02020603050405020304" pitchFamily="18" charset="0"/>
            </a:rPr>
            <a:t> </a:t>
          </a:r>
        </a:p>
      </dsp:txBody>
      <dsp:txXfrm>
        <a:off x="1689992" y="1638420"/>
        <a:ext cx="6472760" cy="757750"/>
      </dsp:txXfrm>
    </dsp:sp>
    <dsp:sp modelId="{659F0087-0C6E-4E21-BF47-7B8EFF00E147}">
      <dsp:nvSpPr>
        <dsp:cNvPr id="0" name=""/>
        <dsp:cNvSpPr/>
      </dsp:nvSpPr>
      <dsp:spPr>
        <a:xfrm>
          <a:off x="506898" y="1861457"/>
          <a:ext cx="733635" cy="45953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B066A-7A30-494F-816A-37369ACF47E5}">
      <dsp:nvSpPr>
        <dsp:cNvPr id="0" name=""/>
        <dsp:cNvSpPr/>
      </dsp:nvSpPr>
      <dsp:spPr>
        <a:xfrm>
          <a:off x="-4315197" y="-661971"/>
          <a:ext cx="5141220" cy="5141220"/>
        </a:xfrm>
        <a:prstGeom prst="blockArc">
          <a:avLst>
            <a:gd name="adj1" fmla="val 18900000"/>
            <a:gd name="adj2" fmla="val 2700000"/>
            <a:gd name="adj3" fmla="val 420"/>
          </a:avLst>
        </a:prstGeom>
        <a:noFill/>
        <a:ln w="25400" cap="flat" cmpd="sng" algn="ctr">
          <a:solidFill>
            <a:srgbClr val="126A3A"/>
          </a:solidFill>
          <a:prstDash val="solid"/>
        </a:ln>
        <a:effectLst/>
      </dsp:spPr>
      <dsp:style>
        <a:lnRef idx="2">
          <a:scrgbClr r="0" g="0" b="0"/>
        </a:lnRef>
        <a:fillRef idx="0">
          <a:scrgbClr r="0" g="0" b="0"/>
        </a:fillRef>
        <a:effectRef idx="0">
          <a:scrgbClr r="0" g="0" b="0"/>
        </a:effectRef>
        <a:fontRef idx="minor"/>
      </dsp:style>
    </dsp:sp>
    <dsp:sp modelId="{F22017C3-5EBE-40B8-B949-5E4C4491F90A}">
      <dsp:nvSpPr>
        <dsp:cNvPr id="0" name=""/>
        <dsp:cNvSpPr/>
      </dsp:nvSpPr>
      <dsp:spPr>
        <a:xfrm>
          <a:off x="451191" y="293472"/>
          <a:ext cx="5139402" cy="587249"/>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30" tIns="27940" rIns="27940" bIns="27940" numCol="1" spcCol="1270" anchor="ctr" anchorCtr="0">
          <a:noAutofit/>
        </a:bodyPr>
        <a:lstStyle/>
        <a:p>
          <a:pPr marL="0" lvl="0" indent="0" algn="l" defTabSz="488950">
            <a:lnSpc>
              <a:spcPct val="90000"/>
            </a:lnSpc>
            <a:spcBef>
              <a:spcPct val="0"/>
            </a:spcBef>
            <a:spcAft>
              <a:spcPct val="35000"/>
            </a:spcAft>
            <a:buNone/>
          </a:pPr>
          <a:r>
            <a:rPr lang="lt-LT"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lt-LT" sz="1200" b="1" kern="1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paraišk</a:t>
          </a:r>
          <a:r>
            <a:rPr lang="en-US" sz="1200" b="1" kern="1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lt-LT" sz="1200" b="1" kern="1200" noProof="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teikiama </a:t>
          </a:r>
          <a:r>
            <a:rPr lang="lt-LT" sz="1200" b="0" u="sng" kern="1200" dirty="0">
              <a:solidFill>
                <a:schemeClr val="accent3">
                  <a:lumMod val="50000"/>
                </a:schemeClr>
              </a:solidFill>
              <a:latin typeface="Times New Roman" panose="02020603050405020304" pitchFamily="18" charset="0"/>
              <a:cs typeface="Times New Roman" panose="02020603050405020304" pitchFamily="18" charset="0"/>
            </a:rPr>
            <a:t>ne mažiau kaip dviejų ūkio subjektų</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 užsiimančių tik žemės ūkio, maisto produktų gamyba ir (arba) perdirbimu</a:t>
          </a:r>
        </a:p>
      </dsp:txBody>
      <dsp:txXfrm>
        <a:off x="451191" y="293472"/>
        <a:ext cx="5139402" cy="587249"/>
      </dsp:txXfrm>
    </dsp:sp>
    <dsp:sp modelId="{AF322C10-0D10-45BA-80EB-63028B80209F}">
      <dsp:nvSpPr>
        <dsp:cNvPr id="0" name=""/>
        <dsp:cNvSpPr/>
      </dsp:nvSpPr>
      <dsp:spPr>
        <a:xfrm>
          <a:off x="65709" y="220066"/>
          <a:ext cx="734062" cy="734062"/>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494E7BB7-71E4-47CA-9C3A-13505277B1C3}">
      <dsp:nvSpPr>
        <dsp:cNvPr id="0" name=""/>
        <dsp:cNvSpPr/>
      </dsp:nvSpPr>
      <dsp:spPr>
        <a:xfrm>
          <a:off x="787915" y="1174499"/>
          <a:ext cx="4802718" cy="587249"/>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30" tIns="30480" rIns="30480" bIns="30480" numCol="1" spcCol="1270" anchor="ctr" anchorCtr="0">
          <a:noAutofit/>
        </a:bodyPr>
        <a:lstStyle/>
        <a:p>
          <a:pPr marL="0" lvl="0" indent="0" algn="l" defTabSz="533400">
            <a:lnSpc>
              <a:spcPct val="90000"/>
            </a:lnSpc>
            <a:spcBef>
              <a:spcPct val="0"/>
            </a:spcBef>
            <a:spcAft>
              <a:spcPct val="35000"/>
            </a:spcAft>
            <a:buNone/>
          </a:pP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projekto investicijos pagerina kiekvieno atskirai ir bendrus trumposios grandinės projekto dalyvių veiklos rezultatus</a:t>
          </a:r>
        </a:p>
      </dsp:txBody>
      <dsp:txXfrm>
        <a:off x="787915" y="1174499"/>
        <a:ext cx="4802718" cy="587249"/>
      </dsp:txXfrm>
    </dsp:sp>
    <dsp:sp modelId="{F9A7710F-A205-4B74-A393-55389E3F0606}">
      <dsp:nvSpPr>
        <dsp:cNvPr id="0" name=""/>
        <dsp:cNvSpPr/>
      </dsp:nvSpPr>
      <dsp:spPr>
        <a:xfrm>
          <a:off x="402393" y="1101093"/>
          <a:ext cx="734062" cy="734062"/>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C8C17F69-DD7F-4AB8-B68B-96CA1E6AA69F}">
      <dsp:nvSpPr>
        <dsp:cNvPr id="0" name=""/>
        <dsp:cNvSpPr/>
      </dsp:nvSpPr>
      <dsp:spPr>
        <a:xfrm>
          <a:off x="787915" y="2055527"/>
          <a:ext cx="4802718" cy="587249"/>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30" tIns="30480" rIns="30480" bIns="30480" numCol="1" spcCol="1270" anchor="ctr" anchorCtr="0">
          <a:noAutofit/>
        </a:bodyPr>
        <a:lstStyle/>
        <a:p>
          <a:pPr marL="0" lvl="0" indent="0" algn="l" defTabSz="511175">
            <a:lnSpc>
              <a:spcPct val="90000"/>
            </a:lnSpc>
            <a:spcBef>
              <a:spcPct val="0"/>
            </a:spcBef>
            <a:spcAft>
              <a:spcPct val="35000"/>
            </a:spcAft>
            <a:buNone/>
          </a:pPr>
          <a:r>
            <a:rPr lang="lt-LT" sz="1150" kern="1200" noProof="0" dirty="0">
              <a:solidFill>
                <a:schemeClr val="accent3">
                  <a:lumMod val="50000"/>
                </a:schemeClr>
              </a:solidFill>
              <a:latin typeface="Times New Roman" panose="02020603050405020304" pitchFamily="18" charset="0"/>
              <a:cs typeface="Times New Roman" panose="02020603050405020304" pitchFamily="18" charset="0"/>
            </a:rPr>
            <a:t>Parai</a:t>
          </a:r>
          <a:r>
            <a:rPr lang="lt-LT" sz="1150" kern="1200" dirty="0">
              <a:solidFill>
                <a:schemeClr val="accent3">
                  <a:lumMod val="50000"/>
                </a:schemeClr>
              </a:solidFill>
              <a:latin typeface="Times New Roman" panose="02020603050405020304" pitchFamily="18" charset="0"/>
              <a:cs typeface="Times New Roman" panose="02020603050405020304" pitchFamily="18" charset="0"/>
            </a:rPr>
            <a:t>š</a:t>
          </a:r>
          <a:r>
            <a:rPr lang="en-US" sz="1150" kern="1200" dirty="0">
              <a:solidFill>
                <a:schemeClr val="accent3">
                  <a:lumMod val="50000"/>
                </a:schemeClr>
              </a:solidFill>
              <a:latin typeface="Times New Roman" panose="02020603050405020304" pitchFamily="18" charset="0"/>
              <a:cs typeface="Times New Roman" panose="02020603050405020304" pitchFamily="18" charset="0"/>
            </a:rPr>
            <a:t>ka </a:t>
          </a:r>
          <a:r>
            <a:rPr lang="lt-LT" sz="1150" kern="1200" dirty="0">
              <a:solidFill>
                <a:schemeClr val="accent3">
                  <a:lumMod val="50000"/>
                </a:schemeClr>
              </a:solidFill>
              <a:latin typeface="Times New Roman" panose="02020603050405020304" pitchFamily="18" charset="0"/>
              <a:cs typeface="Times New Roman" panose="02020603050405020304" pitchFamily="18" charset="0"/>
            </a:rPr>
            <a:t>teikiama </a:t>
          </a:r>
          <a:r>
            <a:rPr lang="lt-LT" sz="1150" u="sng" kern="1200" dirty="0">
              <a:solidFill>
                <a:schemeClr val="accent3">
                  <a:lumMod val="50000"/>
                </a:schemeClr>
              </a:solidFill>
              <a:latin typeface="Times New Roman" panose="02020603050405020304" pitchFamily="18" charset="0"/>
              <a:cs typeface="Times New Roman" panose="02020603050405020304" pitchFamily="18" charset="0"/>
            </a:rPr>
            <a:t>ne mažiau kaip dviejų ūkio subjektų</a:t>
          </a:r>
          <a:r>
            <a:rPr lang="lt-LT" sz="1150" kern="1200" dirty="0">
              <a:solidFill>
                <a:schemeClr val="accent3">
                  <a:lumMod val="50000"/>
                </a:schemeClr>
              </a:solidFill>
              <a:latin typeface="Times New Roman" panose="02020603050405020304" pitchFamily="18" charset="0"/>
              <a:cs typeface="Times New Roman" panose="02020603050405020304" pitchFamily="18" charset="0"/>
            </a:rPr>
            <a:t>, užsiimančių </a:t>
          </a:r>
          <a:r>
            <a:rPr lang="lt-LT" sz="1150" b="1" kern="1200" dirty="0">
              <a:solidFill>
                <a:schemeClr val="accent3">
                  <a:lumMod val="50000"/>
                </a:schemeClr>
              </a:solidFill>
              <a:latin typeface="Times New Roman" panose="02020603050405020304" pitchFamily="18" charset="0"/>
              <a:cs typeface="Times New Roman" panose="02020603050405020304" pitchFamily="18" charset="0"/>
            </a:rPr>
            <a:t>žemės ūkio, maisto produktų gamyba ir (arba) perdirbimu ir (arba) rinkodara ir (ar) maisto produktų realizavimo (prekybos jais) veikla.</a:t>
          </a:r>
          <a:r>
            <a:rPr lang="lt-LT" sz="1150" b="1" kern="1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150" b="1" kern="1200" dirty="0">
            <a:solidFill>
              <a:schemeClr val="accent3">
                <a:lumMod val="50000"/>
              </a:schemeClr>
            </a:solidFill>
            <a:latin typeface="Times New Roman" panose="02020603050405020304" pitchFamily="18" charset="0"/>
            <a:cs typeface="Times New Roman" panose="02020603050405020304" pitchFamily="18" charset="0"/>
          </a:endParaRPr>
        </a:p>
      </dsp:txBody>
      <dsp:txXfrm>
        <a:off x="787915" y="2055527"/>
        <a:ext cx="4802718" cy="587249"/>
      </dsp:txXfrm>
    </dsp:sp>
    <dsp:sp modelId="{AD1BFDDD-7C2F-475A-98EB-78C7D912D2E7}">
      <dsp:nvSpPr>
        <dsp:cNvPr id="0" name=""/>
        <dsp:cNvSpPr/>
      </dsp:nvSpPr>
      <dsp:spPr>
        <a:xfrm>
          <a:off x="402393" y="1982121"/>
          <a:ext cx="734062" cy="734062"/>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1C64F20E-78A2-4CB1-A566-671AC6D24CC1}">
      <dsp:nvSpPr>
        <dsp:cNvPr id="0" name=""/>
        <dsp:cNvSpPr/>
      </dsp:nvSpPr>
      <dsp:spPr>
        <a:xfrm>
          <a:off x="451191" y="2840595"/>
          <a:ext cx="5139402" cy="779169"/>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30" tIns="30480" rIns="30480" bIns="30480" numCol="1" spcCol="1270" anchor="ctr" anchorCtr="0">
          <a:noAutofit/>
        </a:bodyPr>
        <a:lstStyle/>
        <a:p>
          <a:pPr marL="0" lvl="0" indent="0" algn="l" defTabSz="533400">
            <a:lnSpc>
              <a:spcPct val="90000"/>
            </a:lnSpc>
            <a:spcBef>
              <a:spcPct val="0"/>
            </a:spcBef>
            <a:spcAft>
              <a:spcPct val="35000"/>
            </a:spcAft>
            <a:buNone/>
          </a:pPr>
          <a:r>
            <a:rPr lang="lt-LT" sz="1200" kern="1200" dirty="0">
              <a:solidFill>
                <a:schemeClr val="accent3">
                  <a:lumMod val="50000"/>
                </a:schemeClr>
              </a:solidFill>
              <a:latin typeface="Times New Roman" panose="02020603050405020304" pitchFamily="18" charset="0"/>
              <a:cs typeface="Times New Roman" panose="02020603050405020304" pitchFamily="18" charset="0"/>
            </a:rPr>
            <a:t>investuojama į </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ilgalaikių žemės ūkio ir maisto produktų </a:t>
          </a:r>
          <a:r>
            <a:rPr lang="lt-LT" sz="1200" kern="1200" dirty="0">
              <a:solidFill>
                <a:schemeClr val="accent3">
                  <a:lumMod val="50000"/>
                </a:schemeClr>
              </a:solidFill>
              <a:latin typeface="Times New Roman" panose="02020603050405020304" pitchFamily="18" charset="0"/>
              <a:cs typeface="Times New Roman" panose="02020603050405020304" pitchFamily="18" charset="0"/>
            </a:rPr>
            <a:t>realizavimo vietų kūrimą ir (ar) kai žemės ūkio ir maisto produktai, </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pirkimo – pardavimo sutarčių ar susitarimų pagrindu, </a:t>
          </a:r>
          <a:r>
            <a:rPr lang="lt-LT" sz="1200" kern="1200" dirty="0">
              <a:solidFill>
                <a:schemeClr val="accent3">
                  <a:lumMod val="50000"/>
                </a:schemeClr>
              </a:solidFill>
              <a:latin typeface="Times New Roman" panose="02020603050405020304" pitchFamily="18" charset="0"/>
              <a:cs typeface="Times New Roman" panose="02020603050405020304" pitchFamily="18" charset="0"/>
            </a:rPr>
            <a:t>tiekiami viešąsias paslaugas teikiančioms įstaigoms ar įmonėms kaip žaliava </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teikiant maitinimo paslaugą</a:t>
          </a:r>
        </a:p>
      </dsp:txBody>
      <dsp:txXfrm>
        <a:off x="451191" y="2840595"/>
        <a:ext cx="5139402" cy="779169"/>
      </dsp:txXfrm>
    </dsp:sp>
    <dsp:sp modelId="{4E88570B-501B-44DC-B122-6A1D35FC19B6}">
      <dsp:nvSpPr>
        <dsp:cNvPr id="0" name=""/>
        <dsp:cNvSpPr/>
      </dsp:nvSpPr>
      <dsp:spPr>
        <a:xfrm>
          <a:off x="65709" y="2863148"/>
          <a:ext cx="734062" cy="734062"/>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B066A-7A30-494F-816A-37369ACF47E5}">
      <dsp:nvSpPr>
        <dsp:cNvPr id="0" name=""/>
        <dsp:cNvSpPr/>
      </dsp:nvSpPr>
      <dsp:spPr>
        <a:xfrm>
          <a:off x="-4340837" y="-661971"/>
          <a:ext cx="5141220" cy="5141220"/>
        </a:xfrm>
        <a:prstGeom prst="blockArc">
          <a:avLst>
            <a:gd name="adj1" fmla="val 18900000"/>
            <a:gd name="adj2" fmla="val 2700000"/>
            <a:gd name="adj3" fmla="val 420"/>
          </a:avLst>
        </a:prstGeom>
        <a:noFill/>
        <a:ln w="25400" cap="flat" cmpd="sng" algn="ctr">
          <a:solidFill>
            <a:srgbClr val="126A3A"/>
          </a:solidFill>
          <a:prstDash val="solid"/>
        </a:ln>
        <a:effectLst/>
      </dsp:spPr>
      <dsp:style>
        <a:lnRef idx="2">
          <a:scrgbClr r="0" g="0" b="0"/>
        </a:lnRef>
        <a:fillRef idx="0">
          <a:scrgbClr r="0" g="0" b="0"/>
        </a:fillRef>
        <a:effectRef idx="0">
          <a:scrgbClr r="0" g="0" b="0"/>
        </a:effectRef>
        <a:fontRef idx="minor"/>
      </dsp:style>
    </dsp:sp>
    <dsp:sp modelId="{F22017C3-5EBE-40B8-B949-5E4C4491F90A}">
      <dsp:nvSpPr>
        <dsp:cNvPr id="0" name=""/>
        <dsp:cNvSpPr/>
      </dsp:nvSpPr>
      <dsp:spPr>
        <a:xfrm>
          <a:off x="413029" y="196404"/>
          <a:ext cx="6061310" cy="57220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867" tIns="30480" rIns="30480" bIns="30480" numCol="1" spcCol="1270" anchor="ctr" anchorCtr="0">
          <a:noAutofit/>
        </a:bodyPr>
        <a:lstStyle/>
        <a:p>
          <a:pPr marL="0" lvl="0" indent="0" algn="l" defTabSz="533400">
            <a:lnSpc>
              <a:spcPct val="90000"/>
            </a:lnSpc>
            <a:spcBef>
              <a:spcPct val="0"/>
            </a:spcBef>
            <a:spcAft>
              <a:spcPct val="35000"/>
            </a:spcAft>
            <a:buNone/>
          </a:pPr>
          <a:r>
            <a:rPr lang="lt-LT" sz="1200" b="0" kern="1200" noProof="0" dirty="0">
              <a:solidFill>
                <a:schemeClr val="accent3">
                  <a:lumMod val="50000"/>
                </a:schemeClr>
              </a:solidFill>
              <a:latin typeface="Times New Roman" panose="02020603050405020304" pitchFamily="18" charset="0"/>
              <a:cs typeface="Times New Roman" panose="02020603050405020304" pitchFamily="18" charset="0"/>
            </a:rPr>
            <a:t>Parai</a:t>
          </a:r>
          <a:r>
            <a:rPr lang="lt-LT" sz="1200" b="0" kern="1200" dirty="0" err="1">
              <a:solidFill>
                <a:schemeClr val="accent3">
                  <a:lumMod val="50000"/>
                </a:schemeClr>
              </a:solidFill>
              <a:latin typeface="Times New Roman" panose="02020603050405020304" pitchFamily="18" charset="0"/>
              <a:cs typeface="Times New Roman" panose="02020603050405020304" pitchFamily="18" charset="0"/>
            </a:rPr>
            <a:t>ška</a:t>
          </a:r>
          <a:r>
            <a:rPr lang="lt-LT" sz="1200" b="0" kern="1200" dirty="0">
              <a:solidFill>
                <a:schemeClr val="accent3">
                  <a:lumMod val="50000"/>
                </a:schemeClr>
              </a:solidFill>
              <a:latin typeface="Times New Roman" panose="02020603050405020304" pitchFamily="18" charset="0"/>
              <a:cs typeface="Times New Roman" panose="02020603050405020304" pitchFamily="18" charset="0"/>
            </a:rPr>
            <a:t> teikiama </a:t>
          </a:r>
          <a:r>
            <a:rPr lang="lt-LT" sz="1200" b="0" u="sng" kern="1200" dirty="0">
              <a:solidFill>
                <a:schemeClr val="accent3">
                  <a:lumMod val="50000"/>
                </a:schemeClr>
              </a:solidFill>
              <a:latin typeface="Times New Roman" panose="02020603050405020304" pitchFamily="18" charset="0"/>
              <a:cs typeface="Times New Roman" panose="02020603050405020304" pitchFamily="18" charset="0"/>
            </a:rPr>
            <a:t>ne mažiau kaip </a:t>
          </a:r>
          <a:r>
            <a:rPr lang="en-US" sz="1200" b="0" u="sng" kern="1200" dirty="0">
              <a:solidFill>
                <a:schemeClr val="accent3">
                  <a:lumMod val="50000"/>
                </a:schemeClr>
              </a:solidFill>
              <a:latin typeface="Times New Roman" panose="02020603050405020304" pitchFamily="18" charset="0"/>
              <a:cs typeface="Times New Roman" panose="02020603050405020304" pitchFamily="18" charset="0"/>
            </a:rPr>
            <a:t>5 </a:t>
          </a:r>
          <a:r>
            <a:rPr lang="lt-LT" sz="1200" b="0" u="sng" kern="1200" dirty="0">
              <a:solidFill>
                <a:schemeClr val="accent3">
                  <a:lumMod val="50000"/>
                </a:schemeClr>
              </a:solidFill>
              <a:latin typeface="Times New Roman" panose="02020603050405020304" pitchFamily="18" charset="0"/>
              <a:cs typeface="Times New Roman" panose="02020603050405020304" pitchFamily="18" charset="0"/>
            </a:rPr>
            <a:t>ūkio subjektų</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 užsiimančių žemės ūkio, maisto produktų gamyba ir (arba) perdirbimu ir (arba) rinkodara ir (ar) maisto produktų realizavimo (prekybos jais) veikla</a:t>
          </a:r>
          <a:r>
            <a:rPr lang="en-US" sz="1200" b="1" kern="1200" dirty="0">
              <a:solidFill>
                <a:schemeClr val="accent3">
                  <a:lumMod val="50000"/>
                </a:schemeClr>
              </a:solidFill>
              <a:latin typeface="Times New Roman" panose="02020603050405020304" pitchFamily="18" charset="0"/>
              <a:cs typeface="Times New Roman" panose="02020603050405020304" pitchFamily="18" charset="0"/>
            </a:rPr>
            <a:t>.</a:t>
          </a:r>
          <a:endParaRPr lang="lt-LT" sz="1200" b="1" kern="1200" dirty="0">
            <a:solidFill>
              <a:schemeClr val="accent3">
                <a:lumMod val="50000"/>
              </a:schemeClr>
            </a:solidFill>
            <a:latin typeface="Times New Roman" panose="02020603050405020304" pitchFamily="18" charset="0"/>
            <a:cs typeface="Times New Roman" panose="02020603050405020304" pitchFamily="18" charset="0"/>
          </a:endParaRPr>
        </a:p>
      </dsp:txBody>
      <dsp:txXfrm>
        <a:off x="413029" y="196404"/>
        <a:ext cx="6061310" cy="572202"/>
      </dsp:txXfrm>
    </dsp:sp>
    <dsp:sp modelId="{AF322C10-0D10-45BA-80EB-63028B80209F}">
      <dsp:nvSpPr>
        <dsp:cNvPr id="0" name=""/>
        <dsp:cNvSpPr/>
      </dsp:nvSpPr>
      <dsp:spPr>
        <a:xfrm>
          <a:off x="37779" y="178839"/>
          <a:ext cx="596640" cy="596640"/>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494E7BB7-71E4-47CA-9C3A-13505277B1C3}">
      <dsp:nvSpPr>
        <dsp:cNvPr id="0" name=""/>
        <dsp:cNvSpPr/>
      </dsp:nvSpPr>
      <dsp:spPr>
        <a:xfrm>
          <a:off x="728858" y="960233"/>
          <a:ext cx="5719282" cy="47731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867" tIns="30480" rIns="30480" bIns="30480" numCol="1" spcCol="1270" anchor="ctr" anchorCtr="0">
          <a:noAutofit/>
        </a:bodyPr>
        <a:lstStyle/>
        <a:p>
          <a:pPr marL="0" lvl="0" indent="0" algn="l" defTabSz="533400">
            <a:lnSpc>
              <a:spcPct val="90000"/>
            </a:lnSpc>
            <a:spcBef>
              <a:spcPct val="0"/>
            </a:spcBef>
            <a:spcAft>
              <a:spcPct val="35000"/>
            </a:spcAft>
            <a:buNone/>
          </a:pP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investicijos numatytos į žemės ūkio ir maisto produktų realizavimo tinklų (logistikos centrų) kūrimą</a:t>
          </a:r>
        </a:p>
      </dsp:txBody>
      <dsp:txXfrm>
        <a:off x="728858" y="960233"/>
        <a:ext cx="5719282" cy="477312"/>
      </dsp:txXfrm>
    </dsp:sp>
    <dsp:sp modelId="{F9A7710F-A205-4B74-A393-55389E3F0606}">
      <dsp:nvSpPr>
        <dsp:cNvPr id="0" name=""/>
        <dsp:cNvSpPr/>
      </dsp:nvSpPr>
      <dsp:spPr>
        <a:xfrm>
          <a:off x="379808" y="894578"/>
          <a:ext cx="596640" cy="596640"/>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464D454A-D1F1-43DE-9097-FE5FDE73BA25}">
      <dsp:nvSpPr>
        <dsp:cNvPr id="0" name=""/>
        <dsp:cNvSpPr/>
      </dsp:nvSpPr>
      <dsp:spPr>
        <a:xfrm>
          <a:off x="860032" y="1559799"/>
          <a:ext cx="5614307" cy="649965"/>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867" tIns="30480" rIns="30480" bIns="30480" numCol="1" spcCol="1270" anchor="ctr" anchorCtr="0">
          <a:noAutofit/>
        </a:bodyPr>
        <a:lstStyle/>
        <a:p>
          <a:pPr marL="0" lvl="0" indent="0" algn="l" defTabSz="533400">
            <a:lnSpc>
              <a:spcPct val="90000"/>
            </a:lnSpc>
            <a:spcBef>
              <a:spcPct val="0"/>
            </a:spcBef>
            <a:spcAft>
              <a:spcPct val="35000"/>
            </a:spcAft>
            <a:buNone/>
          </a:pPr>
          <a:r>
            <a:rPr lang="lt-LT" sz="1200" b="0" kern="1200" dirty="0">
              <a:solidFill>
                <a:schemeClr val="accent3">
                  <a:lumMod val="50000"/>
                </a:schemeClr>
              </a:solidFill>
              <a:latin typeface="Times New Roman" panose="02020603050405020304" pitchFamily="18" charset="0"/>
              <a:cs typeface="Times New Roman" panose="02020603050405020304" pitchFamily="18" charset="0"/>
            </a:rPr>
            <a:t>logistikos centro</a:t>
          </a:r>
          <a:r>
            <a:rPr lang="en-US" sz="1200" b="0" kern="1200" dirty="0">
              <a:solidFill>
                <a:schemeClr val="accent3">
                  <a:lumMod val="50000"/>
                </a:schemeClr>
              </a:solidFill>
              <a:latin typeface="Times New Roman" panose="02020603050405020304" pitchFamily="18" charset="0"/>
              <a:cs typeface="Times New Roman" panose="02020603050405020304" pitchFamily="18" charset="0"/>
            </a:rPr>
            <a:t> </a:t>
          </a:r>
          <a:r>
            <a:rPr lang="lt-LT" sz="1200" b="0" kern="1200" dirty="0">
              <a:solidFill>
                <a:schemeClr val="accent3">
                  <a:lumMod val="50000"/>
                </a:schemeClr>
              </a:solidFill>
              <a:latin typeface="Times New Roman" panose="02020603050405020304" pitchFamily="18" charset="0"/>
              <a:cs typeface="Times New Roman" panose="02020603050405020304" pitchFamily="18" charset="0"/>
            </a:rPr>
            <a:t> atveju, nuomos arba kito teisėto naudojimosi </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nekilnojamuoju turtu sutartis </a:t>
          </a:r>
          <a:r>
            <a:rPr lang="lt-LT" sz="1200" b="0" kern="1200" dirty="0">
              <a:solidFill>
                <a:schemeClr val="accent3">
                  <a:lumMod val="50000"/>
                </a:schemeClr>
              </a:solidFill>
              <a:latin typeface="Times New Roman" panose="02020603050405020304" pitchFamily="18" charset="0"/>
              <a:cs typeface="Times New Roman" panose="02020603050405020304" pitchFamily="18" charset="0"/>
            </a:rPr>
            <a:t>gali būti sudaryta </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tik su valstybės ar savivaldybės nekilnojamojo turto valdytoju</a:t>
          </a:r>
          <a:endParaRPr lang="lt-LT" sz="1200" b="1" kern="1200" dirty="0">
            <a:solidFill>
              <a:schemeClr val="accent3">
                <a:lumMod val="50000"/>
              </a:schemeClr>
            </a:solidFill>
            <a:effectLst/>
            <a:latin typeface="Times New Roman" panose="02020603050405020304" pitchFamily="18" charset="0"/>
            <a:cs typeface="Times New Roman" panose="02020603050405020304" pitchFamily="18" charset="0"/>
          </a:endParaRPr>
        </a:p>
      </dsp:txBody>
      <dsp:txXfrm>
        <a:off x="860032" y="1559799"/>
        <a:ext cx="5614307" cy="649965"/>
      </dsp:txXfrm>
    </dsp:sp>
    <dsp:sp modelId="{93A70CD3-2150-4C96-899A-25CA7D55D2F2}">
      <dsp:nvSpPr>
        <dsp:cNvPr id="0" name=""/>
        <dsp:cNvSpPr/>
      </dsp:nvSpPr>
      <dsp:spPr>
        <a:xfrm>
          <a:off x="484783" y="1610318"/>
          <a:ext cx="596640" cy="596640"/>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1EC2A901-0130-445E-BB02-498F0A2FEAB4}">
      <dsp:nvSpPr>
        <dsp:cNvPr id="0" name=""/>
        <dsp:cNvSpPr/>
      </dsp:nvSpPr>
      <dsp:spPr>
        <a:xfrm>
          <a:off x="678128" y="2385721"/>
          <a:ext cx="5719282" cy="47731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867"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accent3">
                  <a:lumMod val="50000"/>
                </a:schemeClr>
              </a:solidFill>
              <a:latin typeface="Times New Roman" panose="02020603050405020304" pitchFamily="18" charset="0"/>
              <a:cs typeface="Times New Roman" panose="02020603050405020304" pitchFamily="18" charset="0"/>
            </a:rPr>
            <a:t>p</a:t>
          </a:r>
          <a:r>
            <a:rPr lang="lt-LT" sz="1200" kern="1200" dirty="0" err="1">
              <a:solidFill>
                <a:schemeClr val="accent3">
                  <a:lumMod val="50000"/>
                </a:schemeClr>
              </a:solidFill>
              <a:latin typeface="Times New Roman" panose="02020603050405020304" pitchFamily="18" charset="0"/>
              <a:cs typeface="Times New Roman" panose="02020603050405020304" pitchFamily="18" charset="0"/>
            </a:rPr>
            <a:t>arama</a:t>
          </a:r>
          <a:r>
            <a:rPr lang="lt-LT" sz="1200" kern="1200" dirty="0">
              <a:solidFill>
                <a:schemeClr val="accent3">
                  <a:lumMod val="50000"/>
                </a:schemeClr>
              </a:solidFill>
              <a:latin typeface="Times New Roman" panose="02020603050405020304" pitchFamily="18" charset="0"/>
              <a:cs typeface="Times New Roman" panose="02020603050405020304" pitchFamily="18" charset="0"/>
            </a:rPr>
            <a:t> teikiama atsižvelgiant </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į pareiškėjo </a:t>
          </a:r>
          <a:r>
            <a:rPr lang="en-US" sz="1200" b="1" kern="1200" dirty="0" err="1">
              <a:solidFill>
                <a:schemeClr val="accent3">
                  <a:lumMod val="50000"/>
                </a:schemeClr>
              </a:solidFill>
              <a:latin typeface="Times New Roman" panose="02020603050405020304" pitchFamily="18" charset="0"/>
              <a:cs typeface="Times New Roman" panose="02020603050405020304" pitchFamily="18" charset="0"/>
            </a:rPr>
            <a:t>patirt</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į, </a:t>
          </a:r>
          <a:r>
            <a:rPr lang="lt-LT" sz="1200" b="0" kern="1200" dirty="0">
              <a:solidFill>
                <a:schemeClr val="accent3">
                  <a:lumMod val="50000"/>
                </a:schemeClr>
              </a:solidFill>
              <a:latin typeface="Times New Roman" panose="02020603050405020304" pitchFamily="18" charset="0"/>
              <a:cs typeface="Times New Roman" panose="02020603050405020304" pitchFamily="18" charset="0"/>
            </a:rPr>
            <a:t>t. </a:t>
          </a:r>
          <a:r>
            <a:rPr lang="lt-LT" sz="1200" kern="1200" dirty="0">
              <a:solidFill>
                <a:schemeClr val="accent3">
                  <a:lumMod val="50000"/>
                </a:schemeClr>
              </a:solidFill>
              <a:latin typeface="Times New Roman" panose="02020603050405020304" pitchFamily="18" charset="0"/>
              <a:cs typeface="Times New Roman" panose="02020603050405020304" pitchFamily="18" charset="0"/>
            </a:rPr>
            <a:t>y. atitiktį bent vienai iš </a:t>
          </a:r>
          <a:r>
            <a:rPr lang="en-US" sz="1200" kern="1200" dirty="0">
              <a:solidFill>
                <a:schemeClr val="accent3">
                  <a:lumMod val="50000"/>
                </a:schemeClr>
              </a:solidFill>
              <a:latin typeface="Times New Roman" panose="02020603050405020304" pitchFamily="18" charset="0"/>
              <a:cs typeface="Times New Roman" panose="02020603050405020304" pitchFamily="18" charset="0"/>
            </a:rPr>
            <a:t>3 </a:t>
          </a:r>
          <a:r>
            <a:rPr lang="lt-LT" sz="1200" kern="1200" dirty="0">
              <a:solidFill>
                <a:schemeClr val="accent3">
                  <a:lumMod val="50000"/>
                </a:schemeClr>
              </a:solidFill>
              <a:latin typeface="Times New Roman" panose="02020603050405020304" pitchFamily="18" charset="0"/>
              <a:cs typeface="Times New Roman" panose="02020603050405020304" pitchFamily="18" charset="0"/>
            </a:rPr>
            <a:t>sąlygų</a:t>
          </a:r>
          <a:r>
            <a:rPr lang="en-US" sz="1200" kern="1200" dirty="0">
              <a:solidFill>
                <a:schemeClr val="accent3">
                  <a:lumMod val="50000"/>
                </a:schemeClr>
              </a:solidFill>
              <a:latin typeface="Times New Roman" panose="02020603050405020304" pitchFamily="18" charset="0"/>
              <a:cs typeface="Times New Roman" panose="02020603050405020304" pitchFamily="18" charset="0"/>
            </a:rPr>
            <a:t>, </a:t>
          </a:r>
          <a:r>
            <a:rPr lang="en-US" sz="1200" kern="1200" dirty="0" err="1">
              <a:solidFill>
                <a:schemeClr val="accent3">
                  <a:lumMod val="50000"/>
                </a:schemeClr>
              </a:solidFill>
              <a:latin typeface="Times New Roman" panose="02020603050405020304" pitchFamily="18" charset="0"/>
              <a:cs typeface="Times New Roman" panose="02020603050405020304" pitchFamily="18" charset="0"/>
            </a:rPr>
            <a:t>nurodyt</a:t>
          </a:r>
          <a:r>
            <a:rPr lang="lt-LT" sz="1200" kern="1200" dirty="0">
              <a:solidFill>
                <a:schemeClr val="accent3">
                  <a:lumMod val="50000"/>
                </a:schemeClr>
              </a:solidFill>
              <a:latin typeface="Times New Roman" panose="02020603050405020304" pitchFamily="18" charset="0"/>
              <a:cs typeface="Times New Roman" panose="02020603050405020304" pitchFamily="18" charset="0"/>
            </a:rPr>
            <a:t>ų paramos paraiškoje</a:t>
          </a:r>
          <a:endParaRPr lang="lt-LT" sz="1200" b="1" kern="1200" dirty="0">
            <a:solidFill>
              <a:schemeClr val="accent3">
                <a:lumMod val="50000"/>
              </a:schemeClr>
            </a:solidFill>
            <a:latin typeface="Times New Roman" panose="02020603050405020304" pitchFamily="18" charset="0"/>
            <a:cs typeface="Times New Roman" panose="02020603050405020304" pitchFamily="18" charset="0"/>
          </a:endParaRPr>
        </a:p>
      </dsp:txBody>
      <dsp:txXfrm>
        <a:off x="678128" y="2385721"/>
        <a:ext cx="5719282" cy="477312"/>
      </dsp:txXfrm>
    </dsp:sp>
    <dsp:sp modelId="{AD1BFDDD-7C2F-475A-98EB-78C7D912D2E7}">
      <dsp:nvSpPr>
        <dsp:cNvPr id="0" name=""/>
        <dsp:cNvSpPr/>
      </dsp:nvSpPr>
      <dsp:spPr>
        <a:xfrm>
          <a:off x="379808" y="2326057"/>
          <a:ext cx="596640" cy="596640"/>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 modelId="{9CF2B884-2E7F-46D0-BAA5-8BABCB17F31A}">
      <dsp:nvSpPr>
        <dsp:cNvPr id="0" name=""/>
        <dsp:cNvSpPr/>
      </dsp:nvSpPr>
      <dsp:spPr>
        <a:xfrm>
          <a:off x="284821" y="3101060"/>
          <a:ext cx="6163868" cy="478114"/>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867" tIns="30480" rIns="30480" bIns="30480" numCol="1" spcCol="1270" anchor="ctr" anchorCtr="0">
          <a:noAutofit/>
        </a:bodyPr>
        <a:lstStyle/>
        <a:p>
          <a:pPr marL="0" lvl="0" indent="0" algn="l" defTabSz="533400">
            <a:lnSpc>
              <a:spcPct val="90000"/>
            </a:lnSpc>
            <a:spcBef>
              <a:spcPct val="0"/>
            </a:spcBef>
            <a:spcAft>
              <a:spcPct val="35000"/>
            </a:spcAft>
            <a:buNone/>
          </a:pPr>
          <a:r>
            <a:rPr lang="lt-LT" sz="1200" kern="1200" dirty="0"/>
            <a:t> </a:t>
          </a:r>
          <a:r>
            <a:rPr lang="lt-LT" sz="1200" b="1" i="1" kern="1200" dirty="0">
              <a:solidFill>
                <a:schemeClr val="accent3">
                  <a:lumMod val="50000"/>
                </a:schemeClr>
              </a:solidFill>
              <a:latin typeface="Times New Roman" panose="02020603050405020304" pitchFamily="18" charset="0"/>
              <a:cs typeface="Times New Roman" panose="02020603050405020304" pitchFamily="18" charset="0"/>
            </a:rPr>
            <a:t>didžiausios teritorinės aprėpties partnerystės</a:t>
          </a:r>
          <a:r>
            <a:rPr lang="lt-LT" sz="1200" i="1" kern="1200" dirty="0">
              <a:solidFill>
                <a:schemeClr val="accent3">
                  <a:lumMod val="50000"/>
                </a:schemeClr>
              </a:solidFill>
              <a:latin typeface="Times New Roman" panose="02020603050405020304" pitchFamily="18" charset="0"/>
              <a:cs typeface="Times New Roman" panose="02020603050405020304" pitchFamily="18" charset="0"/>
            </a:rPr>
            <a:t>, orientuotos į didelio žemės ūkio ir maisto produktų vartojimo potencialo regionuose ir miestuose aprūpinimą, užtikrinant reikiamą pagrindinių žemės ūkio ir </a:t>
          </a:r>
          <a:r>
            <a:rPr lang="lt-LT" sz="1200" b="1" i="1" kern="1200" dirty="0">
              <a:solidFill>
                <a:schemeClr val="accent3">
                  <a:lumMod val="50000"/>
                </a:schemeClr>
              </a:solidFill>
              <a:latin typeface="Times New Roman" panose="02020603050405020304" pitchFamily="18" charset="0"/>
              <a:cs typeface="Times New Roman" panose="02020603050405020304" pitchFamily="18" charset="0"/>
            </a:rPr>
            <a:t>maisto produktų asortimentą</a:t>
          </a:r>
          <a:r>
            <a:rPr lang="lt-LT" sz="1200" b="1" kern="1200" dirty="0">
              <a:solidFill>
                <a:schemeClr val="accent3">
                  <a:lumMod val="50000"/>
                </a:schemeClr>
              </a:solidFill>
              <a:latin typeface="Times New Roman" panose="02020603050405020304" pitchFamily="18" charset="0"/>
              <a:cs typeface="Times New Roman" panose="02020603050405020304" pitchFamily="18" charset="0"/>
            </a:rPr>
            <a:t>, kiekius, sklandų jų tiekimą.</a:t>
          </a:r>
        </a:p>
      </dsp:txBody>
      <dsp:txXfrm>
        <a:off x="284821" y="3101060"/>
        <a:ext cx="6163868" cy="478114"/>
      </dsp:txXfrm>
    </dsp:sp>
    <dsp:sp modelId="{4E88570B-501B-44DC-B122-6A1D35FC19B6}">
      <dsp:nvSpPr>
        <dsp:cNvPr id="0" name=""/>
        <dsp:cNvSpPr/>
      </dsp:nvSpPr>
      <dsp:spPr>
        <a:xfrm>
          <a:off x="37779" y="3041797"/>
          <a:ext cx="596640" cy="596640"/>
        </a:xfrm>
        <a:prstGeom prst="ellipse">
          <a:avLst/>
        </a:prstGeom>
        <a:solidFill>
          <a:schemeClr val="bg1">
            <a:lumMod val="85000"/>
          </a:schemeClr>
        </a:solidFill>
        <a:ln w="25400" cap="flat" cmpd="sng" algn="ctr">
          <a:solidFill>
            <a:srgbClr val="126A3A"/>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C2321-568A-494F-B066-137AEFB60B3C}">
      <dsp:nvSpPr>
        <dsp:cNvPr id="0" name=""/>
        <dsp:cNvSpPr/>
      </dsp:nvSpPr>
      <dsp:spPr>
        <a:xfrm>
          <a:off x="0" y="649467"/>
          <a:ext cx="4567029" cy="302400"/>
        </a:xfrm>
        <a:prstGeom prst="rect">
          <a:avLst/>
        </a:prstGeom>
        <a:solidFill>
          <a:srgbClr val="33CC33">
            <a:alpha val="16000"/>
          </a:srgb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E8A8D4CD-DC7C-4293-98FA-52D3EF7C4244}">
      <dsp:nvSpPr>
        <dsp:cNvPr id="0" name=""/>
        <dsp:cNvSpPr/>
      </dsp:nvSpPr>
      <dsp:spPr>
        <a:xfrm>
          <a:off x="241070" y="491745"/>
          <a:ext cx="3196920" cy="354240"/>
        </a:xfrm>
        <a:prstGeom prst="roundRect">
          <a:avLst/>
        </a:prstGeom>
        <a:solidFill>
          <a:srgbClr val="97AE66"/>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36" tIns="0" rIns="120836" bIns="0" numCol="1" spcCol="1270" anchor="ctr" anchorCtr="0">
          <a:noAutofit/>
        </a:bodyPr>
        <a:lstStyle/>
        <a:p>
          <a:pPr marL="0" lvl="0" indent="0" algn="l" defTabSz="533400">
            <a:lnSpc>
              <a:spcPct val="90000"/>
            </a:lnSpc>
            <a:spcBef>
              <a:spcPct val="0"/>
            </a:spcBef>
            <a:spcAft>
              <a:spcPct val="35000"/>
            </a:spcAft>
            <a:buClr>
              <a:schemeClr val="dk1"/>
            </a:buClr>
            <a:buSzPts val="1100"/>
            <a:buFont typeface="Arial"/>
            <a:buNone/>
          </a:pPr>
          <a:r>
            <a:rPr lang="lt-LT" sz="1200" b="1" kern="1200" noProof="0" dirty="0">
              <a:solidFill>
                <a:srgbClr val="126A3A"/>
              </a:solidFill>
            </a:rPr>
            <a:t>trumposios</a:t>
          </a:r>
          <a:r>
            <a:rPr lang="en-GB" sz="1200" b="1" kern="1200" dirty="0">
              <a:solidFill>
                <a:srgbClr val="126A3A"/>
              </a:solidFill>
            </a:rPr>
            <a:t> </a:t>
          </a:r>
          <a:r>
            <a:rPr lang="lt-LT" sz="1200" b="1" kern="1200" noProof="0" dirty="0">
              <a:solidFill>
                <a:srgbClr val="126A3A"/>
              </a:solidFill>
            </a:rPr>
            <a:t>tiekimo grandinės </a:t>
          </a:r>
          <a:endParaRPr lang="lt-LT" sz="1200" kern="1200" noProof="0" dirty="0"/>
        </a:p>
      </dsp:txBody>
      <dsp:txXfrm>
        <a:off x="258363" y="509038"/>
        <a:ext cx="3162334" cy="319654"/>
      </dsp:txXfrm>
    </dsp:sp>
    <dsp:sp modelId="{75773718-2237-4A16-8DC7-31E1CC2D8D4F}">
      <dsp:nvSpPr>
        <dsp:cNvPr id="0" name=""/>
        <dsp:cNvSpPr/>
      </dsp:nvSpPr>
      <dsp:spPr>
        <a:xfrm>
          <a:off x="0" y="1193787"/>
          <a:ext cx="4567029" cy="302400"/>
        </a:xfrm>
        <a:prstGeom prst="rect">
          <a:avLst/>
        </a:prstGeom>
        <a:solidFill>
          <a:srgbClr val="33CC33">
            <a:alpha val="16000"/>
          </a:srgb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FCCAE962-73DB-42D7-BF94-BDCE2CE3F8FF}">
      <dsp:nvSpPr>
        <dsp:cNvPr id="0" name=""/>
        <dsp:cNvSpPr/>
      </dsp:nvSpPr>
      <dsp:spPr>
        <a:xfrm>
          <a:off x="228351" y="1016667"/>
          <a:ext cx="3196920" cy="354240"/>
        </a:xfrm>
        <a:prstGeom prst="roundRect">
          <a:avLst/>
        </a:prstGeom>
        <a:solidFill>
          <a:srgbClr val="97AE66"/>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36" tIns="0" rIns="120836" bIns="0" numCol="1" spcCol="1270" anchor="ctr" anchorCtr="0">
          <a:noAutofit/>
        </a:bodyPr>
        <a:lstStyle/>
        <a:p>
          <a:pPr marL="0" lvl="0" indent="0" algn="l" defTabSz="533400">
            <a:lnSpc>
              <a:spcPct val="90000"/>
            </a:lnSpc>
            <a:spcBef>
              <a:spcPct val="0"/>
            </a:spcBef>
            <a:spcAft>
              <a:spcPct val="35000"/>
            </a:spcAft>
            <a:buClr>
              <a:schemeClr val="dk1"/>
            </a:buClr>
            <a:buSzPts val="1100"/>
            <a:buFont typeface="Arial"/>
            <a:buNone/>
          </a:pPr>
          <a:r>
            <a:rPr lang="lt-LT" sz="1200" b="1" kern="1200" noProof="0" dirty="0">
              <a:solidFill>
                <a:srgbClr val="126A3A"/>
              </a:solidFill>
            </a:rPr>
            <a:t>norinčios</a:t>
          </a:r>
          <a:r>
            <a:rPr lang="en-GB" sz="1200" b="1" kern="1200" dirty="0">
              <a:solidFill>
                <a:srgbClr val="126A3A"/>
              </a:solidFill>
            </a:rPr>
            <a:t> </a:t>
          </a:r>
          <a:r>
            <a:rPr lang="lt-LT" sz="1200" b="1" kern="1200" noProof="0" dirty="0">
              <a:solidFill>
                <a:srgbClr val="126A3A"/>
              </a:solidFill>
            </a:rPr>
            <a:t>tokiomis</a:t>
          </a:r>
          <a:r>
            <a:rPr lang="en-GB" sz="1200" b="1" kern="1200" dirty="0">
              <a:solidFill>
                <a:srgbClr val="126A3A"/>
              </a:solidFill>
            </a:rPr>
            <a:t> </a:t>
          </a:r>
          <a:r>
            <a:rPr lang="lt-LT" sz="1200" b="1" kern="1200" noProof="0" dirty="0">
              <a:solidFill>
                <a:srgbClr val="126A3A"/>
              </a:solidFill>
            </a:rPr>
            <a:t>būti</a:t>
          </a:r>
          <a:r>
            <a:rPr lang="lt-LT" sz="1200" b="1" kern="1200" dirty="0">
              <a:solidFill>
                <a:srgbClr val="126A3A"/>
              </a:solidFill>
            </a:rPr>
            <a:t> organizacijos ar asmenų grupės</a:t>
          </a:r>
          <a:r>
            <a:rPr lang="en-GB" sz="1200" b="1" kern="1200" dirty="0">
              <a:solidFill>
                <a:srgbClr val="126A3A"/>
              </a:solidFill>
            </a:rPr>
            <a:t> </a:t>
          </a:r>
          <a:endParaRPr lang="lt-LT" sz="1200" kern="1200" dirty="0"/>
        </a:p>
      </dsp:txBody>
      <dsp:txXfrm>
        <a:off x="245644" y="1033960"/>
        <a:ext cx="3162334" cy="319654"/>
      </dsp:txXfrm>
    </dsp:sp>
    <dsp:sp modelId="{46FD4B5B-CEE9-41C6-89F1-0F76F12C1399}">
      <dsp:nvSpPr>
        <dsp:cNvPr id="0" name=""/>
        <dsp:cNvSpPr/>
      </dsp:nvSpPr>
      <dsp:spPr>
        <a:xfrm>
          <a:off x="0" y="1738107"/>
          <a:ext cx="4567029" cy="302400"/>
        </a:xfrm>
        <a:prstGeom prst="rect">
          <a:avLst/>
        </a:prstGeom>
        <a:solidFill>
          <a:srgbClr val="33CC33">
            <a:alpha val="16000"/>
          </a:srgb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53766E77-29C0-4E95-A2BB-A30AB67F1D17}">
      <dsp:nvSpPr>
        <dsp:cNvPr id="0" name=""/>
        <dsp:cNvSpPr/>
      </dsp:nvSpPr>
      <dsp:spPr>
        <a:xfrm>
          <a:off x="228351" y="1560986"/>
          <a:ext cx="3196920" cy="354240"/>
        </a:xfrm>
        <a:prstGeom prst="roundRect">
          <a:avLst/>
        </a:prstGeom>
        <a:solidFill>
          <a:srgbClr val="97AE66"/>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36" tIns="0" rIns="120836" bIns="0" numCol="1" spcCol="1270" anchor="ctr" anchorCtr="0">
          <a:noAutofit/>
        </a:bodyPr>
        <a:lstStyle/>
        <a:p>
          <a:pPr marL="0" lvl="0" indent="0" algn="l" defTabSz="533400">
            <a:lnSpc>
              <a:spcPct val="90000"/>
            </a:lnSpc>
            <a:spcBef>
              <a:spcPct val="0"/>
            </a:spcBef>
            <a:spcAft>
              <a:spcPct val="35000"/>
            </a:spcAft>
            <a:buClr>
              <a:schemeClr val="dk1"/>
            </a:buClr>
            <a:buSzPts val="1100"/>
            <a:buFont typeface="Arial"/>
            <a:buNone/>
          </a:pPr>
          <a:r>
            <a:rPr lang="lt-LT" sz="1200" b="1" kern="1200" dirty="0">
              <a:solidFill>
                <a:srgbClr val="126A3A"/>
              </a:solidFill>
            </a:rPr>
            <a:t>organizacijos, perkančios jų produktus  (per viešuosius pirkimus arba ne).</a:t>
          </a:r>
          <a:endParaRPr lang="lt-LT" sz="1200" kern="1200" dirty="0"/>
        </a:p>
      </dsp:txBody>
      <dsp:txXfrm>
        <a:off x="245644" y="1578279"/>
        <a:ext cx="316233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91FE38-6656-4C69-8773-66178E16107B}" type="datetimeFigureOut">
              <a:rPr lang="en-US" smtClean="0"/>
              <a:pPr/>
              <a:t>1/22/2024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07D9B4B-C667-46DA-8DB6-7CF7DF6CE5C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2</a:t>
            </a:fld>
            <a:endParaRPr lang="en-GB"/>
          </a:p>
        </p:txBody>
      </p:sp>
    </p:spTree>
    <p:extLst>
      <p:ext uri="{BB962C8B-B14F-4D97-AF65-F5344CB8AC3E}">
        <p14:creationId xmlns:p14="http://schemas.microsoft.com/office/powerpoint/2010/main" val="3953422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11</a:t>
            </a:fld>
            <a:endParaRPr lang="en-GB"/>
          </a:p>
        </p:txBody>
      </p:sp>
    </p:spTree>
    <p:extLst>
      <p:ext uri="{BB962C8B-B14F-4D97-AF65-F5344CB8AC3E}">
        <p14:creationId xmlns:p14="http://schemas.microsoft.com/office/powerpoint/2010/main" val="26067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12</a:t>
            </a:fld>
            <a:endParaRPr lang="en-GB"/>
          </a:p>
        </p:txBody>
      </p:sp>
    </p:spTree>
    <p:extLst>
      <p:ext uri="{BB962C8B-B14F-4D97-AF65-F5344CB8AC3E}">
        <p14:creationId xmlns:p14="http://schemas.microsoft.com/office/powerpoint/2010/main" val="182714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13</a:t>
            </a:fld>
            <a:endParaRPr lang="en-GB"/>
          </a:p>
        </p:txBody>
      </p:sp>
    </p:spTree>
    <p:extLst>
      <p:ext uri="{BB962C8B-B14F-4D97-AF65-F5344CB8AC3E}">
        <p14:creationId xmlns:p14="http://schemas.microsoft.com/office/powerpoint/2010/main" val="417836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14</a:t>
            </a:fld>
            <a:endParaRPr lang="en-GB"/>
          </a:p>
        </p:txBody>
      </p:sp>
    </p:spTree>
    <p:extLst>
      <p:ext uri="{BB962C8B-B14F-4D97-AF65-F5344CB8AC3E}">
        <p14:creationId xmlns:p14="http://schemas.microsoft.com/office/powerpoint/2010/main" val="259146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15</a:t>
            </a:fld>
            <a:endParaRPr lang="en-GB"/>
          </a:p>
        </p:txBody>
      </p:sp>
    </p:spTree>
    <p:extLst>
      <p:ext uri="{BB962C8B-B14F-4D97-AF65-F5344CB8AC3E}">
        <p14:creationId xmlns:p14="http://schemas.microsoft.com/office/powerpoint/2010/main" val="148197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7D9B4B-C667-46DA-8DB6-7CF7DF6CE5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256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17</a:t>
            </a:fld>
            <a:endParaRPr lang="en-GB"/>
          </a:p>
        </p:txBody>
      </p:sp>
    </p:spTree>
    <p:extLst>
      <p:ext uri="{BB962C8B-B14F-4D97-AF65-F5344CB8AC3E}">
        <p14:creationId xmlns:p14="http://schemas.microsoft.com/office/powerpoint/2010/main" val="4871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18</a:t>
            </a:fld>
            <a:endParaRPr lang="en-GB"/>
          </a:p>
        </p:txBody>
      </p:sp>
    </p:spTree>
    <p:extLst>
      <p:ext uri="{BB962C8B-B14F-4D97-AF65-F5344CB8AC3E}">
        <p14:creationId xmlns:p14="http://schemas.microsoft.com/office/powerpoint/2010/main" val="245322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19</a:t>
            </a:fld>
            <a:endParaRPr lang="en-GB"/>
          </a:p>
        </p:txBody>
      </p:sp>
    </p:spTree>
    <p:extLst>
      <p:ext uri="{BB962C8B-B14F-4D97-AF65-F5344CB8AC3E}">
        <p14:creationId xmlns:p14="http://schemas.microsoft.com/office/powerpoint/2010/main" val="311282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20</a:t>
            </a:fld>
            <a:endParaRPr lang="en-GB"/>
          </a:p>
        </p:txBody>
      </p:sp>
    </p:spTree>
    <p:extLst>
      <p:ext uri="{BB962C8B-B14F-4D97-AF65-F5344CB8AC3E}">
        <p14:creationId xmlns:p14="http://schemas.microsoft.com/office/powerpoint/2010/main" val="220772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7D9B4B-C667-46DA-8DB6-7CF7DF6CE5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463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21</a:t>
            </a:fld>
            <a:endParaRPr lang="en-GB"/>
          </a:p>
        </p:txBody>
      </p:sp>
    </p:spTree>
    <p:extLst>
      <p:ext uri="{BB962C8B-B14F-4D97-AF65-F5344CB8AC3E}">
        <p14:creationId xmlns:p14="http://schemas.microsoft.com/office/powerpoint/2010/main" val="1127380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22</a:t>
            </a:fld>
            <a:endParaRPr lang="en-GB"/>
          </a:p>
        </p:txBody>
      </p:sp>
    </p:spTree>
    <p:extLst>
      <p:ext uri="{BB962C8B-B14F-4D97-AF65-F5344CB8AC3E}">
        <p14:creationId xmlns:p14="http://schemas.microsoft.com/office/powerpoint/2010/main" val="2342622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9" name="Google Shape;59;p10: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557d8eeb36_1_3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2557d8eeb36_1_3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69" name="Google Shape;69;g2557d8eeb36_1_30: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57d8eeb36_1_5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2557d8eeb36_1_5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78" name="Google Shape;78;g2557d8eeb36_1_51:notes"/>
          <p:cNvSpPr txBox="1">
            <a:spLocks noGrp="1"/>
          </p:cNvSpPr>
          <p:nvPr>
            <p:ph type="sldNum" idx="12"/>
          </p:nvPr>
        </p:nvSpPr>
        <p:spPr>
          <a:xfrm>
            <a:off x="3884613" y="8685224"/>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4</a:t>
            </a:fld>
            <a:endParaRPr lang="en-GB"/>
          </a:p>
        </p:txBody>
      </p:sp>
    </p:spTree>
    <p:extLst>
      <p:ext uri="{BB962C8B-B14F-4D97-AF65-F5344CB8AC3E}">
        <p14:creationId xmlns:p14="http://schemas.microsoft.com/office/powerpoint/2010/main" val="369514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5</a:t>
            </a:fld>
            <a:endParaRPr lang="en-GB"/>
          </a:p>
        </p:txBody>
      </p:sp>
    </p:spTree>
    <p:extLst>
      <p:ext uri="{BB962C8B-B14F-4D97-AF65-F5344CB8AC3E}">
        <p14:creationId xmlns:p14="http://schemas.microsoft.com/office/powerpoint/2010/main" val="191796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Strategij</a:t>
            </a: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ų atrankos  principai yra privalomi, jie taip pat yra įtvirtinti ir Strateginiame plane. Sumanaus kaimo projektai bus įgyvendinami strateginės partnerystės ir iniciatyvos „iš apačios į viršų“ principu, todėl  pagrindas Sumaniems kaimams, pirmiausia yra partnerystė – tiek tarp VVG , tiek tarp sektorių (kuo daugiau skirtingų sektorių atstovų įsitrauktų), kartu su partneriais ir mokslo atstovais, taip pat pritraukiant investuotojus. Aplinkosauga ir skaitmeniniai sprendimai turi rodyti pažangą, pvz. tai nebus tik asfalto padengimas ant </a:t>
            </a:r>
            <a:r>
              <a:rPr lang="lt-LT" sz="1800" spc="1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žvirkelio</a:t>
            </a: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šiuo atveju nebus sumanus sprendimas, tai turėtų būti fokusuojamasi į pažangių sprendimų pasirinkimą ir jų gebėjimą pritaikyti kaimo teritorijoje. Viešoji nauda taip pat yra labai svarbi, pvz. vystant </a:t>
            </a:r>
            <a:r>
              <a:rPr lang="lt-LT" sz="1800" spc="1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turizma</a:t>
            </a: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ar vystant trumpąsias grandines, viešoji nauda turės būti aiškiai parodyta  (sukurto pokyčio vertinimas) (pvz. padidėjo turistų skaičius ir pan.)</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6</a:t>
            </a:fld>
            <a:endParaRPr lang="en-GB"/>
          </a:p>
        </p:txBody>
      </p:sp>
    </p:spTree>
    <p:extLst>
      <p:ext uri="{BB962C8B-B14F-4D97-AF65-F5344CB8AC3E}">
        <p14:creationId xmlns:p14="http://schemas.microsoft.com/office/powerpoint/2010/main" val="5031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Trumpai pristatysiu pavyzdžius, kokiu principu galėtų jungtis VVG, pvz. Regioninio bendradarbiavimo atveju galėtų bendradarbiauti  penkios VVG arba kurios jungtų </a:t>
            </a:r>
            <a:r>
              <a:rPr lang="en-US"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savivaldybių teritoriją  ir jų bendros strategijos tikslas būtų sumani trumpoji tiekimo grandinė. </a:t>
            </a:r>
            <a:r>
              <a:rPr lang="lt-LT" sz="1800" spc="1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Čia įsitrauktų ūkininkai, gamintojai ir kiti dalyviai kurie bendrai kurtų SKS.</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7</a:t>
            </a:fld>
            <a:endParaRPr lang="en-GB"/>
          </a:p>
        </p:txBody>
      </p:sp>
    </p:spTree>
    <p:extLst>
      <p:ext uri="{BB962C8B-B14F-4D97-AF65-F5344CB8AC3E}">
        <p14:creationId xmlns:p14="http://schemas.microsoft.com/office/powerpoint/2010/main" val="336271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fontScale="55000" lnSpcReduction="20000"/>
          </a:bodyPr>
          <a:lstStyle/>
          <a:p>
            <a:pPr algn="just">
              <a:lnSpc>
                <a:spcPct val="107000"/>
              </a:lnSpc>
              <a:spcAft>
                <a:spcPts val="800"/>
              </a:spcAft>
            </a:pPr>
            <a:r>
              <a:rPr lang="lt-LT" sz="180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Pirmiausia noriu pažymėti, kad  </a:t>
            </a: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įgyvendinant Lietuvos žemės ūkio ir kaimo plėtros 2023–2027 m. strateginį planą remiamas sumaniųjų kaimų kūrimas ir plėtra, įtraukiant pačius gyventojus į inovatyvias veiklas ir pažangius sprendimus, kurių pagrindinis tikslas – pagerinti gyvenimo kokybę kaimo vietovėje.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Sumanus kaimas – tai modernus, iniciatyvus, pažangus, orientuotas į pokyčius kaimas, gebantis pasinaudoti savo stipriosiomis pusėmis ir galimybėmis, atviras naujovėms ir inovatyvioms technologijoms.</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indent="448310" algn="just">
              <a:lnSpc>
                <a:spcPct val="90000"/>
              </a:lnSpc>
              <a:spcAft>
                <a:spcPts val="600"/>
              </a:spcAft>
              <a:tabLst>
                <a:tab pos="810260" algn="l"/>
              </a:tabLst>
            </a:pPr>
            <a:r>
              <a:rPr lang="lt-LT" sz="1800" kern="1200" dirty="0">
                <a:solidFill>
                  <a:srgbClr val="000000"/>
                </a:solidFill>
                <a:effectLst/>
                <a:latin typeface="Times New Roman" panose="02020603050405020304" pitchFamily="18" charset="0"/>
                <a:ea typeface="+mn-ea"/>
                <a:cs typeface="Times New Roman" panose="02020603050405020304" pitchFamily="18" charset="0"/>
              </a:rPr>
              <a:t>Pažodžiui iš anglų kalbos išvertus žodį „</a:t>
            </a:r>
            <a:r>
              <a:rPr lang="lt-LT" sz="1800" kern="1200" dirty="0" err="1">
                <a:solidFill>
                  <a:srgbClr val="000000"/>
                </a:solidFill>
                <a:effectLst/>
                <a:latin typeface="Times New Roman" panose="02020603050405020304" pitchFamily="18" charset="0"/>
                <a:ea typeface="+mn-ea"/>
                <a:cs typeface="Times New Roman" panose="02020603050405020304" pitchFamily="18" charset="0"/>
              </a:rPr>
              <a:t>smart</a:t>
            </a:r>
            <a:r>
              <a:rPr lang="lt-LT" sz="1800" kern="1200" dirty="0">
                <a:solidFill>
                  <a:srgbClr val="000000"/>
                </a:solidFill>
                <a:effectLst/>
                <a:latin typeface="Times New Roman" panose="02020603050405020304" pitchFamily="18" charset="0"/>
                <a:ea typeface="+mn-ea"/>
                <a:cs typeface="Times New Roman" panose="02020603050405020304" pitchFamily="18" charset="0"/>
              </a:rPr>
              <a:t>“ galima įvardinti šio žodžio sudedamąsias dalis:</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indent="448310" algn="just">
              <a:lnSpc>
                <a:spcPct val="90000"/>
              </a:lnSpc>
              <a:spcAft>
                <a:spcPts val="600"/>
              </a:spcAft>
              <a:tabLst>
                <a:tab pos="810260" algn="l"/>
              </a:tabLst>
            </a:pPr>
            <a:r>
              <a:rPr lang="lt-LT"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 – sumanus</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indent="448310" algn="just">
              <a:lnSpc>
                <a:spcPct val="90000"/>
              </a:lnSpc>
              <a:spcAft>
                <a:spcPts val="600"/>
              </a:spcAft>
              <a:tabLst>
                <a:tab pos="810260" algn="l"/>
              </a:tabLst>
            </a:pPr>
            <a:r>
              <a:rPr lang="lt-LT"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 – modernus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indent="448310" algn="just">
              <a:lnSpc>
                <a:spcPct val="90000"/>
              </a:lnSpc>
              <a:spcAft>
                <a:spcPts val="600"/>
              </a:spcAft>
              <a:tabLst>
                <a:tab pos="810260" algn="l"/>
              </a:tabLst>
            </a:pPr>
            <a:r>
              <a:rPr lang="lt-LT"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aktualus</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indent="448310" algn="just">
              <a:lnSpc>
                <a:spcPct val="90000"/>
              </a:lnSpc>
              <a:spcAft>
                <a:spcPts val="600"/>
              </a:spcAft>
              <a:tabLst>
                <a:tab pos="810260" algn="l"/>
              </a:tabLst>
            </a:pPr>
            <a:r>
              <a:rPr lang="lt-LT"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 reikšmingas</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indent="448310" algn="just">
              <a:lnSpc>
                <a:spcPct val="90000"/>
              </a:lnSpc>
              <a:spcAft>
                <a:spcPts val="600"/>
              </a:spcAft>
              <a:tabLst>
                <a:tab pos="810260" algn="l"/>
              </a:tabLst>
            </a:pPr>
            <a:r>
              <a:rPr lang="lt-LT"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 technologiškas</a:t>
            </a:r>
            <a:r>
              <a:rPr lang="lt-LT"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Sumaniųjų kaimų atsiradimas kaimo vietovėse turi </a:t>
            </a:r>
            <a:r>
              <a:rPr lang="lt-LT"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skatinti kaimo vietovių plėtrą, didinti kaimo vietovių patrauklumą ir gyvenimo kokybę sumaniais, moderniais, aktualiais, reikšmingais, technologijomis grįstais sprendimais ir veiksmais.  Sumaniųjų kaimų projektai gali apimti įvairias veiklas: pavyzdžiui, žemės ūkio skaitmeninių technologinių naujovių plėtojimą (pvz., </a:t>
            </a:r>
            <a:r>
              <a:rPr lang="lt-LT"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robotizuoti</a:t>
            </a:r>
            <a:r>
              <a:rPr lang="lt-LT"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ūkiai, dirbtinis intelektas), kaimo vietovių skaitmeninimą (pvz., viešosios elektroninės paslaugos), socialinių paslaugų pasiekiamumo gerinimą (projektai, kurie padėtų organizuoti kolektyvinių transporto priemonių naudojimą pagal kaimo gyventojų poreikius, tarkime, vaikams vežioti į papildomus užsiėmimus, senoliams – į sveikatos priežiūros įstaigas, suaugusiems gyventojams – į miestą dirbti ar pasinaudoti viešosiomis paslaugomis ir pan.), atsinaujinančių energijos išteklių naudojimą, trumpųjų maisto tiekimo grandinių skaitmeninių paslaugų atsiradimą, žiedinės ekonomikos principų taikymą žemės ūkiui ir pan.  </a:t>
            </a:r>
            <a:r>
              <a:rPr lang="lt-LT" sz="1800" spc="1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Pabrėžtina, kad tai tik galimos, bet neprivalomos remti sumanaus kaimo veiklos, jų sąrašas nėra baigtinis, o vietos gyventojai, remdamiesi iniciatyva „iš apačios į viršų“, patys turės galimybę nuspręsti, kokių veiklų, paslaugų ar priemonių labiausiai trūksta jų kaimo gyvenamojoje vietovėje.</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8</a:t>
            </a:fld>
            <a:endParaRPr lang="en-GB"/>
          </a:p>
        </p:txBody>
      </p:sp>
    </p:spTree>
    <p:extLst>
      <p:ext uri="{BB962C8B-B14F-4D97-AF65-F5344CB8AC3E}">
        <p14:creationId xmlns:p14="http://schemas.microsoft.com/office/powerpoint/2010/main" val="248286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9</a:t>
            </a:fld>
            <a:endParaRPr lang="en-GB" dirty="0"/>
          </a:p>
        </p:txBody>
      </p:sp>
    </p:spTree>
    <p:extLst>
      <p:ext uri="{BB962C8B-B14F-4D97-AF65-F5344CB8AC3E}">
        <p14:creationId xmlns:p14="http://schemas.microsoft.com/office/powerpoint/2010/main" val="283664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7D9B4B-C667-46DA-8DB6-7CF7DF6CE5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698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lt-LT"/>
              <a:t>Spustelėję redaguokite stilių</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GB"/>
          </a:p>
        </p:txBody>
      </p:sp>
      <p:sp>
        <p:nvSpPr>
          <p:cNvPr id="4" name="Date Placeholder 3"/>
          <p:cNvSpPr>
            <a:spLocks noGrp="1"/>
          </p:cNvSpPr>
          <p:nvPr>
            <p:ph type="dt" sz="half" idx="10"/>
          </p:nvPr>
        </p:nvSpPr>
        <p:spPr/>
        <p:txBody>
          <a:bodyPr/>
          <a:lstStyle/>
          <a:p>
            <a:fld id="{8F9F551B-3E93-4ABF-AAD3-5D1267357C68}" type="datetime1">
              <a:rPr lang="en-US" smtClean="0"/>
              <a:t>1/22/2024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D578F0E3-927D-4426-80E5-9B0809DCA569}" type="datetime1">
              <a:rPr lang="en-US" smtClean="0"/>
              <a:t>1/22/2024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lt-LT"/>
              <a:t>Spustelėję redaguokite stilių</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AF33BCBA-35C2-4092-80BE-CB9F56A04E67}" type="datetime1">
              <a:rPr lang="en-US" smtClean="0"/>
              <a:t>1/22/2024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1234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vadinimas ir turinys" type="obj">
  <p:cSld name="Pavadinimas ir turinys">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1200"/>
              </a:spcBef>
              <a:spcAft>
                <a:spcPts val="0"/>
              </a:spcAft>
              <a:buClr>
                <a:schemeClr val="dk1"/>
              </a:buClr>
              <a:buSzPts val="1800"/>
              <a:buChar char="○"/>
              <a:defRPr/>
            </a:lvl2pPr>
            <a:lvl3pPr marL="1371600" lvl="2" indent="-342900" algn="l">
              <a:lnSpc>
                <a:spcPct val="115000"/>
              </a:lnSpc>
              <a:spcBef>
                <a:spcPts val="1200"/>
              </a:spcBef>
              <a:spcAft>
                <a:spcPts val="0"/>
              </a:spcAft>
              <a:buClr>
                <a:schemeClr val="dk1"/>
              </a:buClr>
              <a:buSzPts val="1800"/>
              <a:buChar char="■"/>
              <a:defRPr/>
            </a:lvl3pPr>
            <a:lvl4pPr marL="1828800" lvl="3" indent="-342900" algn="l">
              <a:lnSpc>
                <a:spcPct val="115000"/>
              </a:lnSpc>
              <a:spcBef>
                <a:spcPts val="1200"/>
              </a:spcBef>
              <a:spcAft>
                <a:spcPts val="0"/>
              </a:spcAft>
              <a:buClr>
                <a:schemeClr val="dk1"/>
              </a:buClr>
              <a:buSzPts val="1800"/>
              <a:buChar char="●"/>
              <a:defRPr/>
            </a:lvl4pPr>
            <a:lvl5pPr marL="2286000" lvl="4" indent="-342900" algn="l">
              <a:lnSpc>
                <a:spcPct val="115000"/>
              </a:lnSpc>
              <a:spcBef>
                <a:spcPts val="1200"/>
              </a:spcBef>
              <a:spcAft>
                <a:spcPts val="0"/>
              </a:spcAft>
              <a:buClr>
                <a:schemeClr val="dk1"/>
              </a:buClr>
              <a:buSzPts val="1800"/>
              <a:buChar char="○"/>
              <a:defRPr/>
            </a:lvl5pPr>
            <a:lvl6pPr marL="2743200" lvl="5" indent="-342900" algn="l">
              <a:lnSpc>
                <a:spcPct val="115000"/>
              </a:lnSpc>
              <a:spcBef>
                <a:spcPts val="1200"/>
              </a:spcBef>
              <a:spcAft>
                <a:spcPts val="0"/>
              </a:spcAft>
              <a:buClr>
                <a:schemeClr val="dk1"/>
              </a:buClr>
              <a:buSzPts val="1800"/>
              <a:buChar char="■"/>
              <a:defRPr/>
            </a:lvl6pPr>
            <a:lvl7pPr marL="3200400" lvl="6" indent="-342900" algn="l">
              <a:lnSpc>
                <a:spcPct val="115000"/>
              </a:lnSpc>
              <a:spcBef>
                <a:spcPts val="1200"/>
              </a:spcBef>
              <a:spcAft>
                <a:spcPts val="0"/>
              </a:spcAft>
              <a:buClr>
                <a:schemeClr val="dk1"/>
              </a:buClr>
              <a:buSzPts val="1800"/>
              <a:buChar char="●"/>
              <a:defRPr/>
            </a:lvl7pPr>
            <a:lvl8pPr marL="3657600" lvl="7" indent="-342900" algn="l">
              <a:lnSpc>
                <a:spcPct val="115000"/>
              </a:lnSpc>
              <a:spcBef>
                <a:spcPts val="1200"/>
              </a:spcBef>
              <a:spcAft>
                <a:spcPts val="0"/>
              </a:spcAft>
              <a:buClr>
                <a:schemeClr val="dk1"/>
              </a:buClr>
              <a:buSzPts val="1800"/>
              <a:buChar char="○"/>
              <a:defRPr/>
            </a:lvl8pPr>
            <a:lvl9pPr marL="4114800" lvl="8" indent="-342900" algn="l">
              <a:lnSpc>
                <a:spcPct val="115000"/>
              </a:lnSpc>
              <a:spcBef>
                <a:spcPts val="1200"/>
              </a:spcBef>
              <a:spcAft>
                <a:spcPts val="1200"/>
              </a:spcAft>
              <a:buClr>
                <a:schemeClr val="dk1"/>
              </a:buClr>
              <a:buSzPts val="1800"/>
              <a:buChar char="■"/>
              <a:defRPr/>
            </a:lvl9pPr>
          </a:lstStyle>
          <a:p>
            <a:endParaRPr/>
          </a:p>
        </p:txBody>
      </p:sp>
      <p:sp>
        <p:nvSpPr>
          <p:cNvPr id="16" name="Google Shape;16;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17963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75556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590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8914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65752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2795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283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2CC15798-AF34-4985-A702-8EFE83A1F6F5}" type="datetime1">
              <a:rPr lang="en-US" smtClean="0"/>
              <a:t>1/22/2024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41456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7"/>
        <p:cNvGrpSpPr/>
        <p:nvPr/>
      </p:nvGrpSpPr>
      <p:grpSpPr>
        <a:xfrm>
          <a:off x="0" y="0"/>
          <a:ext cx="0" cy="0"/>
          <a:chOff x="0" y="0"/>
          <a:chExt cx="0" cy="0"/>
        </a:xfrm>
      </p:grpSpPr>
      <p:sp>
        <p:nvSpPr>
          <p:cNvPr id="48" name="Google Shape;48;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97254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sp>
        <p:nvSpPr>
          <p:cNvPr id="51" name="Google Shape;51;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83177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1047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lt-LT"/>
              <a:t>Spustelėję redaguokite stilių</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D04D5A0-5488-44B4-9582-65115BA4EF97}" type="datetime1">
              <a:rPr lang="en-US" smtClean="0"/>
              <a:t>1/22/2024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5" name="Date Placeholder 4"/>
          <p:cNvSpPr>
            <a:spLocks noGrp="1"/>
          </p:cNvSpPr>
          <p:nvPr>
            <p:ph type="dt" sz="half" idx="10"/>
          </p:nvPr>
        </p:nvSpPr>
        <p:spPr/>
        <p:txBody>
          <a:bodyPr/>
          <a:lstStyle/>
          <a:p>
            <a:fld id="{F208F3D3-B719-4FF4-9600-D7239F01FF86}" type="datetime1">
              <a:rPr lang="en-US" smtClean="0"/>
              <a:t>1/22/2024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lt-LT"/>
              <a:t>Spustelėję redaguokite stilių</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7" name="Date Placeholder 6"/>
          <p:cNvSpPr>
            <a:spLocks noGrp="1"/>
          </p:cNvSpPr>
          <p:nvPr>
            <p:ph type="dt" sz="half" idx="10"/>
          </p:nvPr>
        </p:nvSpPr>
        <p:spPr/>
        <p:txBody>
          <a:bodyPr/>
          <a:lstStyle/>
          <a:p>
            <a:fld id="{F9C157DB-2A84-4937-9A93-F8334203843B}" type="datetime1">
              <a:rPr lang="en-US" smtClean="0"/>
              <a:t>1/22/2024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Date Placeholder 2"/>
          <p:cNvSpPr>
            <a:spLocks noGrp="1"/>
          </p:cNvSpPr>
          <p:nvPr>
            <p:ph type="dt" sz="half" idx="10"/>
          </p:nvPr>
        </p:nvSpPr>
        <p:spPr/>
        <p:txBody>
          <a:bodyPr/>
          <a:lstStyle/>
          <a:p>
            <a:fld id="{3E021B55-1F9C-41F6-A8BD-5515041BFB11}" type="datetime1">
              <a:rPr lang="en-US" smtClean="0"/>
              <a:t>1/22/2024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BC499-BFAE-4F1C-BF0F-3FE0E31A0242}" type="datetime1">
              <a:rPr lang="en-US" smtClean="0"/>
              <a:t>1/22/2024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lt-LT"/>
              <a:t>Spustelėję redaguokite stilių</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4957FEC-2452-4822-AD33-74BD83A6D585}" type="datetime1">
              <a:rPr lang="en-US" smtClean="0"/>
              <a:t>1/22/2024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lt-LT"/>
              <a:t>Spustelėję redaguokite stilių</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EAB202CA-8E3E-4495-91A9-719C40E7FE4A}" type="datetime1">
              <a:rPr lang="en-US" smtClean="0"/>
              <a:t>1/22/2024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redaguokite stilių</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B6F227-1518-4CE8-A27B-6C5D49C6B1FA}" type="datetime1">
              <a:rPr lang="en-US" smtClean="0"/>
              <a:t>1/22/2024</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B7F88-8E2D-499B-BAD8-FA2927D3DC0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5850514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48.pn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2.png"/><Relationship Id="rId7" Type="http://schemas.openxmlformats.org/officeDocument/2006/relationships/diagramData" Target="../diagrams/data3.xml"/><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5.svg"/><Relationship Id="rId11" Type="http://schemas.microsoft.com/office/2007/relationships/diagramDrawing" Target="../diagrams/drawing3.xml"/><Relationship Id="rId5" Type="http://schemas.openxmlformats.org/officeDocument/2006/relationships/image" Target="../media/image64.png"/><Relationship Id="rId10" Type="http://schemas.openxmlformats.org/officeDocument/2006/relationships/diagramColors" Target="../diagrams/colors3.xml"/><Relationship Id="rId4" Type="http://schemas.openxmlformats.org/officeDocument/2006/relationships/image" Target="../media/image63.svg"/><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maistograndine.lt/" TargetMode="External"/><Relationship Id="rId13" Type="http://schemas.openxmlformats.org/officeDocument/2006/relationships/image" Target="../media/image45.svg"/><Relationship Id="rId3" Type="http://schemas.openxmlformats.org/officeDocument/2006/relationships/image" Target="../media/image72.png"/><Relationship Id="rId7" Type="http://schemas.openxmlformats.org/officeDocument/2006/relationships/image" Target="../media/image74.svg"/><Relationship Id="rId12" Type="http://schemas.openxmlformats.org/officeDocument/2006/relationships/image" Target="../media/image44.png"/><Relationship Id="rId2" Type="http://schemas.openxmlformats.org/officeDocument/2006/relationships/notesSlide" Target="../notesSlides/notesSlide19.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6.svg"/><Relationship Id="rId5" Type="http://schemas.openxmlformats.org/officeDocument/2006/relationships/image" Target="../media/image43.svg"/><Relationship Id="rId15" Type="http://schemas.openxmlformats.org/officeDocument/2006/relationships/image" Target="../media/image77.png"/><Relationship Id="rId10" Type="http://schemas.openxmlformats.org/officeDocument/2006/relationships/image" Target="../media/image75.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8.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hyperlink" Target="http://www.maistograndine.lt/"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87.png"/><Relationship Id="rId18" Type="http://schemas.openxmlformats.org/officeDocument/2006/relationships/image" Target="../media/image92.svg"/><Relationship Id="rId3" Type="http://schemas.openxmlformats.org/officeDocument/2006/relationships/image" Target="../media/image79.png"/><Relationship Id="rId7" Type="http://schemas.openxmlformats.org/officeDocument/2006/relationships/image" Target="../media/image55.png"/><Relationship Id="rId12" Type="http://schemas.openxmlformats.org/officeDocument/2006/relationships/image" Target="../media/image86.svg"/><Relationship Id="rId17" Type="http://schemas.openxmlformats.org/officeDocument/2006/relationships/image" Target="../media/image91.png"/><Relationship Id="rId2" Type="http://schemas.openxmlformats.org/officeDocument/2006/relationships/notesSlide" Target="../notesSlides/notesSlide23.xml"/><Relationship Id="rId16" Type="http://schemas.openxmlformats.org/officeDocument/2006/relationships/image" Target="../media/image90.svg"/><Relationship Id="rId1" Type="http://schemas.openxmlformats.org/officeDocument/2006/relationships/slideLayout" Target="../slideLayouts/slideLayout12.xml"/><Relationship Id="rId6" Type="http://schemas.openxmlformats.org/officeDocument/2006/relationships/image" Target="../media/image82.svg"/><Relationship Id="rId11" Type="http://schemas.openxmlformats.org/officeDocument/2006/relationships/image" Target="../media/image85.png"/><Relationship Id="rId5" Type="http://schemas.openxmlformats.org/officeDocument/2006/relationships/image" Target="../media/image81.png"/><Relationship Id="rId15" Type="http://schemas.openxmlformats.org/officeDocument/2006/relationships/image" Target="../media/image89.png"/><Relationship Id="rId10" Type="http://schemas.openxmlformats.org/officeDocument/2006/relationships/image" Target="../media/image84.svg"/><Relationship Id="rId4" Type="http://schemas.openxmlformats.org/officeDocument/2006/relationships/image" Target="../media/image80.svg"/><Relationship Id="rId9" Type="http://schemas.openxmlformats.org/officeDocument/2006/relationships/image" Target="../media/image83.png"/><Relationship Id="rId14" Type="http://schemas.openxmlformats.org/officeDocument/2006/relationships/image" Target="../media/image88.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sv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48546" y="972777"/>
            <a:ext cx="3507027" cy="2862322"/>
          </a:xfrm>
          <a:prstGeom prst="rect">
            <a:avLst/>
          </a:prstGeom>
          <a:noFill/>
        </p:spPr>
        <p:txBody>
          <a:bodyPr wrap="square" lIns="91440" tIns="45720" rIns="91440" bIns="45720" rtlCol="0" anchor="t">
            <a:spAutoFit/>
          </a:bodyPr>
          <a:lstStyle/>
          <a:p>
            <a:r>
              <a:rPr lang="lt-LT" sz="3600" dirty="0">
                <a:solidFill>
                  <a:srgbClr val="8EC543"/>
                </a:solidFill>
                <a:latin typeface="+mj-lt"/>
                <a:cs typeface="Arial"/>
              </a:rPr>
              <a:t>PARAMOS TRUMPOMS TIEKIMO GRANDINĖMS ASPEKTAI </a:t>
            </a:r>
            <a:endParaRPr lang="en-GB" sz="3600" dirty="0">
              <a:solidFill>
                <a:srgbClr val="8EC543"/>
              </a:solidFill>
              <a:latin typeface="+mj-lt"/>
              <a:cs typeface="Arial"/>
            </a:endParaRPr>
          </a:p>
        </p:txBody>
      </p:sp>
      <p:sp>
        <p:nvSpPr>
          <p:cNvPr id="6" name="TextBox 5"/>
          <p:cNvSpPr txBox="1"/>
          <p:nvPr/>
        </p:nvSpPr>
        <p:spPr>
          <a:xfrm>
            <a:off x="6413863" y="2788694"/>
            <a:ext cx="1706261" cy="276999"/>
          </a:xfrm>
          <a:prstGeom prst="rect">
            <a:avLst/>
          </a:prstGeom>
          <a:noFill/>
        </p:spPr>
        <p:txBody>
          <a:bodyPr wrap="square" lIns="91440" tIns="45720" rIns="91440" bIns="45720" rtlCol="0" anchor="t">
            <a:spAutoFit/>
          </a:bodyPr>
          <a:lstStyle/>
          <a:p>
            <a:pPr algn="r"/>
            <a:r>
              <a:rPr lang="lt-LT" sz="1200" dirty="0">
                <a:solidFill>
                  <a:srgbClr val="8EC543"/>
                </a:solidFill>
                <a:latin typeface="Arial"/>
                <a:cs typeface="Arial"/>
              </a:rPr>
              <a:t>Sausio </a:t>
            </a:r>
            <a:r>
              <a:rPr lang="en-US" sz="1200" dirty="0">
                <a:solidFill>
                  <a:srgbClr val="8EC543"/>
                </a:solidFill>
                <a:latin typeface="Arial"/>
                <a:cs typeface="Arial"/>
              </a:rPr>
              <a:t>24</a:t>
            </a:r>
            <a:r>
              <a:rPr lang="lt-LT" sz="1200" dirty="0">
                <a:solidFill>
                  <a:srgbClr val="8EC543"/>
                </a:solidFill>
                <a:latin typeface="Arial"/>
                <a:cs typeface="Arial"/>
              </a:rPr>
              <a:t> d.</a:t>
            </a:r>
            <a:r>
              <a:rPr lang="en-GB" sz="1200" dirty="0">
                <a:solidFill>
                  <a:srgbClr val="8EC543"/>
                </a:solidFill>
                <a:latin typeface="Arial"/>
                <a:cs typeface="Arial"/>
              </a:rPr>
              <a:t>, 2024</a:t>
            </a:r>
            <a:endParaRPr lang="en-US" dirty="0"/>
          </a:p>
        </p:txBody>
      </p:sp>
      <p:sp>
        <p:nvSpPr>
          <p:cNvPr id="8" name="TextBox 7"/>
          <p:cNvSpPr txBox="1"/>
          <p:nvPr/>
        </p:nvSpPr>
        <p:spPr>
          <a:xfrm>
            <a:off x="7000892" y="4733526"/>
            <a:ext cx="991746" cy="338554"/>
          </a:xfrm>
          <a:prstGeom prst="rect">
            <a:avLst/>
          </a:prstGeom>
          <a:noFill/>
        </p:spPr>
        <p:txBody>
          <a:bodyPr wrap="none" rtlCol="0">
            <a:spAutoFit/>
          </a:bodyPr>
          <a:lstStyle/>
          <a:p>
            <a:r>
              <a:rPr lang="en-GB" sz="1600" dirty="0" err="1">
                <a:solidFill>
                  <a:srgbClr val="8EC543"/>
                </a:solidFill>
                <a:latin typeface="Arial" pitchFamily="34" charset="0"/>
                <a:cs typeface="Arial" pitchFamily="34" charset="0"/>
              </a:rPr>
              <a:t>zum.lrv.lt</a:t>
            </a:r>
            <a:endParaRPr lang="en-GB" sz="1600" dirty="0">
              <a:solidFill>
                <a:srgbClr val="8EC543"/>
              </a:solidFill>
              <a:latin typeface="Arial" pitchFamily="34" charset="0"/>
              <a:cs typeface="Arial" pitchFamily="34" charset="0"/>
            </a:endParaRPr>
          </a:p>
        </p:txBody>
      </p:sp>
      <p:sp>
        <p:nvSpPr>
          <p:cNvPr id="2" name="TextBox 1">
            <a:extLst>
              <a:ext uri="{FF2B5EF4-FFF2-40B4-BE49-F238E27FC236}">
                <a16:creationId xmlns:a16="http://schemas.microsoft.com/office/drawing/2014/main" id="{3F374761-127E-6A34-BE4E-DC2D142B1CDE}"/>
              </a:ext>
            </a:extLst>
          </p:cNvPr>
          <p:cNvSpPr txBox="1"/>
          <p:nvPr/>
        </p:nvSpPr>
        <p:spPr>
          <a:xfrm>
            <a:off x="248546" y="4170723"/>
            <a:ext cx="2991043" cy="1015663"/>
          </a:xfrm>
          <a:prstGeom prst="rect">
            <a:avLst/>
          </a:prstGeom>
          <a:noFill/>
        </p:spPr>
        <p:txBody>
          <a:bodyPr wrap="square" lIns="91440" tIns="45720" rIns="91440" bIns="45720" rtlCol="0" anchor="t">
            <a:spAutoFit/>
          </a:bodyPr>
          <a:lstStyle/>
          <a:p>
            <a:r>
              <a:rPr lang="lt-LT" sz="1200" dirty="0">
                <a:solidFill>
                  <a:srgbClr val="8EC543"/>
                </a:solidFill>
                <a:latin typeface="Arial"/>
                <a:cs typeface="Arial"/>
              </a:rPr>
              <a:t>Europos Sąjungos reikalų ir paramos politikos departamento Programos LEADER ir kaimo plėtros skyriaus </a:t>
            </a:r>
            <a:r>
              <a:rPr lang="en-US" sz="1200" dirty="0" err="1">
                <a:solidFill>
                  <a:srgbClr val="8EC543"/>
                </a:solidFill>
                <a:latin typeface="Arial"/>
                <a:cs typeface="Arial"/>
              </a:rPr>
              <a:t>patar</a:t>
            </a:r>
            <a:r>
              <a:rPr lang="lt-LT" sz="1200" dirty="0">
                <a:solidFill>
                  <a:srgbClr val="8EC543"/>
                </a:solidFill>
                <a:latin typeface="Arial"/>
                <a:cs typeface="Arial"/>
              </a:rPr>
              <a:t>ėja</a:t>
            </a:r>
          </a:p>
          <a:p>
            <a:r>
              <a:rPr lang="lt-LT" sz="1200" dirty="0">
                <a:solidFill>
                  <a:srgbClr val="8EC543"/>
                </a:solidFill>
                <a:latin typeface="Arial"/>
                <a:cs typeface="Arial"/>
              </a:rPr>
              <a:t>Nomeda Padvaiskaitė</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E8737FF7-B0D4-1DB2-78B8-2FA70CCA6072}"/>
              </a:ext>
            </a:extLst>
          </p:cNvPr>
          <p:cNvSpPr txBox="1"/>
          <p:nvPr/>
        </p:nvSpPr>
        <p:spPr>
          <a:xfrm>
            <a:off x="713479" y="3999368"/>
            <a:ext cx="633507" cy="888705"/>
          </a:xfrm>
          <a:prstGeom prst="rect">
            <a:avLst/>
          </a:prstGeom>
          <a:noFill/>
        </p:spPr>
        <p:txBody>
          <a:bodyPr wrap="none" rtlCol="0" anchor="ctr" anchorCtr="0">
            <a:spAutoFit/>
          </a:bodyPr>
          <a:lstStyle/>
          <a:p>
            <a:pPr marL="0" marR="0" lvl="0" indent="0" algn="r" defTabSz="685663" rtl="0" eaLnBrk="1" fontAlgn="auto" latinLnBrk="0" hangingPunct="1">
              <a:lnSpc>
                <a:spcPct val="100000"/>
              </a:lnSpc>
              <a:spcBef>
                <a:spcPts val="0"/>
              </a:spcBef>
              <a:spcAft>
                <a:spcPts val="0"/>
              </a:spcAft>
              <a:buClrTx/>
              <a:buSzTx/>
              <a:buFontTx/>
              <a:buNone/>
              <a:tabLst/>
              <a:defRPr/>
            </a:pPr>
            <a:r>
              <a:rPr kumimoji="0" lang="en-US" sz="5175" b="1" i="0" u="none" strike="noStrike" kern="1200" cap="none" spc="0" normalizeH="0" baseline="0" noProof="0" dirty="0">
                <a:ln>
                  <a:noFill/>
                </a:ln>
                <a:solidFill>
                  <a:srgbClr val="FFFFFF">
                    <a:alpha val="35000"/>
                  </a:srgbClr>
                </a:solidFill>
                <a:effectLst/>
                <a:uLnTx/>
                <a:uFillTx/>
                <a:latin typeface="Poppins" pitchFamily="2" charset="77"/>
                <a:ea typeface="League Spartan" charset="0"/>
                <a:cs typeface="Poppins" pitchFamily="2" charset="77"/>
              </a:rPr>
              <a:t>4</a:t>
            </a:r>
          </a:p>
        </p:txBody>
      </p:sp>
      <p:sp>
        <p:nvSpPr>
          <p:cNvPr id="4" name="TextBox 3">
            <a:extLst>
              <a:ext uri="{FF2B5EF4-FFF2-40B4-BE49-F238E27FC236}">
                <a16:creationId xmlns:a16="http://schemas.microsoft.com/office/drawing/2014/main" id="{12782EEC-520A-DFA3-6B87-246531580875}"/>
              </a:ext>
            </a:extLst>
          </p:cNvPr>
          <p:cNvSpPr txBox="1"/>
          <p:nvPr/>
        </p:nvSpPr>
        <p:spPr>
          <a:xfrm>
            <a:off x="3455365" y="396901"/>
            <a:ext cx="5490507" cy="461665"/>
          </a:xfrm>
          <a:prstGeom prst="rect">
            <a:avLst/>
          </a:prstGeom>
          <a:solidFill>
            <a:schemeClr val="accent3">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i="1" dirty="0">
                <a:solidFill>
                  <a:schemeClr val="accent3">
                    <a:lumMod val="50000"/>
                  </a:schemeClr>
                </a:solidFill>
                <a:latin typeface="+mj-lt"/>
                <a:cs typeface="Poppins" pitchFamily="2" charset="77"/>
              </a:rPr>
              <a:t>Galimi pareiškėjai ir partneriai</a:t>
            </a:r>
            <a:endParaRPr kumimoji="0" lang="en-US" sz="2400" b="1" i="1" u="none" strike="noStrike" kern="1200" cap="none" spc="0" normalizeH="0" baseline="0" noProof="0" dirty="0">
              <a:ln>
                <a:noFill/>
              </a:ln>
              <a:solidFill>
                <a:schemeClr val="accent3">
                  <a:lumMod val="50000"/>
                </a:schemeClr>
              </a:solidFill>
              <a:effectLst/>
              <a:uLnTx/>
              <a:uFillTx/>
              <a:latin typeface="+mj-lt"/>
              <a:ea typeface="+mn-ea"/>
              <a:cs typeface="Poppins" pitchFamily="2" charset="77"/>
            </a:endParaRPr>
          </a:p>
        </p:txBody>
      </p:sp>
      <p:sp>
        <p:nvSpPr>
          <p:cNvPr id="6" name="TextBox 5">
            <a:extLst>
              <a:ext uri="{FF2B5EF4-FFF2-40B4-BE49-F238E27FC236}">
                <a16:creationId xmlns:a16="http://schemas.microsoft.com/office/drawing/2014/main" id="{3C4918C8-193B-2BA0-A93E-FB03469C4BE9}"/>
              </a:ext>
            </a:extLst>
          </p:cNvPr>
          <p:cNvSpPr txBox="1"/>
          <p:nvPr/>
        </p:nvSpPr>
        <p:spPr>
          <a:xfrm>
            <a:off x="3457569" y="3823222"/>
            <a:ext cx="29231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SOCIALINIO POVEIKIO MATAVIMAS</a:t>
            </a:r>
          </a:p>
        </p:txBody>
      </p:sp>
      <p:pic>
        <p:nvPicPr>
          <p:cNvPr id="110" name="Grafinis elementas 109" descr="List outline">
            <a:extLst>
              <a:ext uri="{FF2B5EF4-FFF2-40B4-BE49-F238E27FC236}">
                <a16:creationId xmlns:a16="http://schemas.microsoft.com/office/drawing/2014/main" id="{A0C26F64-7958-E45B-3508-B67E765F4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0965" y="2741122"/>
            <a:ext cx="914400" cy="914400"/>
          </a:xfrm>
          <a:prstGeom prst="rect">
            <a:avLst/>
          </a:prstGeom>
        </p:spPr>
      </p:pic>
      <p:sp>
        <p:nvSpPr>
          <p:cNvPr id="41" name="Chevron 4">
            <a:extLst>
              <a:ext uri="{FF2B5EF4-FFF2-40B4-BE49-F238E27FC236}">
                <a16:creationId xmlns:a16="http://schemas.microsoft.com/office/drawing/2014/main" id="{33097876-3373-C0ED-473F-889FA51DD05C}"/>
              </a:ext>
            </a:extLst>
          </p:cNvPr>
          <p:cNvSpPr/>
          <p:nvPr/>
        </p:nvSpPr>
        <p:spPr>
          <a:xfrm>
            <a:off x="68965" y="1320277"/>
            <a:ext cx="4844941" cy="2855773"/>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
        <p:nvSpPr>
          <p:cNvPr id="43" name="Chevron 5">
            <a:extLst>
              <a:ext uri="{FF2B5EF4-FFF2-40B4-BE49-F238E27FC236}">
                <a16:creationId xmlns:a16="http://schemas.microsoft.com/office/drawing/2014/main" id="{8F780EED-5F63-6B46-322D-DD21597127C9}"/>
              </a:ext>
            </a:extLst>
          </p:cNvPr>
          <p:cNvSpPr/>
          <p:nvPr/>
        </p:nvSpPr>
        <p:spPr>
          <a:xfrm>
            <a:off x="3730497" y="1279385"/>
            <a:ext cx="5300490" cy="2867002"/>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7D8E8BCC-7FF0-CCED-28F0-9D8B5B61AA71}"/>
              </a:ext>
            </a:extLst>
          </p:cNvPr>
          <p:cNvSpPr txBox="1"/>
          <p:nvPr/>
        </p:nvSpPr>
        <p:spPr>
          <a:xfrm>
            <a:off x="1237849" y="1963508"/>
            <a:ext cx="3296461" cy="1477328"/>
          </a:xfrm>
          <a:prstGeom prst="rect">
            <a:avLst/>
          </a:prstGeom>
          <a:noFill/>
        </p:spPr>
        <p:txBody>
          <a:bodyPr wrap="square" rtlCol="0" anchor="ctr" anchorCtr="0">
            <a:spAutoFit/>
          </a:bodyPr>
          <a:lstStyle/>
          <a:p>
            <a:pPr marL="0" marR="0" lvl="0" indent="0" algn="ctr" defTabSz="685663" rtl="0" eaLnBrk="1" fontAlgn="auto" latinLnBrk="0" hangingPunct="1">
              <a:lnSpc>
                <a:spcPct val="100000"/>
              </a:lnSpc>
              <a:spcBef>
                <a:spcPts val="0"/>
              </a:spcBef>
              <a:spcAft>
                <a:spcPts val="0"/>
              </a:spcAft>
              <a:buClrTx/>
              <a:buSzTx/>
              <a:buFontTx/>
              <a:buNone/>
              <a:tabLst/>
              <a:defRPr/>
            </a:pPr>
            <a:r>
              <a:rPr lang="lt-LT" sz="1800" b="1" spc="-20" dirty="0">
                <a:effectLst/>
                <a:latin typeface="Times New Roman" panose="02020603050405020304" pitchFamily="18" charset="0"/>
                <a:ea typeface="Times New Roman" panose="02020603050405020304" pitchFamily="18" charset="0"/>
              </a:rPr>
              <a:t>fizinis asmuo (ūkininkas), </a:t>
            </a:r>
            <a:r>
              <a:rPr lang="lt-LT" sz="1800" dirty="0">
                <a:effectLst/>
                <a:latin typeface="Times New Roman" panose="02020603050405020304" pitchFamily="18" charset="0"/>
                <a:ea typeface="Times New Roman" panose="02020603050405020304" pitchFamily="18" charset="0"/>
              </a:rPr>
              <a:t>užsiimantys žemės ūkio, maisto produktų </a:t>
            </a:r>
            <a:r>
              <a:rPr lang="lt-LT" sz="1800" b="1" dirty="0">
                <a:effectLst/>
                <a:latin typeface="Times New Roman" panose="02020603050405020304" pitchFamily="18" charset="0"/>
                <a:ea typeface="Times New Roman" panose="02020603050405020304" pitchFamily="18" charset="0"/>
              </a:rPr>
              <a:t>gamyba ir (arba) perdirbimu, </a:t>
            </a:r>
            <a:r>
              <a:rPr lang="lt-LT" sz="1800" dirty="0">
                <a:effectLst/>
                <a:latin typeface="Times New Roman" panose="02020603050405020304" pitchFamily="18" charset="0"/>
                <a:ea typeface="Times New Roman" panose="02020603050405020304" pitchFamily="18" charset="0"/>
              </a:rPr>
              <a:t>savo vardu įregistravęs ūkininko ūkį</a:t>
            </a:r>
            <a:endParaRPr kumimoji="0" lang="en-US" sz="2000" i="0" u="none" strike="noStrike" kern="1200" cap="none" spc="0" normalizeH="0" baseline="0" noProof="0" dirty="0">
              <a:ln>
                <a:noFill/>
              </a:ln>
              <a:effectLst/>
              <a:uLnTx/>
              <a:uFillTx/>
              <a:latin typeface="Poppins" pitchFamily="2" charset="77"/>
              <a:ea typeface="League Spartan" charset="0"/>
              <a:cs typeface="Poppins" pitchFamily="2" charset="77"/>
            </a:endParaRPr>
          </a:p>
        </p:txBody>
      </p:sp>
      <p:sp>
        <p:nvSpPr>
          <p:cNvPr id="58" name="TextBox 57">
            <a:extLst>
              <a:ext uri="{FF2B5EF4-FFF2-40B4-BE49-F238E27FC236}">
                <a16:creationId xmlns:a16="http://schemas.microsoft.com/office/drawing/2014/main" id="{ED72B318-6C72-ABFC-2433-DC3E50F38D21}"/>
              </a:ext>
            </a:extLst>
          </p:cNvPr>
          <p:cNvSpPr txBox="1"/>
          <p:nvPr/>
        </p:nvSpPr>
        <p:spPr>
          <a:xfrm>
            <a:off x="5056333" y="1834930"/>
            <a:ext cx="3296461" cy="1754326"/>
          </a:xfrm>
          <a:prstGeom prst="rect">
            <a:avLst/>
          </a:prstGeom>
          <a:noFill/>
        </p:spPr>
        <p:txBody>
          <a:bodyPr wrap="square" rtlCol="0" anchor="ctr" anchorCtr="0">
            <a:spAutoFit/>
          </a:bodyPr>
          <a:lstStyle/>
          <a:p>
            <a:pPr marL="0" marR="0" lvl="0" indent="0" algn="ctr" defTabSz="685663" rtl="0" eaLnBrk="1" fontAlgn="auto" latinLnBrk="0" hangingPunct="1">
              <a:lnSpc>
                <a:spcPct val="100000"/>
              </a:lnSpc>
              <a:spcBef>
                <a:spcPts val="0"/>
              </a:spcBef>
              <a:spcAft>
                <a:spcPts val="0"/>
              </a:spcAft>
              <a:buClrTx/>
              <a:buSzTx/>
              <a:buFontTx/>
              <a:buNone/>
              <a:tabLst/>
              <a:defRPr/>
            </a:pPr>
            <a:r>
              <a:rPr lang="lt-LT" b="1" spc="-20" dirty="0">
                <a:effectLst/>
                <a:latin typeface="Times New Roman" panose="02020603050405020304" pitchFamily="18" charset="0"/>
                <a:ea typeface="Times New Roman" panose="02020603050405020304" pitchFamily="18" charset="0"/>
              </a:rPr>
              <a:t>privatus juridinis asmuo</a:t>
            </a:r>
            <a:r>
              <a:rPr lang="lt-LT" spc="-20" dirty="0">
                <a:effectLst/>
                <a:latin typeface="Times New Roman" panose="02020603050405020304" pitchFamily="18" charset="0"/>
                <a:ea typeface="Times New Roman" panose="02020603050405020304" pitchFamily="18" charset="0"/>
              </a:rPr>
              <a:t>,  </a:t>
            </a:r>
            <a:r>
              <a:rPr lang="lt-LT" dirty="0">
                <a:effectLst/>
                <a:latin typeface="Times New Roman" panose="02020603050405020304" pitchFamily="18" charset="0"/>
                <a:ea typeface="Times New Roman" panose="02020603050405020304" pitchFamily="18" charset="0"/>
              </a:rPr>
              <a:t>užsiimantys </a:t>
            </a:r>
            <a:r>
              <a:rPr lang="lt-LT" b="1" dirty="0">
                <a:effectLst/>
                <a:latin typeface="Times New Roman" panose="02020603050405020304" pitchFamily="18" charset="0"/>
                <a:ea typeface="Times New Roman" panose="02020603050405020304" pitchFamily="18" charset="0"/>
              </a:rPr>
              <a:t>žemės ūkio, maisto produktų gamyba, ir (ar) perdirbimu</a:t>
            </a:r>
            <a:r>
              <a:rPr lang="lt-LT" dirty="0">
                <a:effectLst/>
                <a:latin typeface="Times New Roman" panose="02020603050405020304" pitchFamily="18" charset="0"/>
                <a:ea typeface="Times New Roman" panose="02020603050405020304" pitchFamily="18" charset="0"/>
              </a:rPr>
              <a:t>, </a:t>
            </a:r>
            <a:r>
              <a:rPr lang="lt-LT" dirty="0">
                <a:solidFill>
                  <a:srgbClr val="000000"/>
                </a:solidFill>
                <a:effectLst/>
                <a:latin typeface="Times New Roman" panose="02020603050405020304" pitchFamily="18" charset="0"/>
                <a:ea typeface="Times New Roman" panose="02020603050405020304" pitchFamily="18" charset="0"/>
              </a:rPr>
              <a:t> </a:t>
            </a:r>
            <a:r>
              <a:rPr lang="lt-LT" u="sng" dirty="0">
                <a:solidFill>
                  <a:srgbClr val="000000"/>
                </a:solidFill>
                <a:effectLst/>
                <a:latin typeface="Times New Roman" panose="02020603050405020304" pitchFamily="18" charset="0"/>
                <a:ea typeface="Times New Roman" panose="02020603050405020304" pitchFamily="18" charset="0"/>
              </a:rPr>
              <a:t>atitinkantys labai mažai įmonei </a:t>
            </a:r>
            <a:r>
              <a:rPr lang="lt-LT" dirty="0">
                <a:solidFill>
                  <a:srgbClr val="000000"/>
                </a:solidFill>
                <a:effectLst/>
                <a:latin typeface="Times New Roman" panose="02020603050405020304" pitchFamily="18" charset="0"/>
                <a:ea typeface="Times New Roman" panose="02020603050405020304" pitchFamily="18" charset="0"/>
              </a:rPr>
              <a:t>keliamus reikalavimus, nurodytus SVV</a:t>
            </a:r>
            <a:r>
              <a:rPr lang="lt-LT" spc="-20" dirty="0">
                <a:effectLst/>
                <a:latin typeface="Times New Roman" panose="02020603050405020304" pitchFamily="18" charset="0"/>
                <a:ea typeface="Times New Roman" panose="02020603050405020304" pitchFamily="18" charset="0"/>
              </a:rPr>
              <a:t>.</a:t>
            </a:r>
          </a:p>
        </p:txBody>
      </p:sp>
      <p:sp>
        <p:nvSpPr>
          <p:cNvPr id="64" name="Freeform 947">
            <a:extLst>
              <a:ext uri="{FF2B5EF4-FFF2-40B4-BE49-F238E27FC236}">
                <a16:creationId xmlns:a16="http://schemas.microsoft.com/office/drawing/2014/main" id="{C4E4317E-99A5-82D9-7827-2237F4E79751}"/>
              </a:ext>
            </a:extLst>
          </p:cNvPr>
          <p:cNvSpPr>
            <a:spLocks noChangeAspect="1" noChangeArrowheads="1"/>
          </p:cNvSpPr>
          <p:nvPr/>
        </p:nvSpPr>
        <p:spPr bwMode="auto">
          <a:xfrm>
            <a:off x="8269419" y="1236908"/>
            <a:ext cx="666786" cy="575477"/>
          </a:xfrm>
          <a:custGeom>
            <a:avLst/>
            <a:gdLst>
              <a:gd name="T0" fmla="*/ 2102423 w 279041"/>
              <a:gd name="T1" fmla="*/ 2336560 h 291739"/>
              <a:gd name="T2" fmla="*/ 2102423 w 279041"/>
              <a:gd name="T3" fmla="*/ 2436995 h 291739"/>
              <a:gd name="T4" fmla="*/ 1736729 w 279041"/>
              <a:gd name="T5" fmla="*/ 2386777 h 291739"/>
              <a:gd name="T6" fmla="*/ 377534 w 279041"/>
              <a:gd name="T7" fmla="*/ 2336560 h 291739"/>
              <a:gd name="T8" fmla="*/ 1593824 w 279041"/>
              <a:gd name="T9" fmla="*/ 2386777 h 291739"/>
              <a:gd name="T10" fmla="*/ 377534 w 279041"/>
              <a:gd name="T11" fmla="*/ 2436995 h 291739"/>
              <a:gd name="T12" fmla="*/ 377534 w 279041"/>
              <a:gd name="T13" fmla="*/ 2336560 h 291739"/>
              <a:gd name="T14" fmla="*/ 2293929 w 279041"/>
              <a:gd name="T15" fmla="*/ 2005238 h 291739"/>
              <a:gd name="T16" fmla="*/ 2293929 w 279041"/>
              <a:gd name="T17" fmla="*/ 2105850 h 291739"/>
              <a:gd name="T18" fmla="*/ 1736729 w 279041"/>
              <a:gd name="T19" fmla="*/ 2053523 h 291739"/>
              <a:gd name="T20" fmla="*/ 1020007 w 279041"/>
              <a:gd name="T21" fmla="*/ 2005238 h 291739"/>
              <a:gd name="T22" fmla="*/ 1454895 w 279041"/>
              <a:gd name="T23" fmla="*/ 2053523 h 291739"/>
              <a:gd name="T24" fmla="*/ 1020007 w 279041"/>
              <a:gd name="T25" fmla="*/ 2105850 h 291739"/>
              <a:gd name="T26" fmla="*/ 1020007 w 279041"/>
              <a:gd name="T27" fmla="*/ 2005238 h 291739"/>
              <a:gd name="T28" fmla="*/ 2171604 w 279041"/>
              <a:gd name="T29" fmla="*/ 1691381 h 291739"/>
              <a:gd name="T30" fmla="*/ 2171604 w 279041"/>
              <a:gd name="T31" fmla="*/ 1791979 h 291739"/>
              <a:gd name="T32" fmla="*/ 1736729 w 279041"/>
              <a:gd name="T33" fmla="*/ 1743693 h 291739"/>
              <a:gd name="T34" fmla="*/ 1019316 w 279041"/>
              <a:gd name="T35" fmla="*/ 1691381 h 291739"/>
              <a:gd name="T36" fmla="*/ 1576528 w 279041"/>
              <a:gd name="T37" fmla="*/ 1743693 h 291739"/>
              <a:gd name="T38" fmla="*/ 1019316 w 279041"/>
              <a:gd name="T39" fmla="*/ 1791979 h 291739"/>
              <a:gd name="T40" fmla="*/ 1019316 w 279041"/>
              <a:gd name="T41" fmla="*/ 1691381 h 291739"/>
              <a:gd name="T42" fmla="*/ 428666 w 279041"/>
              <a:gd name="T43" fmla="*/ 2006721 h 291739"/>
              <a:gd name="T44" fmla="*/ 748363 w 279041"/>
              <a:gd name="T45" fmla="*/ 1455296 h 291739"/>
              <a:gd name="T46" fmla="*/ 1783483 w 279041"/>
              <a:gd name="T47" fmla="*/ 1360082 h 291739"/>
              <a:gd name="T48" fmla="*/ 2340684 w 279041"/>
              <a:gd name="T49" fmla="*/ 1410301 h 291739"/>
              <a:gd name="T50" fmla="*/ 1783483 w 279041"/>
              <a:gd name="T51" fmla="*/ 1460525 h 291739"/>
              <a:gd name="T52" fmla="*/ 1783483 w 279041"/>
              <a:gd name="T53" fmla="*/ 1360082 h 291739"/>
              <a:gd name="T54" fmla="*/ 1525873 w 279041"/>
              <a:gd name="T55" fmla="*/ 1360082 h 291739"/>
              <a:gd name="T56" fmla="*/ 1525873 w 279041"/>
              <a:gd name="T57" fmla="*/ 1460525 h 291739"/>
              <a:gd name="T58" fmla="*/ 972573 w 279041"/>
              <a:gd name="T59" fmla="*/ 1410301 h 291739"/>
              <a:gd name="T60" fmla="*/ 377349 w 279041"/>
              <a:gd name="T61" fmla="*/ 1360082 h 291739"/>
              <a:gd name="T62" fmla="*/ 847054 w 279041"/>
              <a:gd name="T63" fmla="*/ 1407695 h 291739"/>
              <a:gd name="T64" fmla="*/ 795752 w 279041"/>
              <a:gd name="T65" fmla="*/ 2105902 h 291739"/>
              <a:gd name="T66" fmla="*/ 329987 w 279041"/>
              <a:gd name="T67" fmla="*/ 2054334 h 291739"/>
              <a:gd name="T68" fmla="*/ 377349 w 279041"/>
              <a:gd name="T69" fmla="*/ 1360082 h 291739"/>
              <a:gd name="T70" fmla="*/ 2293929 w 279041"/>
              <a:gd name="T71" fmla="*/ 1046210 h 291739"/>
              <a:gd name="T72" fmla="*/ 2293929 w 279041"/>
              <a:gd name="T73" fmla="*/ 1146823 h 291739"/>
              <a:gd name="T74" fmla="*/ 1736729 w 279041"/>
              <a:gd name="T75" fmla="*/ 1094504 h 291739"/>
              <a:gd name="T76" fmla="*/ 377534 w 279041"/>
              <a:gd name="T77" fmla="*/ 1046210 h 291739"/>
              <a:gd name="T78" fmla="*/ 1593824 w 279041"/>
              <a:gd name="T79" fmla="*/ 1094504 h 291739"/>
              <a:gd name="T80" fmla="*/ 377534 w 279041"/>
              <a:gd name="T81" fmla="*/ 1146823 h 291739"/>
              <a:gd name="T82" fmla="*/ 377534 w 279041"/>
              <a:gd name="T83" fmla="*/ 1046210 h 291739"/>
              <a:gd name="T84" fmla="*/ 2663748 w 279041"/>
              <a:gd name="T85" fmla="*/ 2764764 h 291739"/>
              <a:gd name="T86" fmla="*/ 483251 w 279041"/>
              <a:gd name="T87" fmla="*/ 2812299 h 291739"/>
              <a:gd name="T88" fmla="*/ 2954478 w 279041"/>
              <a:gd name="T89" fmla="*/ 3105420 h 291739"/>
              <a:gd name="T90" fmla="*/ 2663748 w 279041"/>
              <a:gd name="T91" fmla="*/ 483251 h 291739"/>
              <a:gd name="T92" fmla="*/ 428440 w 279041"/>
              <a:gd name="T93" fmla="*/ 721093 h 291739"/>
              <a:gd name="T94" fmla="*/ 2259547 w 279041"/>
              <a:gd name="T95" fmla="*/ 429739 h 291739"/>
              <a:gd name="T96" fmla="*/ 377243 w 279041"/>
              <a:gd name="T97" fmla="*/ 331293 h 291739"/>
              <a:gd name="T98" fmla="*/ 2358000 w 279041"/>
              <a:gd name="T99" fmla="*/ 382465 h 291739"/>
              <a:gd name="T100" fmla="*/ 2310743 w 279041"/>
              <a:gd name="T101" fmla="*/ 815580 h 291739"/>
              <a:gd name="T102" fmla="*/ 329987 w 279041"/>
              <a:gd name="T103" fmla="*/ 768358 h 291739"/>
              <a:gd name="T104" fmla="*/ 377243 w 279041"/>
              <a:gd name="T105" fmla="*/ 331293 h 291739"/>
              <a:gd name="T106" fmla="*/ 98246 w 279041"/>
              <a:gd name="T107" fmla="*/ 2717241 h 291739"/>
              <a:gd name="T108" fmla="*/ 2569462 w 279041"/>
              <a:gd name="T109" fmla="*/ 95082 h 291739"/>
              <a:gd name="T110" fmla="*/ 47167 w 279041"/>
              <a:gd name="T111" fmla="*/ 0 h 291739"/>
              <a:gd name="T112" fmla="*/ 2663748 w 279041"/>
              <a:gd name="T113" fmla="*/ 47507 h 291739"/>
              <a:gd name="T114" fmla="*/ 3001616 w 279041"/>
              <a:gd name="T115" fmla="*/ 388179 h 291739"/>
              <a:gd name="T116" fmla="*/ 3052695 w 279041"/>
              <a:gd name="T117" fmla="*/ 3152941 h 291739"/>
              <a:gd name="T118" fmla="*/ 432175 w 279041"/>
              <a:gd name="T119" fmla="*/ 3204428 h 291739"/>
              <a:gd name="T120" fmla="*/ 385020 w 279041"/>
              <a:gd name="T121" fmla="*/ 2812299 h 291739"/>
              <a:gd name="T122" fmla="*/ 0 w 279041"/>
              <a:gd name="T123" fmla="*/ 2764764 h 291739"/>
              <a:gd name="T124" fmla="*/ 47167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rgbClr val="126A3A"/>
          </a:solidFill>
          <a:ln>
            <a:noFill/>
          </a:ln>
          <a:effectLst/>
        </p:spPr>
        <p:txBody>
          <a:bodyPr anchor="ctr"/>
          <a:lstStyle/>
          <a:p>
            <a:pPr marL="0" marR="0" lvl="0" indent="0" algn="l" defTabSz="68566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
        <p:nvSpPr>
          <p:cNvPr id="66" name="Stačiakampis 65">
            <a:extLst>
              <a:ext uri="{FF2B5EF4-FFF2-40B4-BE49-F238E27FC236}">
                <a16:creationId xmlns:a16="http://schemas.microsoft.com/office/drawing/2014/main" id="{91707261-A8BB-3524-D57F-A07F220C5AA4}"/>
              </a:ext>
            </a:extLst>
          </p:cNvPr>
          <p:cNvSpPr/>
          <p:nvPr/>
        </p:nvSpPr>
        <p:spPr>
          <a:xfrm>
            <a:off x="68965" y="4359890"/>
            <a:ext cx="8928882" cy="5110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spc="-20" dirty="0">
                <a:solidFill>
                  <a:schemeClr val="accent3">
                    <a:lumMod val="50000"/>
                  </a:schemeClr>
                </a:solidFill>
                <a:effectLst/>
                <a:latin typeface="Times New Roman" panose="02020603050405020304" pitchFamily="18" charset="0"/>
                <a:ea typeface="Times New Roman" panose="02020603050405020304" pitchFamily="18" charset="0"/>
              </a:rPr>
              <a:t>Trumpos tiekimo grandinės projektas </a:t>
            </a:r>
            <a:r>
              <a:rPr lang="lt-LT" sz="1800" b="1" dirty="0">
                <a:solidFill>
                  <a:schemeClr val="accent3">
                    <a:lumMod val="50000"/>
                  </a:schemeClr>
                </a:solidFill>
                <a:effectLst/>
                <a:latin typeface="Times New Roman" panose="02020603050405020304" pitchFamily="18" charset="0"/>
                <a:ea typeface="Times New Roman" panose="02020603050405020304" pitchFamily="18" charset="0"/>
              </a:rPr>
              <a:t>turi būti </a:t>
            </a:r>
            <a:r>
              <a:rPr lang="lt-LT" sz="1800" b="1" spc="-20" dirty="0">
                <a:solidFill>
                  <a:schemeClr val="accent3">
                    <a:lumMod val="50000"/>
                  </a:schemeClr>
                </a:solidFill>
                <a:effectLst/>
                <a:latin typeface="Times New Roman" panose="02020603050405020304" pitchFamily="18" charset="0"/>
                <a:ea typeface="Times New Roman" panose="02020603050405020304" pitchFamily="18" charset="0"/>
              </a:rPr>
              <a:t>įgyvendinamas kartu su projekto partneriu</a:t>
            </a:r>
            <a:r>
              <a:rPr lang="en-US" sz="1800" b="1" spc="-20" dirty="0">
                <a:solidFill>
                  <a:schemeClr val="accent3">
                    <a:lumMod val="50000"/>
                  </a:schemeClr>
                </a:solidFill>
                <a:effectLst/>
                <a:latin typeface="Times New Roman" panose="02020603050405020304" pitchFamily="18" charset="0"/>
                <a:ea typeface="Times New Roman" panose="02020603050405020304" pitchFamily="18" charset="0"/>
              </a:rPr>
              <a:t> (ir/ ar tarpininku (kai b</a:t>
            </a:r>
            <a:r>
              <a:rPr lang="lt-LT" sz="1800" b="1" spc="-20" dirty="0" err="1">
                <a:solidFill>
                  <a:schemeClr val="accent3">
                    <a:lumMod val="50000"/>
                  </a:schemeClr>
                </a:solidFill>
                <a:effectLst/>
                <a:latin typeface="Times New Roman" panose="02020603050405020304" pitchFamily="18" charset="0"/>
                <a:ea typeface="Times New Roman" panose="02020603050405020304" pitchFamily="18" charset="0"/>
              </a:rPr>
              <a:t>ūtina</a:t>
            </a:r>
            <a:r>
              <a:rPr lang="lt-LT" sz="1800" b="1" spc="-20" dirty="0">
                <a:solidFill>
                  <a:schemeClr val="accent3">
                    <a:lumMod val="50000"/>
                  </a:schemeClr>
                </a:solidFill>
                <a:effectLst/>
                <a:latin typeface="Times New Roman" panose="02020603050405020304" pitchFamily="18" charset="0"/>
                <a:ea typeface="Times New Roman" panose="02020603050405020304" pitchFamily="18" charset="0"/>
              </a:rPr>
              <a:t>) </a:t>
            </a:r>
            <a:endParaRPr kumimoji="0" lang="lt-LT" sz="1800" b="1" i="0" u="none" strike="noStrike" kern="1200" cap="none" spc="0" normalizeH="0" baseline="0" noProof="0" dirty="0">
              <a:ln>
                <a:noFill/>
              </a:ln>
              <a:solidFill>
                <a:schemeClr val="accent3">
                  <a:lumMod val="50000"/>
                </a:schemeClr>
              </a:solidFill>
              <a:effectLst/>
              <a:uLnTx/>
              <a:uFillTx/>
              <a:latin typeface="Calibri"/>
              <a:ea typeface="+mn-ea"/>
              <a:cs typeface="+mn-cs"/>
            </a:endParaRPr>
          </a:p>
        </p:txBody>
      </p:sp>
      <p:sp>
        <p:nvSpPr>
          <p:cNvPr id="61" name="Freeform 10">
            <a:extLst>
              <a:ext uri="{FF2B5EF4-FFF2-40B4-BE49-F238E27FC236}">
                <a16:creationId xmlns:a16="http://schemas.microsoft.com/office/drawing/2014/main" id="{FF570735-58B5-8EC5-8E44-39154F2A67C2}"/>
              </a:ext>
            </a:extLst>
          </p:cNvPr>
          <p:cNvSpPr>
            <a:spLocks noChangeAspect="1" noChangeArrowheads="1"/>
          </p:cNvSpPr>
          <p:nvPr/>
        </p:nvSpPr>
        <p:spPr bwMode="auto">
          <a:xfrm>
            <a:off x="225832" y="2442536"/>
            <a:ext cx="683545" cy="523939"/>
          </a:xfrm>
          <a:custGeom>
            <a:avLst/>
            <a:gdLst>
              <a:gd name="T0" fmla="*/ 2147483646 w 810"/>
              <a:gd name="T1" fmla="*/ 2147483646 h 810"/>
              <a:gd name="T2" fmla="*/ 2147483646 w 810"/>
              <a:gd name="T3" fmla="*/ 2147483646 h 810"/>
              <a:gd name="T4" fmla="*/ 2147483646 w 810"/>
              <a:gd name="T5" fmla="*/ 2147483646 h 810"/>
              <a:gd name="T6" fmla="*/ 2147483646 w 810"/>
              <a:gd name="T7" fmla="*/ 2147483646 h 810"/>
              <a:gd name="T8" fmla="*/ 2147483646 w 810"/>
              <a:gd name="T9" fmla="*/ 2147483646 h 810"/>
              <a:gd name="T10" fmla="*/ 2147483646 w 810"/>
              <a:gd name="T11" fmla="*/ 2147483646 h 810"/>
              <a:gd name="T12" fmla="*/ 2147483646 w 810"/>
              <a:gd name="T13" fmla="*/ 2147483646 h 810"/>
              <a:gd name="T14" fmla="*/ 2147483646 w 810"/>
              <a:gd name="T15" fmla="*/ 2147483646 h 810"/>
              <a:gd name="T16" fmla="*/ 2147483646 w 810"/>
              <a:gd name="T17" fmla="*/ 2147483646 h 810"/>
              <a:gd name="T18" fmla="*/ 2147483646 w 810"/>
              <a:gd name="T19" fmla="*/ 2147483646 h 810"/>
              <a:gd name="T20" fmla="*/ 2147483646 w 810"/>
              <a:gd name="T21" fmla="*/ 2147483646 h 810"/>
              <a:gd name="T22" fmla="*/ 2147483646 w 810"/>
              <a:gd name="T23" fmla="*/ 2147483646 h 810"/>
              <a:gd name="T24" fmla="*/ 2147483646 w 810"/>
              <a:gd name="T25" fmla="*/ 2147483646 h 810"/>
              <a:gd name="T26" fmla="*/ 2147483646 w 810"/>
              <a:gd name="T27" fmla="*/ 2147483646 h 810"/>
              <a:gd name="T28" fmla="*/ 2147483646 w 810"/>
              <a:gd name="T29" fmla="*/ 2147483646 h 810"/>
              <a:gd name="T30" fmla="*/ 2147483646 w 810"/>
              <a:gd name="T31" fmla="*/ 2147483646 h 810"/>
              <a:gd name="T32" fmla="*/ 2147483646 w 810"/>
              <a:gd name="T33" fmla="*/ 2147483646 h 810"/>
              <a:gd name="T34" fmla="*/ 2147483646 w 810"/>
              <a:gd name="T35" fmla="*/ 2147483646 h 810"/>
              <a:gd name="T36" fmla="*/ 2147483646 w 810"/>
              <a:gd name="T37" fmla="*/ 2147483646 h 810"/>
              <a:gd name="T38" fmla="*/ 2147483646 w 810"/>
              <a:gd name="T39" fmla="*/ 2147483646 h 810"/>
              <a:gd name="T40" fmla="*/ 2147483646 w 810"/>
              <a:gd name="T41" fmla="*/ 2147483646 h 810"/>
              <a:gd name="T42" fmla="*/ 2147483646 w 810"/>
              <a:gd name="T43" fmla="*/ 2147483646 h 810"/>
              <a:gd name="T44" fmla="*/ 2147483646 w 810"/>
              <a:gd name="T45" fmla="*/ 2147483646 h 810"/>
              <a:gd name="T46" fmla="*/ 2147483646 w 810"/>
              <a:gd name="T47" fmla="*/ 2147483646 h 810"/>
              <a:gd name="T48" fmla="*/ 2147483646 w 810"/>
              <a:gd name="T49" fmla="*/ 2147483646 h 810"/>
              <a:gd name="T50" fmla="*/ 2147483646 w 810"/>
              <a:gd name="T51" fmla="*/ 2147483646 h 810"/>
              <a:gd name="T52" fmla="*/ 2147483646 w 810"/>
              <a:gd name="T53" fmla="*/ 2147483646 h 810"/>
              <a:gd name="T54" fmla="*/ 2147483646 w 810"/>
              <a:gd name="T55" fmla="*/ 2147483646 h 810"/>
              <a:gd name="T56" fmla="*/ 2147483646 w 810"/>
              <a:gd name="T57" fmla="*/ 2147483646 h 810"/>
              <a:gd name="T58" fmla="*/ 2147483646 w 810"/>
              <a:gd name="T59" fmla="*/ 2147483646 h 810"/>
              <a:gd name="T60" fmla="*/ 2147483646 w 810"/>
              <a:gd name="T61" fmla="*/ 2147483646 h 810"/>
              <a:gd name="T62" fmla="*/ 2147483646 w 810"/>
              <a:gd name="T63" fmla="*/ 2147483646 h 810"/>
              <a:gd name="T64" fmla="*/ 2147483646 w 810"/>
              <a:gd name="T65" fmla="*/ 2147483646 h 810"/>
              <a:gd name="T66" fmla="*/ 2147483646 w 810"/>
              <a:gd name="T67" fmla="*/ 2147483646 h 810"/>
              <a:gd name="T68" fmla="*/ 2147483646 w 810"/>
              <a:gd name="T69" fmla="*/ 2147483646 h 810"/>
              <a:gd name="T70" fmla="*/ 2147483646 w 810"/>
              <a:gd name="T71" fmla="*/ 2147483646 h 810"/>
              <a:gd name="T72" fmla="*/ 2147483646 w 810"/>
              <a:gd name="T73" fmla="*/ 2147483646 h 810"/>
              <a:gd name="T74" fmla="*/ 2147483646 w 810"/>
              <a:gd name="T75" fmla="*/ 2147483646 h 810"/>
              <a:gd name="T76" fmla="*/ 2147483646 w 810"/>
              <a:gd name="T77" fmla="*/ 2147483646 h 810"/>
              <a:gd name="T78" fmla="*/ 2147483646 w 810"/>
              <a:gd name="T79" fmla="*/ 2147483646 h 810"/>
              <a:gd name="T80" fmla="*/ 2147483646 w 810"/>
              <a:gd name="T81" fmla="*/ 2147483646 h 810"/>
              <a:gd name="T82" fmla="*/ 2147483646 w 810"/>
              <a:gd name="T83" fmla="*/ 2147483646 h 810"/>
              <a:gd name="T84" fmla="*/ 2147483646 w 810"/>
              <a:gd name="T85" fmla="*/ 2147483646 h 810"/>
              <a:gd name="T86" fmla="*/ 2147483646 w 810"/>
              <a:gd name="T87" fmla="*/ 2147483646 h 810"/>
              <a:gd name="T88" fmla="*/ 2147483646 w 810"/>
              <a:gd name="T89" fmla="*/ 2147483646 h 810"/>
              <a:gd name="T90" fmla="*/ 2147483646 w 810"/>
              <a:gd name="T91" fmla="*/ 2147483646 h 810"/>
              <a:gd name="T92" fmla="*/ 2147483646 w 810"/>
              <a:gd name="T93" fmla="*/ 2147483646 h 810"/>
              <a:gd name="T94" fmla="*/ 2147483646 w 810"/>
              <a:gd name="T95" fmla="*/ 2147483646 h 810"/>
              <a:gd name="T96" fmla="*/ 2147483646 w 810"/>
              <a:gd name="T97" fmla="*/ 2147483646 h 810"/>
              <a:gd name="T98" fmla="*/ 2147483646 w 810"/>
              <a:gd name="T99" fmla="*/ 2147483646 h 810"/>
              <a:gd name="T100" fmla="*/ 2147483646 w 810"/>
              <a:gd name="T101" fmla="*/ 2147483646 h 810"/>
              <a:gd name="T102" fmla="*/ 2147483646 w 810"/>
              <a:gd name="T103" fmla="*/ 2147483646 h 810"/>
              <a:gd name="T104" fmla="*/ 2147483646 w 810"/>
              <a:gd name="T105" fmla="*/ 2147483646 h 810"/>
              <a:gd name="T106" fmla="*/ 2147483646 w 810"/>
              <a:gd name="T107" fmla="*/ 0 h 810"/>
              <a:gd name="T108" fmla="*/ 2147483646 w 810"/>
              <a:gd name="T109" fmla="*/ 0 h 810"/>
              <a:gd name="T110" fmla="*/ 2147483646 w 810"/>
              <a:gd name="T111" fmla="*/ 2147483646 h 810"/>
              <a:gd name="T112" fmla="*/ 2147483646 w 810"/>
              <a:gd name="T113" fmla="*/ 2147483646 h 810"/>
              <a:gd name="T114" fmla="*/ 2147483646 w 810"/>
              <a:gd name="T115" fmla="*/ 2147483646 h 810"/>
              <a:gd name="T116" fmla="*/ 0 w 810"/>
              <a:gd name="T117" fmla="*/ 2147483646 h 810"/>
              <a:gd name="T118" fmla="*/ 2147483646 w 810"/>
              <a:gd name="T119" fmla="*/ 2147483646 h 810"/>
              <a:gd name="T120" fmla="*/ 2147483646 w 810"/>
              <a:gd name="T121" fmla="*/ 2147483646 h 810"/>
              <a:gd name="T122" fmla="*/ 2147483646 w 810"/>
              <a:gd name="T123" fmla="*/ 2147483646 h 810"/>
              <a:gd name="T124" fmla="*/ 2147483646 w 810"/>
              <a:gd name="T125" fmla="*/ 2147483646 h 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10" h="810">
                <a:moveTo>
                  <a:pt x="784" y="654"/>
                </a:moveTo>
                <a:lnTo>
                  <a:pt x="784" y="654"/>
                </a:lnTo>
                <a:cubicBezTo>
                  <a:pt x="715" y="660"/>
                  <a:pt x="660" y="715"/>
                  <a:pt x="654" y="784"/>
                </a:cubicBezTo>
                <a:lnTo>
                  <a:pt x="155" y="784"/>
                </a:lnTo>
                <a:cubicBezTo>
                  <a:pt x="149" y="715"/>
                  <a:pt x="94" y="660"/>
                  <a:pt x="25" y="654"/>
                </a:cubicBezTo>
                <a:lnTo>
                  <a:pt x="25" y="243"/>
                </a:lnTo>
                <a:lnTo>
                  <a:pt x="78" y="401"/>
                </a:lnTo>
                <a:cubicBezTo>
                  <a:pt x="91" y="440"/>
                  <a:pt x="126" y="465"/>
                  <a:pt x="166" y="465"/>
                </a:cubicBezTo>
                <a:lnTo>
                  <a:pt x="180" y="465"/>
                </a:lnTo>
                <a:lnTo>
                  <a:pt x="180" y="478"/>
                </a:lnTo>
                <a:cubicBezTo>
                  <a:pt x="180" y="512"/>
                  <a:pt x="207" y="540"/>
                  <a:pt x="241" y="540"/>
                </a:cubicBezTo>
                <a:cubicBezTo>
                  <a:pt x="275" y="540"/>
                  <a:pt x="302" y="512"/>
                  <a:pt x="302" y="478"/>
                </a:cubicBezTo>
                <a:lnTo>
                  <a:pt x="302" y="465"/>
                </a:lnTo>
                <a:lnTo>
                  <a:pt x="506" y="465"/>
                </a:lnTo>
                <a:lnTo>
                  <a:pt x="506" y="478"/>
                </a:lnTo>
                <a:cubicBezTo>
                  <a:pt x="506" y="512"/>
                  <a:pt x="534" y="540"/>
                  <a:pt x="568" y="540"/>
                </a:cubicBezTo>
                <a:cubicBezTo>
                  <a:pt x="602" y="540"/>
                  <a:pt x="629" y="512"/>
                  <a:pt x="629" y="478"/>
                </a:cubicBezTo>
                <a:lnTo>
                  <a:pt x="629" y="465"/>
                </a:lnTo>
                <a:lnTo>
                  <a:pt x="642" y="465"/>
                </a:lnTo>
                <a:cubicBezTo>
                  <a:pt x="683" y="465"/>
                  <a:pt x="718" y="440"/>
                  <a:pt x="731" y="401"/>
                </a:cubicBezTo>
                <a:lnTo>
                  <a:pt x="784" y="243"/>
                </a:lnTo>
                <a:lnTo>
                  <a:pt x="784" y="654"/>
                </a:lnTo>
                <a:close/>
                <a:moveTo>
                  <a:pt x="784" y="747"/>
                </a:moveTo>
                <a:lnTo>
                  <a:pt x="784" y="747"/>
                </a:lnTo>
                <a:cubicBezTo>
                  <a:pt x="784" y="768"/>
                  <a:pt x="768" y="784"/>
                  <a:pt x="748" y="784"/>
                </a:cubicBezTo>
                <a:lnTo>
                  <a:pt x="679" y="784"/>
                </a:lnTo>
                <a:cubicBezTo>
                  <a:pt x="684" y="729"/>
                  <a:pt x="729" y="684"/>
                  <a:pt x="784" y="679"/>
                </a:cubicBezTo>
                <a:lnTo>
                  <a:pt x="784" y="747"/>
                </a:lnTo>
                <a:close/>
                <a:moveTo>
                  <a:pt x="61" y="784"/>
                </a:moveTo>
                <a:lnTo>
                  <a:pt x="61" y="784"/>
                </a:lnTo>
                <a:cubicBezTo>
                  <a:pt x="41" y="784"/>
                  <a:pt x="25" y="768"/>
                  <a:pt x="25" y="747"/>
                </a:cubicBezTo>
                <a:lnTo>
                  <a:pt x="25" y="679"/>
                </a:lnTo>
                <a:cubicBezTo>
                  <a:pt x="80" y="684"/>
                  <a:pt x="125" y="729"/>
                  <a:pt x="130" y="784"/>
                </a:cubicBezTo>
                <a:lnTo>
                  <a:pt x="61" y="784"/>
                </a:lnTo>
                <a:close/>
                <a:moveTo>
                  <a:pt x="278" y="425"/>
                </a:moveTo>
                <a:lnTo>
                  <a:pt x="278" y="478"/>
                </a:lnTo>
                <a:cubicBezTo>
                  <a:pt x="278" y="498"/>
                  <a:pt x="261" y="515"/>
                  <a:pt x="241" y="515"/>
                </a:cubicBezTo>
                <a:cubicBezTo>
                  <a:pt x="221" y="515"/>
                  <a:pt x="205" y="498"/>
                  <a:pt x="205" y="478"/>
                </a:cubicBezTo>
                <a:lnTo>
                  <a:pt x="205" y="425"/>
                </a:lnTo>
                <a:lnTo>
                  <a:pt x="278" y="425"/>
                </a:lnTo>
                <a:close/>
                <a:moveTo>
                  <a:pt x="604" y="425"/>
                </a:moveTo>
                <a:lnTo>
                  <a:pt x="604" y="478"/>
                </a:lnTo>
                <a:cubicBezTo>
                  <a:pt x="604" y="498"/>
                  <a:pt x="588" y="515"/>
                  <a:pt x="568" y="515"/>
                </a:cubicBezTo>
                <a:cubicBezTo>
                  <a:pt x="548" y="515"/>
                  <a:pt x="531" y="498"/>
                  <a:pt x="531" y="478"/>
                </a:cubicBezTo>
                <a:lnTo>
                  <a:pt x="531" y="425"/>
                </a:lnTo>
                <a:lnTo>
                  <a:pt x="604" y="425"/>
                </a:lnTo>
                <a:close/>
                <a:moveTo>
                  <a:pt x="32" y="138"/>
                </a:moveTo>
                <a:lnTo>
                  <a:pt x="32" y="138"/>
                </a:lnTo>
                <a:cubicBezTo>
                  <a:pt x="38" y="128"/>
                  <a:pt x="49" y="123"/>
                  <a:pt x="61" y="123"/>
                </a:cubicBezTo>
                <a:lnTo>
                  <a:pt x="747" y="123"/>
                </a:lnTo>
                <a:cubicBezTo>
                  <a:pt x="760" y="123"/>
                  <a:pt x="770" y="128"/>
                  <a:pt x="777" y="138"/>
                </a:cubicBezTo>
                <a:cubicBezTo>
                  <a:pt x="784" y="148"/>
                  <a:pt x="786" y="159"/>
                  <a:pt x="783" y="171"/>
                </a:cubicBezTo>
                <a:lnTo>
                  <a:pt x="708" y="394"/>
                </a:lnTo>
                <a:cubicBezTo>
                  <a:pt x="698" y="422"/>
                  <a:pt x="672" y="441"/>
                  <a:pt x="642" y="441"/>
                </a:cubicBezTo>
                <a:lnTo>
                  <a:pt x="629" y="441"/>
                </a:lnTo>
                <a:lnTo>
                  <a:pt x="629" y="412"/>
                </a:lnTo>
                <a:cubicBezTo>
                  <a:pt x="629" y="406"/>
                  <a:pt x="624" y="400"/>
                  <a:pt x="617" y="400"/>
                </a:cubicBezTo>
                <a:lnTo>
                  <a:pt x="519" y="400"/>
                </a:lnTo>
                <a:cubicBezTo>
                  <a:pt x="512" y="400"/>
                  <a:pt x="506" y="406"/>
                  <a:pt x="506" y="412"/>
                </a:cubicBezTo>
                <a:lnTo>
                  <a:pt x="506" y="441"/>
                </a:lnTo>
                <a:lnTo>
                  <a:pt x="302" y="441"/>
                </a:lnTo>
                <a:lnTo>
                  <a:pt x="302" y="412"/>
                </a:lnTo>
                <a:cubicBezTo>
                  <a:pt x="302" y="406"/>
                  <a:pt x="297" y="400"/>
                  <a:pt x="290" y="400"/>
                </a:cubicBezTo>
                <a:lnTo>
                  <a:pt x="192" y="400"/>
                </a:lnTo>
                <a:cubicBezTo>
                  <a:pt x="185" y="400"/>
                  <a:pt x="180" y="406"/>
                  <a:pt x="180" y="412"/>
                </a:cubicBezTo>
                <a:lnTo>
                  <a:pt x="180" y="441"/>
                </a:lnTo>
                <a:lnTo>
                  <a:pt x="166" y="441"/>
                </a:lnTo>
                <a:cubicBezTo>
                  <a:pt x="137" y="441"/>
                  <a:pt x="110" y="422"/>
                  <a:pt x="101" y="394"/>
                </a:cubicBezTo>
                <a:lnTo>
                  <a:pt x="27" y="171"/>
                </a:lnTo>
                <a:cubicBezTo>
                  <a:pt x="23" y="159"/>
                  <a:pt x="25" y="148"/>
                  <a:pt x="32" y="138"/>
                </a:cubicBezTo>
                <a:close/>
                <a:moveTo>
                  <a:pt x="253" y="78"/>
                </a:moveTo>
                <a:lnTo>
                  <a:pt x="253" y="78"/>
                </a:lnTo>
                <a:cubicBezTo>
                  <a:pt x="253" y="48"/>
                  <a:pt x="277" y="24"/>
                  <a:pt x="306" y="24"/>
                </a:cubicBezTo>
                <a:lnTo>
                  <a:pt x="502" y="24"/>
                </a:lnTo>
                <a:cubicBezTo>
                  <a:pt x="532" y="24"/>
                  <a:pt x="556" y="48"/>
                  <a:pt x="556" y="78"/>
                </a:cubicBezTo>
                <a:lnTo>
                  <a:pt x="556" y="98"/>
                </a:lnTo>
                <a:lnTo>
                  <a:pt x="253" y="98"/>
                </a:lnTo>
                <a:lnTo>
                  <a:pt x="253" y="78"/>
                </a:lnTo>
                <a:close/>
                <a:moveTo>
                  <a:pt x="797" y="124"/>
                </a:moveTo>
                <a:lnTo>
                  <a:pt x="797" y="124"/>
                </a:lnTo>
                <a:cubicBezTo>
                  <a:pt x="785" y="107"/>
                  <a:pt x="767" y="98"/>
                  <a:pt x="747" y="98"/>
                </a:cubicBezTo>
                <a:lnTo>
                  <a:pt x="580" y="98"/>
                </a:lnTo>
                <a:lnTo>
                  <a:pt x="580" y="78"/>
                </a:lnTo>
                <a:cubicBezTo>
                  <a:pt x="580" y="35"/>
                  <a:pt x="545" y="0"/>
                  <a:pt x="502" y="0"/>
                </a:cubicBezTo>
                <a:lnTo>
                  <a:pt x="306" y="0"/>
                </a:lnTo>
                <a:cubicBezTo>
                  <a:pt x="264" y="0"/>
                  <a:pt x="229" y="35"/>
                  <a:pt x="229" y="78"/>
                </a:cubicBezTo>
                <a:lnTo>
                  <a:pt x="229" y="98"/>
                </a:lnTo>
                <a:lnTo>
                  <a:pt x="61" y="98"/>
                </a:lnTo>
                <a:cubicBezTo>
                  <a:pt x="41" y="98"/>
                  <a:pt x="24" y="107"/>
                  <a:pt x="12" y="124"/>
                </a:cubicBezTo>
                <a:cubicBezTo>
                  <a:pt x="4" y="135"/>
                  <a:pt x="0" y="148"/>
                  <a:pt x="0" y="161"/>
                </a:cubicBezTo>
                <a:lnTo>
                  <a:pt x="0" y="747"/>
                </a:lnTo>
                <a:cubicBezTo>
                  <a:pt x="0" y="782"/>
                  <a:pt x="28" y="809"/>
                  <a:pt x="61" y="809"/>
                </a:cubicBezTo>
                <a:lnTo>
                  <a:pt x="748" y="809"/>
                </a:lnTo>
                <a:cubicBezTo>
                  <a:pt x="781" y="809"/>
                  <a:pt x="809" y="782"/>
                  <a:pt x="809" y="747"/>
                </a:cubicBezTo>
                <a:lnTo>
                  <a:pt x="809" y="161"/>
                </a:lnTo>
                <a:cubicBezTo>
                  <a:pt x="809" y="148"/>
                  <a:pt x="805" y="135"/>
                  <a:pt x="797" y="124"/>
                </a:cubicBezTo>
                <a:close/>
              </a:path>
            </a:pathLst>
          </a:custGeom>
          <a:solidFill>
            <a:srgbClr val="126A3A"/>
          </a:solidFill>
          <a:ln>
            <a:solidFill>
              <a:srgbClr val="126A3A"/>
            </a:solidFill>
          </a:ln>
          <a:effectLst/>
        </p:spPr>
        <p:txBody>
          <a:bodyPr wrap="none" anchor="ctr"/>
          <a:lstStyle/>
          <a:p>
            <a:pPr marL="0" marR="0" lvl="0" indent="0" algn="l" defTabSz="68566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4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D53AE-F150-1C33-3946-032BEF0C5FD3}"/>
              </a:ext>
            </a:extLst>
          </p:cNvPr>
          <p:cNvSpPr txBox="1"/>
          <p:nvPr/>
        </p:nvSpPr>
        <p:spPr>
          <a:xfrm>
            <a:off x="3334532" y="178712"/>
            <a:ext cx="5623433" cy="461665"/>
          </a:xfrm>
          <a:prstGeom prst="rect">
            <a:avLst/>
          </a:prstGeom>
          <a:solidFill>
            <a:schemeClr val="accent3">
              <a:lumMod val="20000"/>
              <a:lumOff val="80000"/>
            </a:schemeClr>
          </a:solidFill>
        </p:spPr>
        <p:txBody>
          <a:bodyPr wrap="square" rtlCol="0">
            <a:spAutoFit/>
          </a:bodyPr>
          <a:lstStyle/>
          <a:p>
            <a:pPr algn="ctr"/>
            <a:r>
              <a:rPr lang="lt-LT" sz="2400" b="1" dirty="0">
                <a:solidFill>
                  <a:schemeClr val="accent3">
                    <a:lumMod val="75000"/>
                  </a:schemeClr>
                </a:solidFill>
                <a:latin typeface="+mj-lt"/>
                <a:cs typeface="Poppins" pitchFamily="2" charset="77"/>
              </a:rPr>
              <a:t>Tinkamumo sąlygos ir reikalavimai </a:t>
            </a:r>
            <a:endParaRPr lang="en-US" sz="2400" b="1" dirty="0">
              <a:solidFill>
                <a:schemeClr val="accent3">
                  <a:lumMod val="75000"/>
                </a:schemeClr>
              </a:solidFill>
              <a:latin typeface="+mj-lt"/>
              <a:cs typeface="Poppins" pitchFamily="2" charset="77"/>
            </a:endParaRPr>
          </a:p>
        </p:txBody>
      </p:sp>
      <p:sp>
        <p:nvSpPr>
          <p:cNvPr id="8" name="TextBox 7">
            <a:extLst>
              <a:ext uri="{FF2B5EF4-FFF2-40B4-BE49-F238E27FC236}">
                <a16:creationId xmlns:a16="http://schemas.microsoft.com/office/drawing/2014/main" id="{F542C6F7-0CA1-D178-8734-E38DCE66FBD6}"/>
              </a:ext>
            </a:extLst>
          </p:cNvPr>
          <p:cNvSpPr txBox="1"/>
          <p:nvPr/>
        </p:nvSpPr>
        <p:spPr>
          <a:xfrm>
            <a:off x="572380" y="1927913"/>
            <a:ext cx="546946" cy="438582"/>
          </a:xfrm>
          <a:prstGeom prst="rect">
            <a:avLst/>
          </a:prstGeom>
          <a:noFill/>
        </p:spPr>
        <p:txBody>
          <a:bodyPr wrap="squar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01</a:t>
            </a:r>
          </a:p>
        </p:txBody>
      </p:sp>
      <p:sp>
        <p:nvSpPr>
          <p:cNvPr id="34" name="TextBox 33">
            <a:extLst>
              <a:ext uri="{FF2B5EF4-FFF2-40B4-BE49-F238E27FC236}">
                <a16:creationId xmlns:a16="http://schemas.microsoft.com/office/drawing/2014/main" id="{59AA9F1F-C5AE-8A2B-44CD-2DB1D6B962C8}"/>
              </a:ext>
            </a:extLst>
          </p:cNvPr>
          <p:cNvSpPr txBox="1"/>
          <p:nvPr/>
        </p:nvSpPr>
        <p:spPr>
          <a:xfrm>
            <a:off x="779736" y="3744793"/>
            <a:ext cx="546946" cy="438582"/>
          </a:xfrm>
          <a:prstGeom prst="rect">
            <a:avLst/>
          </a:prstGeom>
          <a:noFill/>
        </p:spPr>
        <p:txBody>
          <a:bodyPr wrap="non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03</a:t>
            </a:r>
          </a:p>
        </p:txBody>
      </p:sp>
      <p:sp>
        <p:nvSpPr>
          <p:cNvPr id="37" name="TextBox 36">
            <a:extLst>
              <a:ext uri="{FF2B5EF4-FFF2-40B4-BE49-F238E27FC236}">
                <a16:creationId xmlns:a16="http://schemas.microsoft.com/office/drawing/2014/main" id="{E8737FF7-B0D4-1DB2-78B8-2FA70CCA6072}"/>
              </a:ext>
            </a:extLst>
          </p:cNvPr>
          <p:cNvSpPr txBox="1"/>
          <p:nvPr/>
        </p:nvSpPr>
        <p:spPr>
          <a:xfrm>
            <a:off x="713479" y="3999368"/>
            <a:ext cx="633507" cy="888705"/>
          </a:xfrm>
          <a:prstGeom prst="rect">
            <a:avLst/>
          </a:prstGeom>
          <a:noFill/>
        </p:spPr>
        <p:txBody>
          <a:bodyPr wrap="none" rtlCol="0" anchor="ctr" anchorCtr="0">
            <a:spAutoFit/>
          </a:bodyPr>
          <a:lstStyle/>
          <a:p>
            <a:pPr algn="r" defTabSz="685663"/>
            <a:r>
              <a:rPr lang="en-US" sz="5175" b="1" dirty="0">
                <a:solidFill>
                  <a:srgbClr val="FFFFFF">
                    <a:alpha val="35000"/>
                  </a:srgbClr>
                </a:solidFill>
                <a:latin typeface="Poppins" pitchFamily="2" charset="77"/>
                <a:ea typeface="League Spartan" charset="0"/>
                <a:cs typeface="Poppins" pitchFamily="2" charset="77"/>
              </a:rPr>
              <a:t>4</a:t>
            </a:r>
          </a:p>
        </p:txBody>
      </p:sp>
      <p:sp>
        <p:nvSpPr>
          <p:cNvPr id="38" name="TextBox 37">
            <a:extLst>
              <a:ext uri="{FF2B5EF4-FFF2-40B4-BE49-F238E27FC236}">
                <a16:creationId xmlns:a16="http://schemas.microsoft.com/office/drawing/2014/main" id="{5AC2670B-CC4F-D14C-A66C-A3254691A8FE}"/>
              </a:ext>
            </a:extLst>
          </p:cNvPr>
          <p:cNvSpPr txBox="1"/>
          <p:nvPr/>
        </p:nvSpPr>
        <p:spPr>
          <a:xfrm>
            <a:off x="779202" y="4224428"/>
            <a:ext cx="567784" cy="438582"/>
          </a:xfrm>
          <a:prstGeom prst="rect">
            <a:avLst/>
          </a:prstGeom>
          <a:noFill/>
        </p:spPr>
        <p:txBody>
          <a:bodyPr wrap="non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04</a:t>
            </a:r>
          </a:p>
        </p:txBody>
      </p:sp>
      <p:sp>
        <p:nvSpPr>
          <p:cNvPr id="10" name="TextBox 9">
            <a:extLst>
              <a:ext uri="{FF2B5EF4-FFF2-40B4-BE49-F238E27FC236}">
                <a16:creationId xmlns:a16="http://schemas.microsoft.com/office/drawing/2014/main" id="{617827FE-64B0-3538-172C-49926EDE82E3}"/>
              </a:ext>
            </a:extLst>
          </p:cNvPr>
          <p:cNvSpPr txBox="1"/>
          <p:nvPr/>
        </p:nvSpPr>
        <p:spPr>
          <a:xfrm>
            <a:off x="100271" y="2423063"/>
            <a:ext cx="1760897" cy="707886"/>
          </a:xfrm>
          <a:prstGeom prst="rect">
            <a:avLst/>
          </a:prstGeom>
          <a:solidFill>
            <a:schemeClr val="accent3">
              <a:lumMod val="20000"/>
              <a:lumOff val="80000"/>
            </a:schemeClr>
          </a:solidFill>
        </p:spPr>
        <p:txBody>
          <a:bodyPr wrap="square" rtlCol="0">
            <a:spAutoFit/>
          </a:bodyPr>
          <a:lstStyle/>
          <a:p>
            <a:pPr algn="ctr"/>
            <a:r>
              <a:rPr lang="lt-LT" sz="2000" i="1" dirty="0">
                <a:solidFill>
                  <a:schemeClr val="accent3">
                    <a:lumMod val="50000"/>
                  </a:schemeClr>
                </a:solidFill>
                <a:latin typeface="Times New Roman" panose="02020603050405020304" pitchFamily="18" charset="0"/>
                <a:cs typeface="Times New Roman" panose="02020603050405020304" pitchFamily="18" charset="0"/>
              </a:rPr>
              <a:t>Pareiškėjams ir partneriui</a:t>
            </a:r>
            <a:endParaRPr lang="en-US" sz="2000" i="1"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11" name="Diagrama 10">
            <a:extLst>
              <a:ext uri="{FF2B5EF4-FFF2-40B4-BE49-F238E27FC236}">
                <a16:creationId xmlns:a16="http://schemas.microsoft.com/office/drawing/2014/main" id="{35E8B28D-6505-469B-D3CD-79993280B40A}"/>
              </a:ext>
            </a:extLst>
          </p:cNvPr>
          <p:cNvGraphicFramePr/>
          <p:nvPr/>
        </p:nvGraphicFramePr>
        <p:xfrm>
          <a:off x="1119326" y="550259"/>
          <a:ext cx="7838639" cy="4466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10">
            <a:extLst>
              <a:ext uri="{FF2B5EF4-FFF2-40B4-BE49-F238E27FC236}">
                <a16:creationId xmlns:a16="http://schemas.microsoft.com/office/drawing/2014/main" id="{04BBAEFF-4696-9979-998A-DE12888DCB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596" y="202387"/>
            <a:ext cx="2448270" cy="417233"/>
          </a:xfrm>
          <a:prstGeom prst="rect">
            <a:avLst/>
          </a:prstGeom>
        </p:spPr>
      </p:pic>
    </p:spTree>
    <p:extLst>
      <p:ext uri="{BB962C8B-B14F-4D97-AF65-F5344CB8AC3E}">
        <p14:creationId xmlns:p14="http://schemas.microsoft.com/office/powerpoint/2010/main" val="27721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
            <a:extLst>
              <a:ext uri="{FF2B5EF4-FFF2-40B4-BE49-F238E27FC236}">
                <a16:creationId xmlns:a16="http://schemas.microsoft.com/office/drawing/2014/main" id="{994BDCE4-9CB4-4081-5390-3C2D98614260}"/>
              </a:ext>
            </a:extLst>
          </p:cNvPr>
          <p:cNvSpPr txBox="1">
            <a:spLocks/>
          </p:cNvSpPr>
          <p:nvPr/>
        </p:nvSpPr>
        <p:spPr>
          <a:xfrm>
            <a:off x="3661096" y="236001"/>
            <a:ext cx="5212080" cy="472573"/>
          </a:xfrm>
          <a:prstGeom prst="rect">
            <a:avLst/>
          </a:prstGeom>
          <a:solidFill>
            <a:schemeClr val="accent3">
              <a:lumMod val="40000"/>
              <a:lumOff val="6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t-LT" sz="3200" b="1" dirty="0">
              <a:solidFill>
                <a:srgbClr val="8EC543"/>
              </a:solidFill>
              <a:latin typeface="Arial" pitchFamily="34" charset="0"/>
              <a:ea typeface="+mn-ea"/>
              <a:cs typeface="Arial" pitchFamily="34" charset="0"/>
            </a:endParaRPr>
          </a:p>
        </p:txBody>
      </p:sp>
      <p:sp>
        <p:nvSpPr>
          <p:cNvPr id="12" name="TextBox 11">
            <a:extLst>
              <a:ext uri="{FF2B5EF4-FFF2-40B4-BE49-F238E27FC236}">
                <a16:creationId xmlns:a16="http://schemas.microsoft.com/office/drawing/2014/main" id="{D7E85C7A-F72D-9086-6953-9AFA10BF8D68}"/>
              </a:ext>
            </a:extLst>
          </p:cNvPr>
          <p:cNvSpPr txBox="1"/>
          <p:nvPr/>
        </p:nvSpPr>
        <p:spPr>
          <a:xfrm>
            <a:off x="4356752" y="261458"/>
            <a:ext cx="5458823" cy="400110"/>
          </a:xfrm>
          <a:prstGeom prst="rect">
            <a:avLst/>
          </a:prstGeom>
          <a:noFill/>
        </p:spPr>
        <p:txBody>
          <a:bodyPr wrap="square" rtlCol="0">
            <a:spAutoFit/>
          </a:bodyPr>
          <a:lstStyle/>
          <a:p>
            <a:r>
              <a:rPr lang="lt-LT" sz="2000" b="1" i="1" dirty="0">
                <a:solidFill>
                  <a:schemeClr val="accent3">
                    <a:lumMod val="50000"/>
                  </a:schemeClr>
                </a:solidFill>
              </a:rPr>
              <a:t>Paramos gavėjų įsipareigojimai</a:t>
            </a:r>
          </a:p>
        </p:txBody>
      </p:sp>
      <p:grpSp>
        <p:nvGrpSpPr>
          <p:cNvPr id="36" name="Grupė 35">
            <a:extLst>
              <a:ext uri="{FF2B5EF4-FFF2-40B4-BE49-F238E27FC236}">
                <a16:creationId xmlns:a16="http://schemas.microsoft.com/office/drawing/2014/main" id="{D4F60D5F-E037-5EB3-D6EA-35F3240F86A7}"/>
              </a:ext>
            </a:extLst>
          </p:cNvPr>
          <p:cNvGrpSpPr/>
          <p:nvPr/>
        </p:nvGrpSpPr>
        <p:grpSpPr>
          <a:xfrm>
            <a:off x="472349" y="955593"/>
            <a:ext cx="8352000" cy="472573"/>
            <a:chOff x="415118" y="1100031"/>
            <a:chExt cx="8313764" cy="530928"/>
          </a:xfrm>
          <a:solidFill>
            <a:srgbClr val="9BBB59"/>
          </a:solidFill>
        </p:grpSpPr>
        <p:sp>
          <p:nvSpPr>
            <p:cNvPr id="2" name="Stačiakampis 1">
              <a:extLst>
                <a:ext uri="{FF2B5EF4-FFF2-40B4-BE49-F238E27FC236}">
                  <a16:creationId xmlns:a16="http://schemas.microsoft.com/office/drawing/2014/main" id="{D4B323A3-B51F-03E6-0BF9-125481427E9A}"/>
                </a:ext>
              </a:extLst>
            </p:cNvPr>
            <p:cNvSpPr/>
            <p:nvPr/>
          </p:nvSpPr>
          <p:spPr>
            <a:xfrm>
              <a:off x="415118" y="1100031"/>
              <a:ext cx="8313764" cy="530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5" name="TextBox 24">
              <a:extLst>
                <a:ext uri="{FF2B5EF4-FFF2-40B4-BE49-F238E27FC236}">
                  <a16:creationId xmlns:a16="http://schemas.microsoft.com/office/drawing/2014/main" id="{160646A1-7B29-D9E5-A36D-130A055896D9}"/>
                </a:ext>
              </a:extLst>
            </p:cNvPr>
            <p:cNvSpPr txBox="1"/>
            <p:nvPr/>
          </p:nvSpPr>
          <p:spPr>
            <a:xfrm>
              <a:off x="1081259" y="1226995"/>
              <a:ext cx="7647623" cy="311204"/>
            </a:xfrm>
            <a:prstGeom prst="rect">
              <a:avLst/>
            </a:prstGeom>
            <a:grpFill/>
          </p:spPr>
          <p:txBody>
            <a:bodyPr wrap="square" rtlCol="0">
              <a:spAutoFit/>
            </a:bodyPr>
            <a:lstStyle>
              <a:defPPr>
                <a:defRPr lang="en-US"/>
              </a:defPPr>
              <a:lvl2pPr marL="0" lvl="1" defTabSz="622300">
                <a:lnSpc>
                  <a:spcPct val="90000"/>
                </a:lnSpc>
                <a:spcBef>
                  <a:spcPct val="0"/>
                </a:spcBef>
                <a:spcAft>
                  <a:spcPct val="15000"/>
                </a:spcAft>
                <a:defRPr kumimoji="0" sz="1600" b="1" i="0" u="none" strike="noStrike" cap="none" spc="0" normalizeH="0" baseline="0">
                  <a:ln>
                    <a:noFill/>
                  </a:ln>
                  <a:solidFill>
                    <a:srgbClr val="9BBB59"/>
                  </a:solidFill>
                  <a:uLnTx/>
                  <a:uFillTx/>
                  <a:latin typeface="Arial"/>
                  <a:cs typeface="Times New Roman" panose="02020603050405020304" pitchFamily="18" charset="0"/>
                </a:defRPr>
              </a:lvl2pPr>
            </a:lstStyle>
            <a:p>
              <a:r>
                <a:rPr lang="en-US" altLang="lt-LT" sz="1200" b="1" dirty="0">
                  <a:latin typeface="Arial" panose="020B0604020202020204" pitchFamily="34" charset="0"/>
                  <a:cs typeface="Arial" panose="020B0604020202020204" pitchFamily="34" charset="0"/>
                </a:rPr>
                <a:t>P</a:t>
              </a:r>
              <a:r>
                <a:rPr kumimoji="0" lang="lt-LT" altLang="lt-LT" sz="1200" b="1" i="0" u="none" strike="noStrike" cap="none" normalizeH="0" baseline="0" dirty="0">
                  <a:ln>
                    <a:noFill/>
                  </a:ln>
                  <a:effectLst/>
                  <a:latin typeface="Arial" panose="020B0604020202020204" pitchFamily="34" charset="0"/>
                  <a:cs typeface="Arial" panose="020B0604020202020204" pitchFamily="34" charset="0"/>
                </a:rPr>
                <a:t>rojekto </a:t>
              </a:r>
              <a:r>
                <a:rPr lang="lt-LT" altLang="lt-LT" sz="1200" b="1" dirty="0">
                  <a:latin typeface="Arial" panose="020B0604020202020204" pitchFamily="34" charset="0"/>
                  <a:cs typeface="Arial" panose="020B0604020202020204" pitchFamily="34" charset="0"/>
                </a:rPr>
                <a:t>kontrolės laikotarpis: </a:t>
              </a:r>
              <a:r>
                <a:rPr lang="en-US" altLang="lt-LT" sz="1200" b="1" dirty="0">
                  <a:latin typeface="Arial" panose="020B0604020202020204" pitchFamily="34" charset="0"/>
                  <a:cs typeface="Arial" panose="020B0604020202020204" pitchFamily="34" charset="0"/>
                </a:rPr>
                <a:t>5 </a:t>
              </a:r>
              <a:r>
                <a:rPr lang="en-US" altLang="lt-LT" sz="1200" b="1" dirty="0" err="1">
                  <a:latin typeface="Arial" panose="020B0604020202020204" pitchFamily="34" charset="0"/>
                  <a:cs typeface="Arial" panose="020B0604020202020204" pitchFamily="34" charset="0"/>
                </a:rPr>
                <a:t>metai</a:t>
              </a:r>
              <a:r>
                <a:rPr lang="lt-LT" altLang="lt-LT" sz="1200" b="1" dirty="0">
                  <a:latin typeface="Arial" panose="020B0604020202020204" pitchFamily="34" charset="0"/>
                  <a:cs typeface="Arial" panose="020B0604020202020204" pitchFamily="34" charset="0"/>
                </a:rPr>
                <a:t> </a:t>
              </a:r>
              <a:endParaRPr lang="lt-LT" sz="1200" dirty="0">
                <a:latin typeface="Arial" panose="020B0604020202020204" pitchFamily="34" charset="0"/>
                <a:cs typeface="Arial" panose="020B0604020202020204" pitchFamily="34" charset="0"/>
              </a:endParaRPr>
            </a:p>
          </p:txBody>
        </p:sp>
      </p:grpSp>
      <p:grpSp>
        <p:nvGrpSpPr>
          <p:cNvPr id="35" name="Grupė 34">
            <a:extLst>
              <a:ext uri="{FF2B5EF4-FFF2-40B4-BE49-F238E27FC236}">
                <a16:creationId xmlns:a16="http://schemas.microsoft.com/office/drawing/2014/main" id="{46643CAD-6E98-F5D3-964E-9CB1581D4860}"/>
              </a:ext>
            </a:extLst>
          </p:cNvPr>
          <p:cNvGrpSpPr>
            <a:grpSpLocks/>
          </p:cNvGrpSpPr>
          <p:nvPr/>
        </p:nvGrpSpPr>
        <p:grpSpPr>
          <a:xfrm>
            <a:off x="489331" y="1549101"/>
            <a:ext cx="8323314" cy="1754326"/>
            <a:chOff x="433495" y="1792149"/>
            <a:chExt cx="8322423" cy="2719356"/>
          </a:xfrm>
        </p:grpSpPr>
        <p:sp>
          <p:nvSpPr>
            <p:cNvPr id="10" name="Stačiakampis 9">
              <a:extLst>
                <a:ext uri="{FF2B5EF4-FFF2-40B4-BE49-F238E27FC236}">
                  <a16:creationId xmlns:a16="http://schemas.microsoft.com/office/drawing/2014/main" id="{A96F4ECA-73AA-EEA4-CD6A-1CE147ABBC8A}"/>
                </a:ext>
              </a:extLst>
            </p:cNvPr>
            <p:cNvSpPr/>
            <p:nvPr/>
          </p:nvSpPr>
          <p:spPr>
            <a:xfrm>
              <a:off x="433495" y="1822835"/>
              <a:ext cx="8322423" cy="2648131"/>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F2C7E5F4-C6BC-7B2B-AEE1-ECABC3ABAB1B}"/>
                </a:ext>
              </a:extLst>
            </p:cNvPr>
            <p:cNvSpPr txBox="1">
              <a:spLocks/>
            </p:cNvSpPr>
            <p:nvPr/>
          </p:nvSpPr>
          <p:spPr>
            <a:xfrm>
              <a:off x="1033387" y="1792149"/>
              <a:ext cx="7647621" cy="2719356"/>
            </a:xfrm>
            <a:prstGeom prst="rect">
              <a:avLst/>
            </a:prstGeom>
            <a:noFill/>
          </p:spPr>
          <p:txBody>
            <a:bodyPr wrap="square" rtlCol="0">
              <a:spAutoFit/>
            </a:bodyPr>
            <a:lstStyle>
              <a:defPPr>
                <a:defRPr lang="en-US"/>
              </a:defPPr>
              <a:lvl2pPr marL="0" lvl="1" defTabSz="622300">
                <a:lnSpc>
                  <a:spcPct val="90000"/>
                </a:lnSpc>
                <a:spcBef>
                  <a:spcPct val="0"/>
                </a:spcBef>
                <a:spcAft>
                  <a:spcPct val="15000"/>
                </a:spcAft>
                <a:defRPr kumimoji="0" sz="1600" b="1" i="0" u="none" strike="noStrike" cap="none" spc="0" normalizeH="0" baseline="0">
                  <a:ln>
                    <a:noFill/>
                  </a:ln>
                  <a:solidFill>
                    <a:srgbClr val="9BBB59"/>
                  </a:solidFill>
                  <a:uLnTx/>
                  <a:uFillTx/>
                  <a:latin typeface="Arial"/>
                  <a:cs typeface="Times New Roman" panose="02020603050405020304" pitchFamily="18" charset="0"/>
                </a:defRPr>
              </a:lvl2pPr>
            </a:lstStyle>
            <a:p>
              <a:r>
                <a:rPr kumimoji="0" lang="en-US" altLang="lt-LT" sz="1200" b="1" i="0" u="none" strike="noStrike" cap="none" normalizeH="0" baseline="0" dirty="0">
                  <a:ln>
                    <a:noFill/>
                  </a:ln>
                  <a:effectLst/>
                  <a:latin typeface="Arial" panose="020B0604020202020204" pitchFamily="34" charset="0"/>
                  <a:cs typeface="Arial" panose="020B0604020202020204" pitchFamily="34" charset="0"/>
                </a:rPr>
                <a:t>S</a:t>
              </a:r>
              <a:r>
                <a:rPr kumimoji="0" lang="lt-LT" altLang="lt-LT" sz="1200" b="1" i="0" u="none" strike="noStrike" cap="none" normalizeH="0" baseline="0" dirty="0" err="1">
                  <a:ln>
                    <a:noFill/>
                  </a:ln>
                  <a:effectLst/>
                  <a:latin typeface="Arial" panose="020B0604020202020204" pitchFamily="34" charset="0"/>
                  <a:cs typeface="Arial" panose="020B0604020202020204" pitchFamily="34" charset="0"/>
                </a:rPr>
                <a:t>ukurti</a:t>
              </a:r>
              <a:r>
                <a:rPr kumimoji="0" lang="lt-LT" altLang="lt-LT" sz="1200" b="1" i="0" u="none" strike="noStrike" cap="none" normalizeH="0" baseline="0" dirty="0">
                  <a:ln>
                    <a:noFill/>
                  </a:ln>
                  <a:effectLst/>
                  <a:latin typeface="Arial" panose="020B0604020202020204" pitchFamily="34" charset="0"/>
                  <a:cs typeface="Arial" panose="020B0604020202020204" pitchFamily="34" charset="0"/>
                </a:rPr>
                <a:t> ne mažiau kaip 1  prekybos </a:t>
              </a:r>
              <a:r>
                <a:rPr kumimoji="0" lang="en-US" altLang="lt-LT" sz="1200" b="1" i="0" u="none" strike="noStrike" cap="none" normalizeH="0" baseline="0" dirty="0">
                  <a:ln>
                    <a:noFill/>
                  </a:ln>
                  <a:effectLst/>
                  <a:latin typeface="Arial" panose="020B0604020202020204" pitchFamily="34" charset="0"/>
                  <a:cs typeface="Arial" panose="020B0604020202020204" pitchFamily="34" charset="0"/>
                </a:rPr>
                <a:t>ir (ar) realizavimo </a:t>
              </a:r>
              <a:r>
                <a:rPr kumimoji="0" lang="lt-LT" altLang="lt-LT" sz="1200" b="1" i="0" u="none" strike="noStrike" cap="none" normalizeH="0" baseline="0" dirty="0">
                  <a:ln>
                    <a:noFill/>
                  </a:ln>
                  <a:effectLst/>
                  <a:latin typeface="Arial" panose="020B0604020202020204" pitchFamily="34" charset="0"/>
                  <a:cs typeface="Arial" panose="020B0604020202020204" pitchFamily="34" charset="0"/>
                </a:rPr>
                <a:t>vietą </a:t>
              </a:r>
              <a:r>
                <a:rPr kumimoji="0" lang="lt-LT" altLang="lt-LT" sz="1200" b="0" i="0" u="none" strike="noStrike" cap="none" normalizeH="0" baseline="0" dirty="0">
                  <a:ln>
                    <a:noFill/>
                  </a:ln>
                  <a:effectLst/>
                  <a:latin typeface="Arial" panose="020B0604020202020204" pitchFamily="34" charset="0"/>
                  <a:cs typeface="Arial" panose="020B0604020202020204" pitchFamily="34" charset="0"/>
                </a:rPr>
                <a:t>ir išlaikyti ją (</a:t>
              </a:r>
              <a:r>
                <a:rPr kumimoji="0" lang="lt-LT" altLang="lt-LT" sz="1200" b="0" i="1" u="none" strike="noStrike" cap="none" normalizeH="0" baseline="0" dirty="0">
                  <a:ln>
                    <a:noFill/>
                  </a:ln>
                  <a:effectLst/>
                  <a:latin typeface="Arial" panose="020B0604020202020204" pitchFamily="34" charset="0"/>
                  <a:cs typeface="Arial" panose="020B0604020202020204" pitchFamily="34" charset="0"/>
                </a:rPr>
                <a:t>priežiūros rodik</a:t>
              </a:r>
              <a:r>
                <a:rPr kumimoji="0" lang="lt-LT" altLang="lt-LT" sz="1200" b="0" u="none" strike="noStrike" cap="none" normalizeH="0" baseline="0" dirty="0">
                  <a:ln>
                    <a:noFill/>
                  </a:ln>
                  <a:effectLst/>
                  <a:latin typeface="Arial" panose="020B0604020202020204" pitchFamily="34" charset="0"/>
                  <a:cs typeface="Arial" panose="020B0604020202020204" pitchFamily="34" charset="0"/>
                </a:rPr>
                <a:t>lis</a:t>
              </a:r>
              <a:r>
                <a:rPr kumimoji="0" lang="lt-LT" altLang="lt-LT" sz="1200" b="0" i="0" u="none" strike="noStrike" cap="none" normalizeH="0" baseline="0" dirty="0">
                  <a:ln>
                    <a:noFill/>
                  </a:ln>
                  <a:effectLst/>
                  <a:latin typeface="Arial" panose="020B0604020202020204" pitchFamily="34" charset="0"/>
                  <a:cs typeface="Arial" panose="020B0604020202020204" pitchFamily="34" charset="0"/>
                </a:rPr>
                <a:t>)</a:t>
              </a:r>
              <a:r>
                <a:rPr lang="en-US" altLang="lt-LT" sz="1200" dirty="0">
                  <a:latin typeface="Arial" panose="020B0604020202020204" pitchFamily="34" charset="0"/>
                  <a:cs typeface="Arial" panose="020B0604020202020204" pitchFamily="34" charset="0"/>
                </a:rPr>
                <a:t>:</a:t>
              </a:r>
              <a:endParaRPr kumimoji="0" lang="en-US" altLang="lt-LT" sz="1200" b="0" i="0" u="none" strike="noStrike" cap="none" normalizeH="0" baseline="0" dirty="0">
                <a:ln>
                  <a:noFill/>
                </a:ln>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lt-LT" sz="1200" dirty="0">
                  <a:effectLst/>
                  <a:latin typeface="Arial" panose="020B0604020202020204" pitchFamily="34" charset="0"/>
                  <a:ea typeface="Times New Roman" panose="02020603050405020304" pitchFamily="18" charset="0"/>
                  <a:cs typeface="Arial" panose="020B0604020202020204" pitchFamily="34" charset="0"/>
                </a:rPr>
                <a:t>kilnojam</a:t>
              </a:r>
              <a:r>
                <a:rPr lang="lt-LT" sz="1200" dirty="0">
                  <a:latin typeface="Arial" panose="020B0604020202020204" pitchFamily="34" charset="0"/>
                  <a:ea typeface="Times New Roman" panose="02020603050405020304" pitchFamily="18" charset="0"/>
                  <a:cs typeface="Arial" panose="020B0604020202020204" pitchFamily="34" charset="0"/>
                </a:rPr>
                <a:t>ą</a:t>
              </a:r>
              <a:r>
                <a:rPr lang="lt-LT" sz="1200" dirty="0">
                  <a:effectLst/>
                  <a:latin typeface="Arial" panose="020B0604020202020204" pitchFamily="34" charset="0"/>
                  <a:ea typeface="Times New Roman" panose="02020603050405020304" pitchFamily="18" charset="0"/>
                  <a:cs typeface="Arial" panose="020B0604020202020204" pitchFamily="34" charset="0"/>
                </a:rPr>
                <a:t> prekyvietę</a:t>
              </a:r>
              <a:r>
                <a:rPr lang="en-US" sz="1200"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Wingdings" panose="05000000000000000000" pitchFamily="2" charset="2"/>
                <a:buChar char="ü"/>
              </a:pPr>
              <a:r>
                <a:rPr lang="lt-LT" sz="1200" dirty="0">
                  <a:effectLst/>
                  <a:latin typeface="Arial" panose="020B0604020202020204" pitchFamily="34" charset="0"/>
                  <a:ea typeface="Times New Roman" panose="02020603050405020304" pitchFamily="18" charset="0"/>
                  <a:cs typeface="Arial" panose="020B0604020202020204" pitchFamily="34" charset="0"/>
                </a:rPr>
                <a:t>nuolatinę veiklos mobilią parduotuvę (automobilinė parduotuvė);</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ü"/>
              </a:pPr>
              <a:r>
                <a:rPr lang="lt-LT" sz="1200" dirty="0">
                  <a:effectLst/>
                  <a:latin typeface="Arial" panose="020B0604020202020204" pitchFamily="34" charset="0"/>
                  <a:ea typeface="Times New Roman" panose="02020603050405020304" pitchFamily="18" charset="0"/>
                  <a:cs typeface="Arial" panose="020B0604020202020204" pitchFamily="34" charset="0"/>
                </a:rPr>
                <a:t>Internetinę parduotuvę</a:t>
              </a:r>
              <a:r>
                <a:rPr lang="en-US" sz="1200"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Wingdings" panose="05000000000000000000" pitchFamily="2" charset="2"/>
                <a:buChar char="ü"/>
              </a:pPr>
              <a:r>
                <a:rPr lang="lt-LT" sz="1200" dirty="0">
                  <a:effectLst/>
                  <a:latin typeface="Arial" panose="020B0604020202020204" pitchFamily="34" charset="0"/>
                  <a:ea typeface="Times New Roman" panose="02020603050405020304" pitchFamily="18" charset="0"/>
                  <a:cs typeface="Arial" panose="020B0604020202020204" pitchFamily="34" charset="0"/>
                </a:rPr>
                <a:t>vietą paviljone ir (ar) turguje, kuriuose verčiamasi mažmenine prekyba ir kurie įrengti laikantis maisto tvarkymą reglamentuojančių teisės aktų reikalavimų;</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ü"/>
              </a:pPr>
              <a:r>
                <a:rPr lang="lt-LT" sz="1200" dirty="0">
                  <a:effectLst/>
                  <a:latin typeface="Arial" panose="020B0604020202020204" pitchFamily="34" charset="0"/>
                  <a:ea typeface="Times New Roman" panose="02020603050405020304" pitchFamily="18" charset="0"/>
                  <a:cs typeface="Arial" panose="020B0604020202020204" pitchFamily="34" charset="0"/>
                </a:rPr>
                <a:t>prekybą produktų gamybos vietose (ūkiuose);</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ü"/>
              </a:pPr>
              <a:r>
                <a:rPr lang="lt-LT" sz="1200" dirty="0">
                  <a:effectLst/>
                  <a:latin typeface="Arial" panose="020B0604020202020204" pitchFamily="34" charset="0"/>
                  <a:ea typeface="Times New Roman" panose="02020603050405020304" pitchFamily="18" charset="0"/>
                  <a:cs typeface="Arial" panose="020B0604020202020204" pitchFamily="34" charset="0"/>
                </a:rPr>
                <a:t>prekybą pagal ilgalaikes pirkimo–pardavimo sutartis</a:t>
              </a: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kumimoji="0" lang="lt-LT" altLang="lt-LT" sz="1200" b="0" i="0" u="none" strike="noStrike" cap="none" normalizeH="0" baseline="0" dirty="0">
                <a:ln>
                  <a:noFill/>
                </a:ln>
                <a:effectLst/>
                <a:latin typeface="Arial" panose="020B0604020202020204" pitchFamily="34" charset="0"/>
                <a:cs typeface="Arial" panose="020B0604020202020204" pitchFamily="34" charset="0"/>
              </a:endParaRPr>
            </a:p>
            <a:p>
              <a:pPr lvl="0"/>
              <a:r>
                <a:rPr lang="lt-LT" sz="1200" dirty="0">
                  <a:solidFill>
                    <a:srgbClr val="9BBB59"/>
                  </a:solidFill>
                  <a:latin typeface="Arial" panose="020B0604020202020204" pitchFamily="34" charset="0"/>
                  <a:cs typeface="Arial" panose="020B0604020202020204" pitchFamily="34" charset="0"/>
                </a:rPr>
                <a:t>. </a:t>
              </a:r>
              <a:endParaRPr lang="en-US" sz="1200" dirty="0">
                <a:solidFill>
                  <a:srgbClr val="9BBB59"/>
                </a:solidFill>
                <a:latin typeface="Arial" panose="020B0604020202020204" pitchFamily="34" charset="0"/>
                <a:cs typeface="Arial" panose="020B0604020202020204" pitchFamily="34" charset="0"/>
              </a:endParaRPr>
            </a:p>
          </p:txBody>
        </p:sp>
        <p:pic>
          <p:nvPicPr>
            <p:cNvPr id="17" name="Grafinis elementas 16" descr="Treasure Map outline">
              <a:extLst>
                <a:ext uri="{FF2B5EF4-FFF2-40B4-BE49-F238E27FC236}">
                  <a16:creationId xmlns:a16="http://schemas.microsoft.com/office/drawing/2014/main" id="{5A4CE034-F742-8BEA-8763-E6F2EAD981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335" y="1801046"/>
              <a:ext cx="594926" cy="530929"/>
            </a:xfrm>
            <a:prstGeom prst="rect">
              <a:avLst/>
            </a:prstGeom>
          </p:spPr>
        </p:pic>
      </p:grpSp>
      <p:pic>
        <p:nvPicPr>
          <p:cNvPr id="5" name="Grafinis elementas 4" descr="Bus with solid fill">
            <a:extLst>
              <a:ext uri="{FF2B5EF4-FFF2-40B4-BE49-F238E27FC236}">
                <a16:creationId xmlns:a16="http://schemas.microsoft.com/office/drawing/2014/main" id="{C6004724-7A7D-561B-DE87-D4D3985993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457" y="1004092"/>
            <a:ext cx="432000" cy="432000"/>
          </a:xfrm>
          <a:prstGeom prst="rect">
            <a:avLst/>
          </a:prstGeom>
        </p:spPr>
      </p:pic>
      <p:pic>
        <p:nvPicPr>
          <p:cNvPr id="4" name="Paveikslėlis 3">
            <a:extLst>
              <a:ext uri="{FF2B5EF4-FFF2-40B4-BE49-F238E27FC236}">
                <a16:creationId xmlns:a16="http://schemas.microsoft.com/office/drawing/2014/main" id="{9889A8C6-5364-7EE5-123A-76FED0E519DE}"/>
              </a:ext>
            </a:extLst>
          </p:cNvPr>
          <p:cNvPicPr>
            <a:picLocks noChangeAspect="1"/>
          </p:cNvPicPr>
          <p:nvPr/>
        </p:nvPicPr>
        <p:blipFill>
          <a:blip r:embed="rId7"/>
          <a:stretch>
            <a:fillRect/>
          </a:stretch>
        </p:blipFill>
        <p:spPr>
          <a:xfrm>
            <a:off x="460645" y="3397332"/>
            <a:ext cx="8352000" cy="430337"/>
          </a:xfrm>
          <a:prstGeom prst="rect">
            <a:avLst/>
          </a:prstGeom>
        </p:spPr>
      </p:pic>
      <p:pic>
        <p:nvPicPr>
          <p:cNvPr id="8" name="Paveikslėlis 7">
            <a:extLst>
              <a:ext uri="{FF2B5EF4-FFF2-40B4-BE49-F238E27FC236}">
                <a16:creationId xmlns:a16="http://schemas.microsoft.com/office/drawing/2014/main" id="{D611E82A-578A-43F4-B21F-239AC03D33C4}"/>
              </a:ext>
            </a:extLst>
          </p:cNvPr>
          <p:cNvPicPr>
            <a:picLocks noChangeAspect="1"/>
          </p:cNvPicPr>
          <p:nvPr/>
        </p:nvPicPr>
        <p:blipFill>
          <a:blip r:embed="rId8"/>
          <a:stretch>
            <a:fillRect/>
          </a:stretch>
        </p:blipFill>
        <p:spPr>
          <a:xfrm>
            <a:off x="477095" y="3414498"/>
            <a:ext cx="507109" cy="396001"/>
          </a:xfrm>
          <a:prstGeom prst="rect">
            <a:avLst/>
          </a:prstGeom>
        </p:spPr>
      </p:pic>
      <p:sp>
        <p:nvSpPr>
          <p:cNvPr id="26" name="TextBox 25">
            <a:extLst>
              <a:ext uri="{FF2B5EF4-FFF2-40B4-BE49-F238E27FC236}">
                <a16:creationId xmlns:a16="http://schemas.microsoft.com/office/drawing/2014/main" id="{3C04F47F-5CE0-22CE-7564-EE671A49ECCE}"/>
              </a:ext>
            </a:extLst>
          </p:cNvPr>
          <p:cNvSpPr txBox="1"/>
          <p:nvPr/>
        </p:nvSpPr>
        <p:spPr>
          <a:xfrm>
            <a:off x="1057457" y="3381667"/>
            <a:ext cx="7344229" cy="461665"/>
          </a:xfrm>
          <a:prstGeom prst="rect">
            <a:avLst/>
          </a:prstGeom>
          <a:noFill/>
        </p:spPr>
        <p:txBody>
          <a:bodyPr wrap="square" rtlCol="0">
            <a:spAutoFit/>
          </a:bodyPr>
          <a:lstStyle/>
          <a:p>
            <a:r>
              <a:rPr lang="lt-LT" sz="1200" b="0" i="0" kern="1200" dirty="0">
                <a:effectLst/>
                <a:latin typeface="Arial" panose="020B0604020202020204" pitchFamily="34" charset="0"/>
                <a:cs typeface="Arial" panose="020B0604020202020204" pitchFamily="34" charset="0"/>
              </a:rPr>
              <a:t>užtikrinti, </a:t>
            </a:r>
            <a:r>
              <a:rPr lang="lt-LT" sz="1200" b="1" i="0" kern="1200" dirty="0">
                <a:effectLst/>
                <a:latin typeface="Arial" panose="020B0604020202020204" pitchFamily="34" charset="0"/>
                <a:cs typeface="Arial" panose="020B0604020202020204" pitchFamily="34" charset="0"/>
              </a:rPr>
              <a:t>kad ne mažiau kaip 51 proc. </a:t>
            </a:r>
            <a:r>
              <a:rPr lang="lt-LT" sz="1200" i="0" kern="1200" dirty="0">
                <a:effectLst/>
                <a:latin typeface="Arial" panose="020B0604020202020204" pitchFamily="34" charset="0"/>
                <a:cs typeface="Arial" panose="020B0604020202020204" pitchFamily="34" charset="0"/>
              </a:rPr>
              <a:t>projekto grandinės dalyvių valdos ekonominis dydis, išreikštas SP, iki projekto kontrolės pabaigos bus ne mažesnis kaip </a:t>
            </a:r>
            <a:r>
              <a:rPr lang="en-US" sz="1200" b="1" i="0" kern="1200" dirty="0">
                <a:effectLst/>
                <a:latin typeface="Arial" panose="020B0604020202020204" pitchFamily="34" charset="0"/>
                <a:cs typeface="Arial" panose="020B0604020202020204" pitchFamily="34" charset="0"/>
              </a:rPr>
              <a:t>4</a:t>
            </a:r>
            <a:r>
              <a:rPr lang="lt-LT" sz="1200" b="1" i="0" kern="1200" dirty="0">
                <a:effectLst/>
                <a:latin typeface="Arial" panose="020B0604020202020204" pitchFamily="34" charset="0"/>
                <a:cs typeface="Arial" panose="020B0604020202020204" pitchFamily="34" charset="0"/>
              </a:rPr>
              <a:t> 000 Eur</a:t>
            </a:r>
            <a:endParaRPr lang="lt-LT" sz="1200" dirty="0"/>
          </a:p>
        </p:txBody>
      </p:sp>
      <p:pic>
        <p:nvPicPr>
          <p:cNvPr id="14" name="Picture 10">
            <a:extLst>
              <a:ext uri="{FF2B5EF4-FFF2-40B4-BE49-F238E27FC236}">
                <a16:creationId xmlns:a16="http://schemas.microsoft.com/office/drawing/2014/main" id="{0A2CE4C1-4408-889D-8084-008C8E596D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596" y="202387"/>
            <a:ext cx="2448270" cy="417233"/>
          </a:xfrm>
          <a:prstGeom prst="rect">
            <a:avLst/>
          </a:prstGeom>
        </p:spPr>
      </p:pic>
      <p:sp>
        <p:nvSpPr>
          <p:cNvPr id="21" name="TextBox 20">
            <a:extLst>
              <a:ext uri="{FF2B5EF4-FFF2-40B4-BE49-F238E27FC236}">
                <a16:creationId xmlns:a16="http://schemas.microsoft.com/office/drawing/2014/main" id="{4691A97A-B240-6852-E0B8-6692E1AD11D2}"/>
              </a:ext>
            </a:extLst>
          </p:cNvPr>
          <p:cNvSpPr txBox="1"/>
          <p:nvPr/>
        </p:nvSpPr>
        <p:spPr>
          <a:xfrm>
            <a:off x="464837" y="3967303"/>
            <a:ext cx="8343615" cy="493002"/>
          </a:xfrm>
          <a:prstGeom prst="rect">
            <a:avLst/>
          </a:prstGeom>
          <a:solidFill>
            <a:srgbClr val="9BBB59"/>
          </a:solidFill>
        </p:spPr>
        <p:style>
          <a:lnRef idx="0">
            <a:scrgbClr r="0" g="0" b="0"/>
          </a:lnRef>
          <a:fillRef idx="0">
            <a:scrgbClr r="0" g="0" b="0"/>
          </a:fillRef>
          <a:effectRef idx="0">
            <a:scrgbClr r="0" g="0" b="0"/>
          </a:effectRef>
          <a:fontRef idx="minor">
            <a:schemeClr val="lt1"/>
          </a:fontRef>
        </p:style>
        <p:txBody>
          <a:bodyPr spcFirstLastPara="0" vert="horz" wrap="square" lIns="322217" tIns="35560" rIns="35560" bIns="355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1200" kern="1200" dirty="0">
              <a:solidFill>
                <a:schemeClr val="accent3">
                  <a:lumMod val="50000"/>
                </a:schemeClr>
              </a:solidFill>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1200" kern="1200" dirty="0">
                <a:solidFill>
                  <a:schemeClr val="accent3">
                    <a:lumMod val="50000"/>
                  </a:schemeClr>
                </a:solidFill>
                <a:latin typeface="Arial" panose="020B0604020202020204" pitchFamily="34" charset="0"/>
                <a:cs typeface="Arial" panose="020B0604020202020204" pitchFamily="34" charset="0"/>
              </a:rPr>
              <a:t>       </a:t>
            </a:r>
            <a:r>
              <a:rPr lang="lt-LT" sz="1200" kern="1200" dirty="0">
                <a:solidFill>
                  <a:schemeClr val="tx1"/>
                </a:solidFill>
                <a:latin typeface="Arial" panose="020B0604020202020204" pitchFamily="34" charset="0"/>
                <a:cs typeface="Arial" panose="020B0604020202020204" pitchFamily="34" charset="0"/>
              </a:rPr>
              <a:t>atitikti </a:t>
            </a:r>
            <a:r>
              <a:rPr lang="lt-LT" sz="1200" b="1" kern="1200" dirty="0">
                <a:solidFill>
                  <a:schemeClr val="tx1"/>
                </a:solidFill>
                <a:latin typeface="Arial" panose="020B0604020202020204" pitchFamily="34" charset="0"/>
                <a:cs typeface="Arial" panose="020B0604020202020204" pitchFamily="34" charset="0"/>
              </a:rPr>
              <a:t>ekonominį gyvybingumą </a:t>
            </a:r>
            <a:r>
              <a:rPr lang="lt-LT" sz="1200" kern="1200" dirty="0">
                <a:solidFill>
                  <a:schemeClr val="tx1"/>
                </a:solidFill>
                <a:latin typeface="Arial" panose="020B0604020202020204" pitchFamily="34" charset="0"/>
                <a:cs typeface="Arial" panose="020B0604020202020204" pitchFamily="34" charset="0"/>
              </a:rPr>
              <a:t>apibūdinančius rodiklius ir jų kritines reikšmes</a:t>
            </a:r>
            <a:endParaRPr lang="lt-LT" sz="1200" b="1" kern="1200" dirty="0">
              <a:solidFill>
                <a:schemeClr val="tx1"/>
              </a:solidFill>
              <a:latin typeface="Arial" panose="020B0604020202020204" pitchFamily="34" charset="0"/>
              <a:cs typeface="Arial" panose="020B0604020202020204" pitchFamily="34" charset="0"/>
            </a:endParaRPr>
          </a:p>
          <a:p>
            <a:pPr marL="0" lvl="0" algn="just" defTabSz="2889250">
              <a:lnSpc>
                <a:spcPct val="90000"/>
              </a:lnSpc>
              <a:spcBef>
                <a:spcPct val="0"/>
              </a:spcBef>
              <a:spcAft>
                <a:spcPct val="35000"/>
              </a:spcAft>
              <a:buNone/>
            </a:pPr>
            <a:endParaRPr lang="lt-LT" sz="1400" b="1" kern="12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22" name="Paveikslėlis 21">
            <a:extLst>
              <a:ext uri="{FF2B5EF4-FFF2-40B4-BE49-F238E27FC236}">
                <a16:creationId xmlns:a16="http://schemas.microsoft.com/office/drawing/2014/main" id="{8A190299-3FAB-A37D-183D-627053D3B5F6}"/>
              </a:ext>
            </a:extLst>
          </p:cNvPr>
          <p:cNvPicPr>
            <a:picLocks noChangeAspect="1"/>
          </p:cNvPicPr>
          <p:nvPr/>
        </p:nvPicPr>
        <p:blipFill>
          <a:blip r:embed="rId8"/>
          <a:stretch>
            <a:fillRect/>
          </a:stretch>
        </p:blipFill>
        <p:spPr>
          <a:xfrm>
            <a:off x="471156" y="4015803"/>
            <a:ext cx="507109" cy="396001"/>
          </a:xfrm>
          <a:prstGeom prst="rect">
            <a:avLst/>
          </a:prstGeom>
        </p:spPr>
      </p:pic>
    </p:spTree>
    <p:extLst>
      <p:ext uri="{BB962C8B-B14F-4D97-AF65-F5344CB8AC3E}">
        <p14:creationId xmlns:p14="http://schemas.microsoft.com/office/powerpoint/2010/main" val="386000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descr="Paveikslėlis, kuriame yra augalas, gėlė&#10;&#10;Automatiškai sugeneruotas aprašymas">
            <a:extLst>
              <a:ext uri="{FF2B5EF4-FFF2-40B4-BE49-F238E27FC236}">
                <a16:creationId xmlns:a16="http://schemas.microsoft.com/office/drawing/2014/main" id="{362E586A-2A1B-D1A1-68B3-456F973F2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4950372"/>
          </a:xfrm>
          <a:prstGeom prst="rect">
            <a:avLst/>
          </a:prstGeom>
        </p:spPr>
      </p:pic>
      <p:sp>
        <p:nvSpPr>
          <p:cNvPr id="5" name="Stačiakampis 4">
            <a:extLst>
              <a:ext uri="{FF2B5EF4-FFF2-40B4-BE49-F238E27FC236}">
                <a16:creationId xmlns:a16="http://schemas.microsoft.com/office/drawing/2014/main" id="{CDB177FF-9376-3A4A-76E0-EE6EEE0D61C3}"/>
              </a:ext>
            </a:extLst>
          </p:cNvPr>
          <p:cNvSpPr/>
          <p:nvPr/>
        </p:nvSpPr>
        <p:spPr>
          <a:xfrm>
            <a:off x="0" y="-74595"/>
            <a:ext cx="9144000" cy="5153526"/>
          </a:xfrm>
          <a:prstGeom prst="rect">
            <a:avLst/>
          </a:prstGeom>
          <a:solidFill>
            <a:schemeClr val="bg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Pavadinimas 1">
            <a:extLst>
              <a:ext uri="{FF2B5EF4-FFF2-40B4-BE49-F238E27FC236}">
                <a16:creationId xmlns:a16="http://schemas.microsoft.com/office/drawing/2014/main" id="{994BDCE4-9CB4-4081-5390-3C2D98614260}"/>
              </a:ext>
            </a:extLst>
          </p:cNvPr>
          <p:cNvSpPr txBox="1">
            <a:spLocks/>
          </p:cNvSpPr>
          <p:nvPr/>
        </p:nvSpPr>
        <p:spPr>
          <a:xfrm>
            <a:off x="3474720" y="93736"/>
            <a:ext cx="521208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t-LT" sz="3200" b="1" dirty="0">
              <a:solidFill>
                <a:srgbClr val="8EC543"/>
              </a:solidFill>
              <a:latin typeface="Arial" pitchFamily="34" charset="0"/>
              <a:ea typeface="+mn-ea"/>
              <a:cs typeface="Arial" pitchFamily="34" charset="0"/>
            </a:endParaRPr>
          </a:p>
        </p:txBody>
      </p:sp>
      <p:sp>
        <p:nvSpPr>
          <p:cNvPr id="6" name="Stačiakampis 5">
            <a:extLst>
              <a:ext uri="{FF2B5EF4-FFF2-40B4-BE49-F238E27FC236}">
                <a16:creationId xmlns:a16="http://schemas.microsoft.com/office/drawing/2014/main" id="{9B4130AA-996C-BD0D-DD01-B2CAE800F8A5}"/>
              </a:ext>
            </a:extLst>
          </p:cNvPr>
          <p:cNvSpPr/>
          <p:nvPr/>
        </p:nvSpPr>
        <p:spPr>
          <a:xfrm>
            <a:off x="0" y="0"/>
            <a:ext cx="2729851" cy="5143500"/>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TextBox 7">
            <a:extLst>
              <a:ext uri="{FF2B5EF4-FFF2-40B4-BE49-F238E27FC236}">
                <a16:creationId xmlns:a16="http://schemas.microsoft.com/office/drawing/2014/main" id="{05FFED40-FAAA-3815-87E2-0CC42F56596D}"/>
              </a:ext>
            </a:extLst>
          </p:cNvPr>
          <p:cNvSpPr txBox="1"/>
          <p:nvPr/>
        </p:nvSpPr>
        <p:spPr>
          <a:xfrm>
            <a:off x="287472" y="1875022"/>
            <a:ext cx="2293812" cy="1708160"/>
          </a:xfrm>
          <a:prstGeom prst="rect">
            <a:avLst/>
          </a:prstGeom>
          <a:noFill/>
        </p:spPr>
        <p:txBody>
          <a:bodyPr wrap="square" rtlCol="0">
            <a:spAutoFit/>
          </a:bodyPr>
          <a:lstStyle/>
          <a:p>
            <a:r>
              <a:rPr lang="lt-LT" sz="3500" dirty="0">
                <a:solidFill>
                  <a:srgbClr val="8EC543"/>
                </a:solidFill>
                <a:latin typeface="+mj-lt"/>
                <a:cs typeface="Arial" panose="020B0604020202020204" pitchFamily="34" charset="0"/>
              </a:rPr>
              <a:t>Atrankos principai (KPP)</a:t>
            </a:r>
          </a:p>
        </p:txBody>
      </p:sp>
      <p:grpSp>
        <p:nvGrpSpPr>
          <p:cNvPr id="22" name="Grupė 21">
            <a:extLst>
              <a:ext uri="{FF2B5EF4-FFF2-40B4-BE49-F238E27FC236}">
                <a16:creationId xmlns:a16="http://schemas.microsoft.com/office/drawing/2014/main" id="{02841807-C997-4C47-FCB6-2D33C837B946}"/>
              </a:ext>
            </a:extLst>
          </p:cNvPr>
          <p:cNvGrpSpPr/>
          <p:nvPr/>
        </p:nvGrpSpPr>
        <p:grpSpPr>
          <a:xfrm>
            <a:off x="3254233" y="4892"/>
            <a:ext cx="5645303" cy="781507"/>
            <a:chOff x="3179807" y="286243"/>
            <a:chExt cx="5645303" cy="781507"/>
          </a:xfrm>
        </p:grpSpPr>
        <p:sp>
          <p:nvSpPr>
            <p:cNvPr id="14" name="Laisva forma: figūra 13">
              <a:extLst>
                <a:ext uri="{FF2B5EF4-FFF2-40B4-BE49-F238E27FC236}">
                  <a16:creationId xmlns:a16="http://schemas.microsoft.com/office/drawing/2014/main" id="{5A2FFD04-4E20-B866-D7AA-D3493479A69C}"/>
                </a:ext>
              </a:extLst>
            </p:cNvPr>
            <p:cNvSpPr/>
            <p:nvPr/>
          </p:nvSpPr>
          <p:spPr>
            <a:xfrm>
              <a:off x="3602870" y="364233"/>
              <a:ext cx="5222240" cy="625205"/>
            </a:xfrm>
            <a:custGeom>
              <a:avLst/>
              <a:gdLst>
                <a:gd name="connsiteX0" fmla="*/ 0 w 5580684"/>
                <a:gd name="connsiteY0" fmla="*/ 0 h 625205"/>
                <a:gd name="connsiteX1" fmla="*/ 5580684 w 5580684"/>
                <a:gd name="connsiteY1" fmla="*/ 0 h 625205"/>
                <a:gd name="connsiteX2" fmla="*/ 5580684 w 5580684"/>
                <a:gd name="connsiteY2" fmla="*/ 625205 h 625205"/>
                <a:gd name="connsiteX3" fmla="*/ 0 w 5580684"/>
                <a:gd name="connsiteY3" fmla="*/ 625205 h 625205"/>
                <a:gd name="connsiteX4" fmla="*/ 0 w 5580684"/>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684" h="625205">
                  <a:moveTo>
                    <a:pt x="0" y="0"/>
                  </a:moveTo>
                  <a:lnTo>
                    <a:pt x="5580684" y="0"/>
                  </a:lnTo>
                  <a:lnTo>
                    <a:pt x="5580684" y="625205"/>
                  </a:lnTo>
                  <a:lnTo>
                    <a:pt x="0" y="6252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lt-LT" sz="1900" kern="1200" dirty="0">
                  <a:solidFill>
                    <a:srgbClr val="126A3A"/>
                  </a:solidFill>
                  <a:latin typeface="Arial" panose="020B0604020202020204" pitchFamily="34" charset="0"/>
                  <a:cs typeface="Arial" panose="020B0604020202020204" pitchFamily="34" charset="0"/>
                </a:rPr>
                <a:t>Projekto partnerių skaičius</a:t>
              </a:r>
              <a:r>
                <a:rPr lang="en-US" sz="1900" kern="1200" dirty="0">
                  <a:solidFill>
                    <a:srgbClr val="126A3A"/>
                  </a:solidFill>
                  <a:latin typeface="Arial" panose="020B0604020202020204" pitchFamily="34" charset="0"/>
                  <a:cs typeface="Arial" panose="020B0604020202020204" pitchFamily="34" charset="0"/>
                </a:rPr>
                <a:t> (20)</a:t>
              </a:r>
              <a:endParaRPr lang="lt-LT" sz="1900" kern="1200" dirty="0">
                <a:solidFill>
                  <a:srgbClr val="126A3A"/>
                </a:solidFill>
              </a:endParaRPr>
            </a:p>
          </p:txBody>
        </p:sp>
        <p:sp>
          <p:nvSpPr>
            <p:cNvPr id="15" name="Ovalas 14">
              <a:extLst>
                <a:ext uri="{FF2B5EF4-FFF2-40B4-BE49-F238E27FC236}">
                  <a16:creationId xmlns:a16="http://schemas.microsoft.com/office/drawing/2014/main" id="{48E5202D-5920-B666-CD2F-323917423245}"/>
                </a:ext>
              </a:extLst>
            </p:cNvPr>
            <p:cNvSpPr/>
            <p:nvPr/>
          </p:nvSpPr>
          <p:spPr>
            <a:xfrm>
              <a:off x="3179807" y="286243"/>
              <a:ext cx="781507" cy="781507"/>
            </a:xfrm>
            <a:prstGeom prst="ellipse">
              <a:avLst/>
            </a:prstGeom>
            <a:solidFill>
              <a:srgbClr val="9BBB59"/>
            </a:solidFill>
            <a:ln>
              <a:solidFill>
                <a:srgbClr val="FFFF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t-LT" dirty="0"/>
            </a:p>
          </p:txBody>
        </p:sp>
      </p:grpSp>
      <p:grpSp>
        <p:nvGrpSpPr>
          <p:cNvPr id="23" name="Grupė 22">
            <a:extLst>
              <a:ext uri="{FF2B5EF4-FFF2-40B4-BE49-F238E27FC236}">
                <a16:creationId xmlns:a16="http://schemas.microsoft.com/office/drawing/2014/main" id="{13B587E1-408E-95F1-9F96-0561D3531C35}"/>
              </a:ext>
            </a:extLst>
          </p:cNvPr>
          <p:cNvGrpSpPr/>
          <p:nvPr/>
        </p:nvGrpSpPr>
        <p:grpSpPr>
          <a:xfrm>
            <a:off x="3286542" y="874792"/>
            <a:ext cx="5612994" cy="781507"/>
            <a:chOff x="3179807" y="1215463"/>
            <a:chExt cx="5612994" cy="781507"/>
          </a:xfrm>
        </p:grpSpPr>
        <p:sp>
          <p:nvSpPr>
            <p:cNvPr id="16" name="Laisva forma: figūra 15">
              <a:extLst>
                <a:ext uri="{FF2B5EF4-FFF2-40B4-BE49-F238E27FC236}">
                  <a16:creationId xmlns:a16="http://schemas.microsoft.com/office/drawing/2014/main" id="{0368223F-9B1F-3748-3636-4EE8241BA7B7}"/>
                </a:ext>
              </a:extLst>
            </p:cNvPr>
            <p:cNvSpPr/>
            <p:nvPr/>
          </p:nvSpPr>
          <p:spPr>
            <a:xfrm>
              <a:off x="3570561" y="1293614"/>
              <a:ext cx="5222240" cy="625205"/>
            </a:xfrm>
            <a:custGeom>
              <a:avLst/>
              <a:gdLst>
                <a:gd name="connsiteX0" fmla="*/ 0 w 5222240"/>
                <a:gd name="connsiteY0" fmla="*/ 0 h 625205"/>
                <a:gd name="connsiteX1" fmla="*/ 5222240 w 5222240"/>
                <a:gd name="connsiteY1" fmla="*/ 0 h 625205"/>
                <a:gd name="connsiteX2" fmla="*/ 5222240 w 5222240"/>
                <a:gd name="connsiteY2" fmla="*/ 625205 h 625205"/>
                <a:gd name="connsiteX3" fmla="*/ 0 w 5222240"/>
                <a:gd name="connsiteY3" fmla="*/ 625205 h 625205"/>
                <a:gd name="connsiteX4" fmla="*/ 0 w 5222240"/>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2240" h="625205">
                  <a:moveTo>
                    <a:pt x="0" y="0"/>
                  </a:moveTo>
                  <a:lnTo>
                    <a:pt x="5222240" y="0"/>
                  </a:lnTo>
                  <a:lnTo>
                    <a:pt x="5222240" y="625205"/>
                  </a:lnTo>
                  <a:lnTo>
                    <a:pt x="0" y="6252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lt-LT" sz="1900" dirty="0">
                  <a:solidFill>
                    <a:srgbClr val="126A3A"/>
                  </a:solidFill>
                  <a:latin typeface="Arial"/>
                </a:rPr>
                <a:t>Efektyvesni produkcijos realizavimo būdai</a:t>
              </a:r>
              <a:r>
                <a:rPr lang="en-US" sz="1900" dirty="0">
                  <a:solidFill>
                    <a:srgbClr val="126A3A"/>
                  </a:solidFill>
                  <a:latin typeface="Arial"/>
                </a:rPr>
                <a:t> (40)</a:t>
              </a:r>
              <a:endParaRPr lang="lt-LT" sz="1900" kern="1200" dirty="0">
                <a:solidFill>
                  <a:srgbClr val="126A3A"/>
                </a:solidFill>
              </a:endParaRPr>
            </a:p>
          </p:txBody>
        </p:sp>
        <p:sp>
          <p:nvSpPr>
            <p:cNvPr id="17" name="Ovalas 16">
              <a:extLst>
                <a:ext uri="{FF2B5EF4-FFF2-40B4-BE49-F238E27FC236}">
                  <a16:creationId xmlns:a16="http://schemas.microsoft.com/office/drawing/2014/main" id="{AE7A6583-5531-D2AA-E292-B8FC7D53EA7D}"/>
                </a:ext>
              </a:extLst>
            </p:cNvPr>
            <p:cNvSpPr/>
            <p:nvPr/>
          </p:nvSpPr>
          <p:spPr>
            <a:xfrm>
              <a:off x="3179807" y="1215463"/>
              <a:ext cx="781507" cy="781507"/>
            </a:xfrm>
            <a:prstGeom prst="ellipse">
              <a:avLst/>
            </a:prstGeom>
            <a:solidFill>
              <a:srgbClr val="9BBB59"/>
            </a:solidFill>
            <a:ln>
              <a:solidFill>
                <a:srgbClr val="FFFF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t-LT"/>
            </a:p>
          </p:txBody>
        </p:sp>
      </p:grpSp>
      <p:grpSp>
        <p:nvGrpSpPr>
          <p:cNvPr id="24" name="Grupė 23">
            <a:extLst>
              <a:ext uri="{FF2B5EF4-FFF2-40B4-BE49-F238E27FC236}">
                <a16:creationId xmlns:a16="http://schemas.microsoft.com/office/drawing/2014/main" id="{9F75C58E-E17B-E8EF-F81E-03ECE92600A6}"/>
              </a:ext>
            </a:extLst>
          </p:cNvPr>
          <p:cNvGrpSpPr/>
          <p:nvPr/>
        </p:nvGrpSpPr>
        <p:grpSpPr>
          <a:xfrm>
            <a:off x="3300591" y="1714093"/>
            <a:ext cx="5612994" cy="781507"/>
            <a:chOff x="3179807" y="2153435"/>
            <a:chExt cx="5612994" cy="781507"/>
          </a:xfrm>
        </p:grpSpPr>
        <p:sp>
          <p:nvSpPr>
            <p:cNvPr id="18" name="Laisva forma: figūra 17">
              <a:extLst>
                <a:ext uri="{FF2B5EF4-FFF2-40B4-BE49-F238E27FC236}">
                  <a16:creationId xmlns:a16="http://schemas.microsoft.com/office/drawing/2014/main" id="{91287870-EC0B-502D-DA88-336D3A86290F}"/>
                </a:ext>
              </a:extLst>
            </p:cNvPr>
            <p:cNvSpPr/>
            <p:nvPr/>
          </p:nvSpPr>
          <p:spPr>
            <a:xfrm>
              <a:off x="3570561" y="2231585"/>
              <a:ext cx="5222240" cy="625205"/>
            </a:xfrm>
            <a:custGeom>
              <a:avLst/>
              <a:gdLst>
                <a:gd name="connsiteX0" fmla="*/ 0 w 5222240"/>
                <a:gd name="connsiteY0" fmla="*/ 0 h 625205"/>
                <a:gd name="connsiteX1" fmla="*/ 5222240 w 5222240"/>
                <a:gd name="connsiteY1" fmla="*/ 0 h 625205"/>
                <a:gd name="connsiteX2" fmla="*/ 5222240 w 5222240"/>
                <a:gd name="connsiteY2" fmla="*/ 625205 h 625205"/>
                <a:gd name="connsiteX3" fmla="*/ 0 w 5222240"/>
                <a:gd name="connsiteY3" fmla="*/ 625205 h 625205"/>
                <a:gd name="connsiteX4" fmla="*/ 0 w 5222240"/>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2240" h="625205">
                  <a:moveTo>
                    <a:pt x="0" y="0"/>
                  </a:moveTo>
                  <a:lnTo>
                    <a:pt x="5222240" y="0"/>
                  </a:lnTo>
                  <a:lnTo>
                    <a:pt x="5222240" y="625205"/>
                  </a:lnTo>
                  <a:lnTo>
                    <a:pt x="0" y="6252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lt-LT" sz="1900" kern="1200" dirty="0">
                  <a:solidFill>
                    <a:srgbClr val="126A3A"/>
                  </a:solidFill>
                </a:rPr>
                <a:t>Kooperatyvams ir jų nariams</a:t>
              </a:r>
              <a:r>
                <a:rPr lang="en-US" sz="1900" kern="1200" dirty="0">
                  <a:solidFill>
                    <a:srgbClr val="126A3A"/>
                  </a:solidFill>
                </a:rPr>
                <a:t> (5)</a:t>
              </a:r>
              <a:endParaRPr lang="lt-LT" sz="1900" kern="1200" dirty="0">
                <a:solidFill>
                  <a:srgbClr val="126A3A"/>
                </a:solidFill>
              </a:endParaRPr>
            </a:p>
          </p:txBody>
        </p:sp>
        <p:sp>
          <p:nvSpPr>
            <p:cNvPr id="19" name="Ovalas 18">
              <a:extLst>
                <a:ext uri="{FF2B5EF4-FFF2-40B4-BE49-F238E27FC236}">
                  <a16:creationId xmlns:a16="http://schemas.microsoft.com/office/drawing/2014/main" id="{2A57683E-3A16-0C7C-B08C-C37D2B61DC46}"/>
                </a:ext>
              </a:extLst>
            </p:cNvPr>
            <p:cNvSpPr/>
            <p:nvPr/>
          </p:nvSpPr>
          <p:spPr>
            <a:xfrm>
              <a:off x="3179807" y="2153435"/>
              <a:ext cx="781507" cy="781507"/>
            </a:xfrm>
            <a:prstGeom prst="ellipse">
              <a:avLst/>
            </a:prstGeom>
            <a:solidFill>
              <a:srgbClr val="9BBB59"/>
            </a:solidFill>
            <a:ln>
              <a:solidFill>
                <a:srgbClr val="FFFF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t-LT"/>
            </a:p>
          </p:txBody>
        </p:sp>
      </p:grpSp>
      <p:grpSp>
        <p:nvGrpSpPr>
          <p:cNvPr id="25" name="Grupė 24">
            <a:extLst>
              <a:ext uri="{FF2B5EF4-FFF2-40B4-BE49-F238E27FC236}">
                <a16:creationId xmlns:a16="http://schemas.microsoft.com/office/drawing/2014/main" id="{0CBD8932-8FA0-6EA4-0565-67A3A5D7138A}"/>
              </a:ext>
            </a:extLst>
          </p:cNvPr>
          <p:cNvGrpSpPr/>
          <p:nvPr/>
        </p:nvGrpSpPr>
        <p:grpSpPr>
          <a:xfrm>
            <a:off x="3258109" y="2581560"/>
            <a:ext cx="5645302" cy="781507"/>
            <a:chOff x="3179806" y="3759912"/>
            <a:chExt cx="5645302" cy="781507"/>
          </a:xfrm>
        </p:grpSpPr>
        <p:sp>
          <p:nvSpPr>
            <p:cNvPr id="20" name="Laisva forma: figūra 19">
              <a:extLst>
                <a:ext uri="{FF2B5EF4-FFF2-40B4-BE49-F238E27FC236}">
                  <a16:creationId xmlns:a16="http://schemas.microsoft.com/office/drawing/2014/main" id="{146FA30F-4EE4-85A3-B72A-C2CB31051FFB}"/>
                </a:ext>
              </a:extLst>
            </p:cNvPr>
            <p:cNvSpPr/>
            <p:nvPr/>
          </p:nvSpPr>
          <p:spPr>
            <a:xfrm>
              <a:off x="3602869" y="3838064"/>
              <a:ext cx="5222239" cy="625205"/>
            </a:xfrm>
            <a:custGeom>
              <a:avLst/>
              <a:gdLst>
                <a:gd name="connsiteX0" fmla="*/ 0 w 5580684"/>
                <a:gd name="connsiteY0" fmla="*/ 0 h 625205"/>
                <a:gd name="connsiteX1" fmla="*/ 5580684 w 5580684"/>
                <a:gd name="connsiteY1" fmla="*/ 0 h 625205"/>
                <a:gd name="connsiteX2" fmla="*/ 5580684 w 5580684"/>
                <a:gd name="connsiteY2" fmla="*/ 625205 h 625205"/>
                <a:gd name="connsiteX3" fmla="*/ 0 w 5580684"/>
                <a:gd name="connsiteY3" fmla="*/ 625205 h 625205"/>
                <a:gd name="connsiteX4" fmla="*/ 0 w 5580684"/>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684" h="625205">
                  <a:moveTo>
                    <a:pt x="0" y="0"/>
                  </a:moveTo>
                  <a:lnTo>
                    <a:pt x="5580684" y="0"/>
                  </a:lnTo>
                  <a:lnTo>
                    <a:pt x="5580684" y="625205"/>
                  </a:lnTo>
                  <a:lnTo>
                    <a:pt x="0" y="6252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lt-LT" sz="1900" dirty="0">
                  <a:solidFill>
                    <a:srgbClr val="126A3A"/>
                  </a:solidFill>
                  <a:latin typeface="Arial"/>
                </a:rPr>
                <a:t>Produkcijos asortimentui</a:t>
              </a:r>
              <a:r>
                <a:rPr lang="en-US" sz="1900" dirty="0">
                  <a:solidFill>
                    <a:srgbClr val="126A3A"/>
                  </a:solidFill>
                  <a:latin typeface="Arial"/>
                </a:rPr>
                <a:t> (10)</a:t>
              </a:r>
              <a:endParaRPr lang="lt-LT" sz="1900" kern="1200" dirty="0">
                <a:solidFill>
                  <a:srgbClr val="126A3A"/>
                </a:solidFill>
              </a:endParaRPr>
            </a:p>
          </p:txBody>
        </p:sp>
        <p:sp>
          <p:nvSpPr>
            <p:cNvPr id="21" name="Ovalas 20">
              <a:extLst>
                <a:ext uri="{FF2B5EF4-FFF2-40B4-BE49-F238E27FC236}">
                  <a16:creationId xmlns:a16="http://schemas.microsoft.com/office/drawing/2014/main" id="{B26E9E5F-4383-0DCC-677E-440027380589}"/>
                </a:ext>
              </a:extLst>
            </p:cNvPr>
            <p:cNvSpPr/>
            <p:nvPr/>
          </p:nvSpPr>
          <p:spPr>
            <a:xfrm>
              <a:off x="3179806" y="3759912"/>
              <a:ext cx="781507" cy="781507"/>
            </a:xfrm>
            <a:prstGeom prst="ellipse">
              <a:avLst/>
            </a:prstGeom>
            <a:solidFill>
              <a:srgbClr val="9BBB59"/>
            </a:solidFill>
            <a:ln>
              <a:solidFill>
                <a:srgbClr val="FFFF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t-LT"/>
            </a:p>
          </p:txBody>
        </p:sp>
      </p:grpSp>
      <p:pic>
        <p:nvPicPr>
          <p:cNvPr id="38" name="Grafinis elementas 37" descr="Playbook with solid fill">
            <a:extLst>
              <a:ext uri="{FF2B5EF4-FFF2-40B4-BE49-F238E27FC236}">
                <a16:creationId xmlns:a16="http://schemas.microsoft.com/office/drawing/2014/main" id="{0759B2EA-06B2-87B0-0AFD-9F20A9AFE9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32832" y="1036982"/>
            <a:ext cx="468000" cy="468000"/>
          </a:xfrm>
          <a:prstGeom prst="rect">
            <a:avLst/>
          </a:prstGeom>
        </p:spPr>
      </p:pic>
      <p:pic>
        <p:nvPicPr>
          <p:cNvPr id="12" name="Grafinis elementas 11" descr="Meeting with solid fill">
            <a:extLst>
              <a:ext uri="{FF2B5EF4-FFF2-40B4-BE49-F238E27FC236}">
                <a16:creationId xmlns:a16="http://schemas.microsoft.com/office/drawing/2014/main" id="{2029D7AE-23F8-03CF-821C-E9A7BEEA4A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72137" y="90382"/>
            <a:ext cx="545698" cy="584415"/>
          </a:xfrm>
          <a:prstGeom prst="rect">
            <a:avLst/>
          </a:prstGeom>
        </p:spPr>
      </p:pic>
      <p:grpSp>
        <p:nvGrpSpPr>
          <p:cNvPr id="29" name="Grupė 28">
            <a:extLst>
              <a:ext uri="{FF2B5EF4-FFF2-40B4-BE49-F238E27FC236}">
                <a16:creationId xmlns:a16="http://schemas.microsoft.com/office/drawing/2014/main" id="{D1FFFD8A-900E-7047-3430-5D9C28F9F278}"/>
              </a:ext>
            </a:extLst>
          </p:cNvPr>
          <p:cNvGrpSpPr/>
          <p:nvPr/>
        </p:nvGrpSpPr>
        <p:grpSpPr>
          <a:xfrm>
            <a:off x="3306106" y="3432258"/>
            <a:ext cx="5616000" cy="781507"/>
            <a:chOff x="3163478" y="3590569"/>
            <a:chExt cx="5645258" cy="781507"/>
          </a:xfrm>
        </p:grpSpPr>
        <p:sp>
          <p:nvSpPr>
            <p:cNvPr id="30" name="Laisva forma: figūra 29">
              <a:extLst>
                <a:ext uri="{FF2B5EF4-FFF2-40B4-BE49-F238E27FC236}">
                  <a16:creationId xmlns:a16="http://schemas.microsoft.com/office/drawing/2014/main" id="{05E636C5-D322-8D24-8B27-C27CCA5A6B6B}"/>
                </a:ext>
              </a:extLst>
            </p:cNvPr>
            <p:cNvSpPr/>
            <p:nvPr/>
          </p:nvSpPr>
          <p:spPr>
            <a:xfrm>
              <a:off x="3586496" y="3728260"/>
              <a:ext cx="5222240" cy="625205"/>
            </a:xfrm>
            <a:custGeom>
              <a:avLst/>
              <a:gdLst>
                <a:gd name="connsiteX0" fmla="*/ 0 w 5222240"/>
                <a:gd name="connsiteY0" fmla="*/ 0 h 625205"/>
                <a:gd name="connsiteX1" fmla="*/ 5222240 w 5222240"/>
                <a:gd name="connsiteY1" fmla="*/ 0 h 625205"/>
                <a:gd name="connsiteX2" fmla="*/ 5222240 w 5222240"/>
                <a:gd name="connsiteY2" fmla="*/ 625205 h 625205"/>
                <a:gd name="connsiteX3" fmla="*/ 0 w 5222240"/>
                <a:gd name="connsiteY3" fmla="*/ 625205 h 625205"/>
                <a:gd name="connsiteX4" fmla="*/ 0 w 5222240"/>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2240" h="625205">
                  <a:moveTo>
                    <a:pt x="0" y="0"/>
                  </a:moveTo>
                  <a:lnTo>
                    <a:pt x="5222240" y="0"/>
                  </a:lnTo>
                  <a:lnTo>
                    <a:pt x="5222240" y="625205"/>
                  </a:lnTo>
                  <a:lnTo>
                    <a:pt x="0" y="6252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lt-LT" sz="1900" dirty="0">
                  <a:solidFill>
                    <a:srgbClr val="126A3A"/>
                  </a:solidFill>
                  <a:latin typeface="Arial"/>
                </a:rPr>
                <a:t>Planuojamų įkurti nuolatinių prekybos vietų</a:t>
              </a:r>
              <a:r>
                <a:rPr lang="en-US" sz="1900" dirty="0">
                  <a:solidFill>
                    <a:srgbClr val="126A3A"/>
                  </a:solidFill>
                  <a:latin typeface="Arial"/>
                </a:rPr>
                <a:t> (20)</a:t>
              </a:r>
              <a:endParaRPr lang="lt-LT" sz="1900" kern="1200" dirty="0">
                <a:solidFill>
                  <a:srgbClr val="126A3A"/>
                </a:solidFill>
              </a:endParaRPr>
            </a:p>
          </p:txBody>
        </p:sp>
        <p:sp>
          <p:nvSpPr>
            <p:cNvPr id="31" name="Ovalas 30">
              <a:extLst>
                <a:ext uri="{FF2B5EF4-FFF2-40B4-BE49-F238E27FC236}">
                  <a16:creationId xmlns:a16="http://schemas.microsoft.com/office/drawing/2014/main" id="{24E99EC0-6514-42FD-A5FF-196065ED0655}"/>
                </a:ext>
              </a:extLst>
            </p:cNvPr>
            <p:cNvSpPr/>
            <p:nvPr/>
          </p:nvSpPr>
          <p:spPr>
            <a:xfrm>
              <a:off x="3163478" y="3590569"/>
              <a:ext cx="781507" cy="781507"/>
            </a:xfrm>
            <a:prstGeom prst="ellipse">
              <a:avLst/>
            </a:prstGeom>
            <a:solidFill>
              <a:srgbClr val="9BBB59"/>
            </a:solidFill>
            <a:ln>
              <a:solidFill>
                <a:srgbClr val="FFFF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t-LT"/>
            </a:p>
          </p:txBody>
        </p:sp>
      </p:grpSp>
      <p:pic>
        <p:nvPicPr>
          <p:cNvPr id="32" name="Grafinis elementas 31" descr="List with solid fill">
            <a:extLst>
              <a:ext uri="{FF2B5EF4-FFF2-40B4-BE49-F238E27FC236}">
                <a16:creationId xmlns:a16="http://schemas.microsoft.com/office/drawing/2014/main" id="{1B37FDB2-474C-1F2E-3731-C779B229F2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78962" y="3597253"/>
            <a:ext cx="468000" cy="468000"/>
          </a:xfrm>
          <a:prstGeom prst="rect">
            <a:avLst/>
          </a:prstGeom>
        </p:spPr>
      </p:pic>
      <p:pic>
        <p:nvPicPr>
          <p:cNvPr id="33" name="Grafinis elementas 32" descr="Farmer female with solid fill">
            <a:extLst>
              <a:ext uri="{FF2B5EF4-FFF2-40B4-BE49-F238E27FC236}">
                <a16:creationId xmlns:a16="http://schemas.microsoft.com/office/drawing/2014/main" id="{D41A8BD3-3F66-1465-A4B7-D8325CAC6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24962" y="1875022"/>
            <a:ext cx="504000" cy="504000"/>
          </a:xfrm>
          <a:prstGeom prst="rect">
            <a:avLst/>
          </a:prstGeom>
        </p:spPr>
      </p:pic>
      <p:pic>
        <p:nvPicPr>
          <p:cNvPr id="34" name="Grafinis elementas 33" descr="Fork and knife with solid fill">
            <a:extLst>
              <a:ext uri="{FF2B5EF4-FFF2-40B4-BE49-F238E27FC236}">
                <a16:creationId xmlns:a16="http://schemas.microsoft.com/office/drawing/2014/main" id="{F454DAE1-E9CC-213F-FAB9-BAECFB552AC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92986" y="2744441"/>
            <a:ext cx="504000" cy="504000"/>
          </a:xfrm>
          <a:prstGeom prst="rect">
            <a:avLst/>
          </a:prstGeom>
        </p:spPr>
      </p:pic>
      <p:grpSp>
        <p:nvGrpSpPr>
          <p:cNvPr id="3" name="Grupė 2">
            <a:extLst>
              <a:ext uri="{FF2B5EF4-FFF2-40B4-BE49-F238E27FC236}">
                <a16:creationId xmlns:a16="http://schemas.microsoft.com/office/drawing/2014/main" id="{E297B6CE-113B-118E-9689-E4A125CF4707}"/>
              </a:ext>
            </a:extLst>
          </p:cNvPr>
          <p:cNvGrpSpPr/>
          <p:nvPr/>
        </p:nvGrpSpPr>
        <p:grpSpPr>
          <a:xfrm>
            <a:off x="3322828" y="4283998"/>
            <a:ext cx="5616000" cy="781507"/>
            <a:chOff x="3163478" y="3590569"/>
            <a:chExt cx="5645258" cy="781507"/>
          </a:xfrm>
        </p:grpSpPr>
        <p:sp>
          <p:nvSpPr>
            <p:cNvPr id="4" name="Laisva forma: figūra 3">
              <a:extLst>
                <a:ext uri="{FF2B5EF4-FFF2-40B4-BE49-F238E27FC236}">
                  <a16:creationId xmlns:a16="http://schemas.microsoft.com/office/drawing/2014/main" id="{45C5A761-F377-563B-0C0B-022E2EA3365F}"/>
                </a:ext>
              </a:extLst>
            </p:cNvPr>
            <p:cNvSpPr/>
            <p:nvPr/>
          </p:nvSpPr>
          <p:spPr>
            <a:xfrm>
              <a:off x="3586496" y="3728260"/>
              <a:ext cx="5222240" cy="625205"/>
            </a:xfrm>
            <a:custGeom>
              <a:avLst/>
              <a:gdLst>
                <a:gd name="connsiteX0" fmla="*/ 0 w 5222240"/>
                <a:gd name="connsiteY0" fmla="*/ 0 h 625205"/>
                <a:gd name="connsiteX1" fmla="*/ 5222240 w 5222240"/>
                <a:gd name="connsiteY1" fmla="*/ 0 h 625205"/>
                <a:gd name="connsiteX2" fmla="*/ 5222240 w 5222240"/>
                <a:gd name="connsiteY2" fmla="*/ 625205 h 625205"/>
                <a:gd name="connsiteX3" fmla="*/ 0 w 5222240"/>
                <a:gd name="connsiteY3" fmla="*/ 625205 h 625205"/>
                <a:gd name="connsiteX4" fmla="*/ 0 w 5222240"/>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2240" h="625205">
                  <a:moveTo>
                    <a:pt x="0" y="0"/>
                  </a:moveTo>
                  <a:lnTo>
                    <a:pt x="5222240" y="0"/>
                  </a:lnTo>
                  <a:lnTo>
                    <a:pt x="5222240" y="625205"/>
                  </a:lnTo>
                  <a:lnTo>
                    <a:pt x="0" y="6252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lt-LT" sz="1900" kern="1200" dirty="0">
                  <a:solidFill>
                    <a:srgbClr val="126A3A"/>
                  </a:solidFill>
                  <a:latin typeface="Arial"/>
                </a:rPr>
                <a:t>Grandinės vystymas be tarpininkų</a:t>
              </a:r>
              <a:r>
                <a:rPr lang="en-US" sz="1900" kern="1200" dirty="0">
                  <a:solidFill>
                    <a:srgbClr val="126A3A"/>
                  </a:solidFill>
                  <a:latin typeface="Arial"/>
                </a:rPr>
                <a:t> (5)</a:t>
              </a:r>
              <a:endParaRPr lang="lt-LT" sz="1900" kern="1200" dirty="0">
                <a:solidFill>
                  <a:srgbClr val="126A3A"/>
                </a:solidFill>
              </a:endParaRPr>
            </a:p>
          </p:txBody>
        </p:sp>
        <p:sp>
          <p:nvSpPr>
            <p:cNvPr id="9" name="Ovalas 8">
              <a:extLst>
                <a:ext uri="{FF2B5EF4-FFF2-40B4-BE49-F238E27FC236}">
                  <a16:creationId xmlns:a16="http://schemas.microsoft.com/office/drawing/2014/main" id="{DA6C9CE3-7C32-4BE0-4A78-3CCBD57DA809}"/>
                </a:ext>
              </a:extLst>
            </p:cNvPr>
            <p:cNvSpPr/>
            <p:nvPr/>
          </p:nvSpPr>
          <p:spPr>
            <a:xfrm>
              <a:off x="3163478" y="3590569"/>
              <a:ext cx="781507" cy="781507"/>
            </a:xfrm>
            <a:prstGeom prst="ellipse">
              <a:avLst/>
            </a:prstGeom>
            <a:solidFill>
              <a:srgbClr val="9BBB59"/>
            </a:solidFill>
            <a:ln>
              <a:solidFill>
                <a:srgbClr val="FFFF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t-LT"/>
            </a:p>
          </p:txBody>
        </p:sp>
      </p:grpSp>
      <p:pic>
        <p:nvPicPr>
          <p:cNvPr id="2" name="Grafinis elementas 1" descr="Children with solid fill">
            <a:extLst>
              <a:ext uri="{FF2B5EF4-FFF2-40B4-BE49-F238E27FC236}">
                <a16:creationId xmlns:a16="http://schemas.microsoft.com/office/drawing/2014/main" id="{7C9EE099-D2BD-9E31-11C0-CA1D826CE2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96962" y="4477622"/>
            <a:ext cx="432000" cy="432000"/>
          </a:xfrm>
          <a:prstGeom prst="rect">
            <a:avLst/>
          </a:prstGeom>
        </p:spPr>
      </p:pic>
    </p:spTree>
    <p:extLst>
      <p:ext uri="{BB962C8B-B14F-4D97-AF65-F5344CB8AC3E}">
        <p14:creationId xmlns:p14="http://schemas.microsoft.com/office/powerpoint/2010/main" val="156944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čiakampis 12">
            <a:extLst>
              <a:ext uri="{FF2B5EF4-FFF2-40B4-BE49-F238E27FC236}">
                <a16:creationId xmlns:a16="http://schemas.microsoft.com/office/drawing/2014/main" id="{CC627903-D48A-5934-1621-5B7769921127}"/>
              </a:ext>
            </a:extLst>
          </p:cNvPr>
          <p:cNvSpPr/>
          <p:nvPr/>
        </p:nvSpPr>
        <p:spPr>
          <a:xfrm>
            <a:off x="230675" y="-47758"/>
            <a:ext cx="2591959" cy="5143500"/>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Pavadinimas 20">
            <a:extLst>
              <a:ext uri="{FF2B5EF4-FFF2-40B4-BE49-F238E27FC236}">
                <a16:creationId xmlns:a16="http://schemas.microsoft.com/office/drawing/2014/main" id="{3F787DFB-B68C-B9D0-6EC1-97C1BF9344A1}"/>
              </a:ext>
            </a:extLst>
          </p:cNvPr>
          <p:cNvSpPr>
            <a:spLocks noGrp="1"/>
          </p:cNvSpPr>
          <p:nvPr>
            <p:ph type="ctrTitle"/>
          </p:nvPr>
        </p:nvSpPr>
        <p:spPr>
          <a:xfrm>
            <a:off x="3219169" y="256456"/>
            <a:ext cx="5633499" cy="950474"/>
          </a:xfrm>
          <a:solidFill>
            <a:schemeClr val="accent3">
              <a:lumMod val="40000"/>
              <a:lumOff val="60000"/>
            </a:schemeClr>
          </a:solidFill>
        </p:spPr>
        <p:txBody>
          <a:bodyPr>
            <a:normAutofit fontScale="90000"/>
          </a:bodyPr>
          <a:lstStyle/>
          <a:p>
            <a:br>
              <a:rPr lang="lt-LT" sz="1800" b="1" dirty="0">
                <a:solidFill>
                  <a:schemeClr val="tx1"/>
                </a:solidFill>
                <a:latin typeface="Times New Roman" panose="02020603050405020304" pitchFamily="18" charset="0"/>
                <a:cs typeface="Times New Roman" panose="02020603050405020304" pitchFamily="18" charset="0"/>
              </a:rPr>
            </a:br>
            <a:br>
              <a:rPr lang="lt-LT"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accent3">
                    <a:lumMod val="50000"/>
                  </a:schemeClr>
                </a:solidFill>
                <a:latin typeface="Times New Roman" panose="02020603050405020304" pitchFamily="18" charset="0"/>
                <a:cs typeface="Times New Roman" panose="02020603050405020304" pitchFamily="18" charset="0"/>
              </a:rPr>
              <a:t>P</a:t>
            </a:r>
            <a:r>
              <a:rPr lang="lt-LT" sz="1800" b="1" noProof="0" dirty="0" err="1">
                <a:solidFill>
                  <a:schemeClr val="accent3">
                    <a:lumMod val="50000"/>
                  </a:schemeClr>
                </a:solidFill>
                <a:latin typeface="Times New Roman" panose="02020603050405020304" pitchFamily="18" charset="0"/>
                <a:cs typeface="Times New Roman" panose="02020603050405020304" pitchFamily="18" charset="0"/>
              </a:rPr>
              <a:t>riemon</a:t>
            </a:r>
            <a:r>
              <a:rPr lang="lt-LT" sz="1800" b="1" dirty="0">
                <a:solidFill>
                  <a:schemeClr val="accent3">
                    <a:lumMod val="50000"/>
                  </a:schemeClr>
                </a:solidFill>
                <a:latin typeface="Times New Roman" panose="02020603050405020304" pitchFamily="18" charset="0"/>
                <a:cs typeface="Times New Roman" panose="02020603050405020304" pitchFamily="18" charset="0"/>
              </a:rPr>
              <a:t>ės tikslas </a:t>
            </a:r>
            <a:r>
              <a:rPr lang="lt-LT" sz="18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lt-LT" sz="1800" b="0" dirty="0">
                <a:solidFill>
                  <a:schemeClr val="accent3">
                    <a:lumMod val="50000"/>
                  </a:schemeClr>
                </a:solidFill>
                <a:latin typeface="Times New Roman" panose="02020603050405020304" pitchFamily="18" charset="0"/>
                <a:cs typeface="Times New Roman" panose="02020603050405020304" pitchFamily="18" charset="0"/>
              </a:rPr>
              <a:t> </a:t>
            </a:r>
            <a:r>
              <a:rPr lang="lt-LT" sz="18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remti horizontalų ir vertikalų  </a:t>
            </a:r>
            <a:r>
              <a:rPr lang="lt-LT" sz="18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smulkiųjų ir vidutinių ūkio subjektų bendradarbiavimą</a:t>
            </a:r>
            <a:r>
              <a:rPr lang="lt-LT" sz="18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kuriant ir plėtojant trumpas tiekimo grandines</a:t>
            </a:r>
            <a:r>
              <a:rPr lang="lt-LT" sz="1800" b="0" dirty="0">
                <a:solidFill>
                  <a:schemeClr val="accent3">
                    <a:lumMod val="50000"/>
                  </a:schemeClr>
                </a:solidFill>
                <a:latin typeface="Times New Roman" panose="02020603050405020304" pitchFamily="18" charset="0"/>
                <a:cs typeface="Times New Roman" panose="02020603050405020304" pitchFamily="18" charset="0"/>
              </a:rPr>
              <a:t> </a:t>
            </a:r>
            <a:br>
              <a:rPr lang="lt-LT" sz="3200" b="0" dirty="0">
                <a:solidFill>
                  <a:schemeClr val="accent3">
                    <a:lumMod val="50000"/>
                  </a:schemeClr>
                </a:solidFill>
                <a:latin typeface="Times New Roman" panose="02020603050405020304" pitchFamily="18" charset="0"/>
                <a:cs typeface="Times New Roman" panose="02020603050405020304" pitchFamily="18" charset="0"/>
              </a:rPr>
            </a:br>
            <a:endParaRPr lang="lt-LT" sz="3100" b="1" i="1" dirty="0">
              <a:solidFill>
                <a:schemeClr val="accent3">
                  <a:lumMod val="50000"/>
                </a:schemeClr>
              </a:solidFill>
            </a:endParaRPr>
          </a:p>
        </p:txBody>
      </p:sp>
      <p:sp>
        <p:nvSpPr>
          <p:cNvPr id="22" name="Antrinis pavadinimas 21">
            <a:extLst>
              <a:ext uri="{FF2B5EF4-FFF2-40B4-BE49-F238E27FC236}">
                <a16:creationId xmlns:a16="http://schemas.microsoft.com/office/drawing/2014/main" id="{1974DA28-355E-AA9D-9EBB-80C458073853}"/>
              </a:ext>
            </a:extLst>
          </p:cNvPr>
          <p:cNvSpPr>
            <a:spLocks noGrp="1"/>
          </p:cNvSpPr>
          <p:nvPr>
            <p:ph type="subTitle" idx="1"/>
          </p:nvPr>
        </p:nvSpPr>
        <p:spPr>
          <a:xfrm>
            <a:off x="2955216" y="1414499"/>
            <a:ext cx="6099914" cy="2902555"/>
          </a:xfrm>
          <a:solidFill>
            <a:schemeClr val="accent3">
              <a:lumMod val="20000"/>
              <a:lumOff val="80000"/>
            </a:schemeClr>
          </a:solidFill>
        </p:spPr>
        <p:txBody>
          <a:bodyPr>
            <a:normAutofit/>
          </a:bodyPr>
          <a:lstStyle/>
          <a:p>
            <a:pPr marL="457200" indent="-457200">
              <a:buFont typeface="Wingdings" panose="05000000000000000000" pitchFamily="2" charset="2"/>
              <a:buChar char="v"/>
            </a:pPr>
            <a:endParaRPr lang="lt-LT" sz="1600" dirty="0"/>
          </a:p>
          <a:p>
            <a:pPr marL="457200" indent="-457200">
              <a:buFont typeface="Wingdings" panose="05000000000000000000" pitchFamily="2" charset="2"/>
              <a:buChar char="v"/>
            </a:pPr>
            <a:endParaRPr lang="lt-LT" sz="1600" dirty="0"/>
          </a:p>
          <a:p>
            <a:endParaRPr lang="lt-LT" dirty="0"/>
          </a:p>
        </p:txBody>
      </p:sp>
      <p:sp>
        <p:nvSpPr>
          <p:cNvPr id="2" name="Skaidrės numerio vietos rezervavimo ženklas 1">
            <a:extLst>
              <a:ext uri="{FF2B5EF4-FFF2-40B4-BE49-F238E27FC236}">
                <a16:creationId xmlns:a16="http://schemas.microsoft.com/office/drawing/2014/main" id="{B3724663-D9D3-70D1-C193-C6584F860FF9}"/>
              </a:ext>
            </a:extLst>
          </p:cNvPr>
          <p:cNvSpPr>
            <a:spLocks noGrp="1"/>
          </p:cNvSpPr>
          <p:nvPr>
            <p:ph type="sldNum" sz="quarter" idx="12"/>
          </p:nvPr>
        </p:nvSpPr>
        <p:spPr/>
        <p:txBody>
          <a:bodyPr/>
          <a:lstStyle/>
          <a:p>
            <a:fld id="{DA9B7F88-8E2D-499B-BAD8-FA2927D3DC0E}" type="slidenum">
              <a:rPr lang="en-GB" smtClean="0"/>
              <a:pPr/>
              <a:t>14</a:t>
            </a:fld>
            <a:endParaRPr lang="en-GB"/>
          </a:p>
        </p:txBody>
      </p:sp>
      <p:sp>
        <p:nvSpPr>
          <p:cNvPr id="3" name="Pavadinimas 1">
            <a:extLst>
              <a:ext uri="{FF2B5EF4-FFF2-40B4-BE49-F238E27FC236}">
                <a16:creationId xmlns:a16="http://schemas.microsoft.com/office/drawing/2014/main" id="{42997237-E611-3C4F-7A14-FE8D5E5C1263}"/>
              </a:ext>
            </a:extLst>
          </p:cNvPr>
          <p:cNvSpPr txBox="1">
            <a:spLocks/>
          </p:cNvSpPr>
          <p:nvPr/>
        </p:nvSpPr>
        <p:spPr>
          <a:xfrm>
            <a:off x="291332" y="576303"/>
            <a:ext cx="2345077" cy="4310741"/>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lt-LT" sz="2600" b="1" i="1" dirty="0">
              <a:solidFill>
                <a:srgbClr val="9BBB59"/>
              </a:solidFill>
              <a:latin typeface="Arial Narrow" panose="020B0606020202030204" pitchFamily="34" charset="0"/>
              <a:cs typeface="Arial" panose="020B0604020202020204" pitchFamily="34" charset="0"/>
            </a:endParaRPr>
          </a:p>
          <a:p>
            <a:pPr algn="l">
              <a:lnSpc>
                <a:spcPct val="90000"/>
              </a:lnSpc>
            </a:pPr>
            <a:endParaRPr lang="lt-LT" sz="2600" b="1" i="1" dirty="0">
              <a:solidFill>
                <a:schemeClr val="accent3"/>
              </a:solidFill>
              <a:latin typeface="Arial Narrow" panose="020B0606020202030204" pitchFamily="34" charset="0"/>
              <a:cs typeface="Arial" panose="020B0604020202020204" pitchFamily="34" charset="0"/>
            </a:endParaRPr>
          </a:p>
          <a:p>
            <a:pPr>
              <a:lnSpc>
                <a:spcPct val="90000"/>
              </a:lnSpc>
            </a:pPr>
            <a:endParaRPr lang="lt-LT" sz="3600" b="1" i="1" dirty="0">
              <a:solidFill>
                <a:schemeClr val="accent3"/>
              </a:solidFill>
              <a:cs typeface="Arial" panose="020B0604020202020204" pitchFamily="34" charset="0"/>
            </a:endParaRPr>
          </a:p>
          <a:p>
            <a:pPr>
              <a:lnSpc>
                <a:spcPct val="90000"/>
              </a:lnSpc>
            </a:pPr>
            <a:endParaRPr lang="lt-LT" sz="3600" b="1" i="1" dirty="0">
              <a:solidFill>
                <a:schemeClr val="accent3"/>
              </a:solidFill>
              <a:cs typeface="Arial" panose="020B0604020202020204" pitchFamily="34" charset="0"/>
            </a:endParaRPr>
          </a:p>
          <a:p>
            <a:pPr>
              <a:lnSpc>
                <a:spcPct val="90000"/>
              </a:lnSpc>
            </a:pPr>
            <a:endParaRPr lang="lt-LT" sz="3600" b="1" i="1" dirty="0">
              <a:solidFill>
                <a:schemeClr val="accent3"/>
              </a:solidFill>
              <a:cs typeface="Arial" panose="020B0604020202020204" pitchFamily="34" charset="0"/>
            </a:endParaRPr>
          </a:p>
          <a:p>
            <a:pPr>
              <a:lnSpc>
                <a:spcPct val="90000"/>
              </a:lnSpc>
            </a:pPr>
            <a:r>
              <a:rPr lang="lt-LT" sz="3600" b="1" i="1">
                <a:solidFill>
                  <a:schemeClr val="accent3"/>
                </a:solidFill>
                <a:cs typeface="Arial" panose="020B0604020202020204" pitchFamily="34" charset="0"/>
              </a:rPr>
              <a:t>Trumpa  </a:t>
            </a:r>
            <a:r>
              <a:rPr lang="lt-LT" sz="3600" b="1" i="1" dirty="0">
                <a:solidFill>
                  <a:schemeClr val="accent3"/>
                </a:solidFill>
                <a:cs typeface="Arial" panose="020B0604020202020204" pitchFamily="34" charset="0"/>
              </a:rPr>
              <a:t>tiekimo </a:t>
            </a:r>
            <a:r>
              <a:rPr lang="en-US" sz="3600" b="1" i="1" dirty="0">
                <a:solidFill>
                  <a:schemeClr val="accent3"/>
                </a:solidFill>
                <a:cs typeface="Arial" panose="020B0604020202020204" pitchFamily="34" charset="0"/>
              </a:rPr>
              <a:t>grandin</a:t>
            </a:r>
            <a:r>
              <a:rPr lang="lt-LT" sz="3600" b="1" i="1" dirty="0">
                <a:solidFill>
                  <a:schemeClr val="accent3"/>
                </a:solidFill>
                <a:cs typeface="Arial" panose="020B0604020202020204" pitchFamily="34" charset="0"/>
              </a:rPr>
              <a:t>ė </a:t>
            </a:r>
            <a:endParaRPr lang="lt-LT" sz="3600" b="1" dirty="0">
              <a:solidFill>
                <a:schemeClr val="accent3"/>
              </a:solidFill>
              <a:cs typeface="Arial" panose="020B0604020202020204" pitchFamily="34" charset="0"/>
            </a:endParaRPr>
          </a:p>
          <a:p>
            <a:pPr>
              <a:lnSpc>
                <a:spcPct val="90000"/>
              </a:lnSpc>
            </a:pPr>
            <a:endParaRPr lang="en-US" sz="3500" b="1" dirty="0">
              <a:solidFill>
                <a:schemeClr val="bg2">
                  <a:lumMod val="75000"/>
                </a:schemeClr>
              </a:solidFill>
              <a:latin typeface="Arial Narrow" panose="020B0606020202030204" pitchFamily="34" charset="0"/>
              <a:cs typeface="Arial" panose="020B0604020202020204" pitchFamily="34" charset="0"/>
            </a:endParaRPr>
          </a:p>
          <a:p>
            <a:pPr algn="l">
              <a:lnSpc>
                <a:spcPct val="90000"/>
              </a:lnSpc>
            </a:pPr>
            <a:r>
              <a:rPr lang="lt-LT" sz="2600" b="1" i="1" dirty="0">
                <a:solidFill>
                  <a:schemeClr val="bg2">
                    <a:lumMod val="75000"/>
                  </a:schemeClr>
                </a:solidFill>
                <a:latin typeface="Arial Narrow" panose="020B0606020202030204" pitchFamily="34" charset="0"/>
                <a:cs typeface="Arial" panose="020B0604020202020204" pitchFamily="34" charset="0"/>
              </a:rPr>
              <a:t> </a:t>
            </a:r>
          </a:p>
        </p:txBody>
      </p:sp>
      <p:pic>
        <p:nvPicPr>
          <p:cNvPr id="11" name="Picture 2" descr="sustainable food system">
            <a:extLst>
              <a:ext uri="{FF2B5EF4-FFF2-40B4-BE49-F238E27FC236}">
                <a16:creationId xmlns:a16="http://schemas.microsoft.com/office/drawing/2014/main" id="{8321851F-F261-401D-F176-D54C83ED3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75" y="256456"/>
            <a:ext cx="2425630" cy="19460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niuta\Desktop\lapas2.png">
            <a:extLst>
              <a:ext uri="{FF2B5EF4-FFF2-40B4-BE49-F238E27FC236}">
                <a16:creationId xmlns:a16="http://schemas.microsoft.com/office/drawing/2014/main" id="{775D5EFF-C85F-4015-8000-FFBBF239D9FB}"/>
              </a:ext>
            </a:extLst>
          </p:cNvPr>
          <p:cNvPicPr>
            <a:picLocks noChangeAspect="1" noChangeArrowheads="1"/>
          </p:cNvPicPr>
          <p:nvPr/>
        </p:nvPicPr>
        <p:blipFill>
          <a:blip r:embed="rId4" cstate="print"/>
          <a:srcRect/>
          <a:stretch>
            <a:fillRect/>
          </a:stretch>
        </p:blipFill>
        <p:spPr bwMode="auto">
          <a:xfrm flipH="1">
            <a:off x="3063543" y="1669774"/>
            <a:ext cx="2755072" cy="2305377"/>
          </a:xfrm>
          <a:prstGeom prst="rect">
            <a:avLst/>
          </a:prstGeom>
          <a:noFill/>
        </p:spPr>
      </p:pic>
      <p:pic>
        <p:nvPicPr>
          <p:cNvPr id="6" name="Picture 2" descr="C:\Users\Aniuta\Desktop\lapas2.png">
            <a:extLst>
              <a:ext uri="{FF2B5EF4-FFF2-40B4-BE49-F238E27FC236}">
                <a16:creationId xmlns:a16="http://schemas.microsoft.com/office/drawing/2014/main" id="{F950E833-6454-0058-8B56-F41897B681C7}"/>
              </a:ext>
            </a:extLst>
          </p:cNvPr>
          <p:cNvPicPr>
            <a:picLocks noChangeAspect="1" noChangeArrowheads="1"/>
          </p:cNvPicPr>
          <p:nvPr/>
        </p:nvPicPr>
        <p:blipFill>
          <a:blip r:embed="rId4" cstate="print"/>
          <a:srcRect/>
          <a:stretch>
            <a:fillRect/>
          </a:stretch>
        </p:blipFill>
        <p:spPr bwMode="auto">
          <a:xfrm flipH="1">
            <a:off x="5818615" y="1884459"/>
            <a:ext cx="3120107" cy="2432595"/>
          </a:xfrm>
          <a:prstGeom prst="rect">
            <a:avLst/>
          </a:prstGeom>
          <a:noFill/>
        </p:spPr>
      </p:pic>
      <p:sp>
        <p:nvSpPr>
          <p:cNvPr id="8" name="TextBox 7">
            <a:extLst>
              <a:ext uri="{FF2B5EF4-FFF2-40B4-BE49-F238E27FC236}">
                <a16:creationId xmlns:a16="http://schemas.microsoft.com/office/drawing/2014/main" id="{C69DE986-E165-0F64-F834-232B664F3896}"/>
              </a:ext>
            </a:extLst>
          </p:cNvPr>
          <p:cNvSpPr txBox="1"/>
          <p:nvPr/>
        </p:nvSpPr>
        <p:spPr>
          <a:xfrm>
            <a:off x="3737113" y="2202512"/>
            <a:ext cx="1654368" cy="1323439"/>
          </a:xfrm>
          <a:prstGeom prst="rect">
            <a:avLst/>
          </a:prstGeom>
          <a:noFill/>
        </p:spPr>
        <p:txBody>
          <a:bodyPr wrap="square">
            <a:spAutoFit/>
          </a:bodyPr>
          <a:lstStyle/>
          <a:p>
            <a:r>
              <a:rPr lang="lt-LT" sz="1600" b="1" dirty="0">
                <a:solidFill>
                  <a:schemeClr val="accent3">
                    <a:lumMod val="50000"/>
                  </a:schemeClr>
                </a:solidFill>
                <a:latin typeface="Times New Roman" panose="02020603050405020304" pitchFamily="18" charset="0"/>
                <a:cs typeface="Times New Roman" panose="02020603050405020304" pitchFamily="18" charset="0"/>
              </a:rPr>
              <a:t>2023 – 2027 m. laikotarpiu priemonei numatyta skirti </a:t>
            </a:r>
            <a:r>
              <a:rPr lang="en-US" sz="1600" b="1" dirty="0">
                <a:solidFill>
                  <a:schemeClr val="accent3">
                    <a:lumMod val="50000"/>
                  </a:schemeClr>
                </a:solidFill>
                <a:latin typeface="Times New Roman" panose="02020603050405020304" pitchFamily="18" charset="0"/>
                <a:cs typeface="Times New Roman" panose="02020603050405020304" pitchFamily="18" charset="0"/>
              </a:rPr>
              <a:t>1</a:t>
            </a:r>
            <a:r>
              <a:rPr lang="lt-LT" sz="1600" b="1" dirty="0">
                <a:solidFill>
                  <a:schemeClr val="accent3">
                    <a:lumMod val="50000"/>
                  </a:schemeClr>
                </a:solidFill>
                <a:latin typeface="Times New Roman" panose="02020603050405020304" pitchFamily="18" charset="0"/>
                <a:cs typeface="Times New Roman" panose="02020603050405020304" pitchFamily="18" charset="0"/>
              </a:rPr>
              <a:t>0 mln. Eur</a:t>
            </a:r>
            <a:endParaRPr lang="en-GB" sz="16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39F8959-3FA9-39CA-465D-C8DFC9305735}"/>
              </a:ext>
            </a:extLst>
          </p:cNvPr>
          <p:cNvSpPr txBox="1"/>
          <p:nvPr/>
        </p:nvSpPr>
        <p:spPr>
          <a:xfrm>
            <a:off x="6361042" y="2571749"/>
            <a:ext cx="2294727" cy="1107996"/>
          </a:xfrm>
          <a:prstGeom prst="rect">
            <a:avLst/>
          </a:prstGeom>
          <a:noFill/>
        </p:spPr>
        <p:txBody>
          <a:bodyPr wrap="square">
            <a:spAutoFit/>
          </a:bodyPr>
          <a:lstStyle/>
          <a:p>
            <a:r>
              <a:rPr lang="lt-LT" sz="1600" b="1" dirty="0">
                <a:solidFill>
                  <a:schemeClr val="accent3">
                    <a:lumMod val="50000"/>
                  </a:schemeClr>
                </a:solidFill>
                <a:latin typeface="Times New Roman" panose="02020603050405020304" pitchFamily="18" charset="0"/>
                <a:cs typeface="Times New Roman" panose="02020603050405020304" pitchFamily="18" charset="0"/>
              </a:rPr>
              <a:t>202</a:t>
            </a:r>
            <a:r>
              <a:rPr lang="en-US" sz="1600" b="1" dirty="0">
                <a:solidFill>
                  <a:schemeClr val="accent3">
                    <a:lumMod val="50000"/>
                  </a:schemeClr>
                </a:solidFill>
                <a:latin typeface="Times New Roman" panose="02020603050405020304" pitchFamily="18" charset="0"/>
                <a:cs typeface="Times New Roman" panose="02020603050405020304" pitchFamily="18" charset="0"/>
              </a:rPr>
              <a:t>4</a:t>
            </a:r>
            <a:r>
              <a:rPr lang="lt-LT" sz="1600" b="1" dirty="0">
                <a:solidFill>
                  <a:schemeClr val="accent3">
                    <a:lumMod val="50000"/>
                  </a:schemeClr>
                </a:solidFill>
                <a:latin typeface="Times New Roman" panose="02020603050405020304" pitchFamily="18" charset="0"/>
                <a:cs typeface="Times New Roman" panose="02020603050405020304" pitchFamily="18" charset="0"/>
              </a:rPr>
              <a:t> m. numatyti </a:t>
            </a:r>
            <a:r>
              <a:rPr lang="en-US" sz="1600" b="1" dirty="0">
                <a:solidFill>
                  <a:schemeClr val="accent3">
                    <a:lumMod val="50000"/>
                  </a:schemeClr>
                </a:solidFill>
                <a:latin typeface="Times New Roman" panose="02020603050405020304" pitchFamily="18" charset="0"/>
                <a:cs typeface="Times New Roman" panose="02020603050405020304" pitchFamily="18" charset="0"/>
              </a:rPr>
              <a:t>2 </a:t>
            </a:r>
            <a:r>
              <a:rPr lang="lt-LT" sz="1600" b="1" dirty="0">
                <a:solidFill>
                  <a:schemeClr val="accent3">
                    <a:lumMod val="50000"/>
                  </a:schemeClr>
                </a:solidFill>
                <a:latin typeface="Times New Roman" panose="02020603050405020304" pitchFamily="18" charset="0"/>
                <a:cs typeface="Times New Roman" panose="02020603050405020304" pitchFamily="18" charset="0"/>
              </a:rPr>
              <a:t>paraiškų priėmimai: gegužės – birželio mėn.,</a:t>
            </a:r>
          </a:p>
          <a:p>
            <a:r>
              <a:rPr lang="lt-LT" sz="1600" b="1" dirty="0">
                <a:solidFill>
                  <a:schemeClr val="accent3">
                    <a:lumMod val="50000"/>
                  </a:schemeClr>
                </a:solidFill>
                <a:latin typeface="Times New Roman" panose="02020603050405020304" pitchFamily="18" charset="0"/>
                <a:cs typeface="Times New Roman" panose="02020603050405020304" pitchFamily="18" charset="0"/>
              </a:rPr>
              <a:t>lapkričio-gruodžio mėn</a:t>
            </a:r>
            <a:r>
              <a:rPr lang="lt-LT" sz="1800" b="1" dirty="0">
                <a:solidFill>
                  <a:srgbClr val="8EC543"/>
                </a:solidFill>
                <a:latin typeface="Times New Roman" panose="02020603050405020304" pitchFamily="18" charset="0"/>
                <a:cs typeface="Times New Roman" panose="02020603050405020304" pitchFamily="18" charset="0"/>
              </a:rPr>
              <a:t>.</a:t>
            </a:r>
            <a:endParaRPr lang="en-GB" sz="1800" b="1" dirty="0">
              <a:solidFill>
                <a:srgbClr val="8EC543"/>
              </a:solidFill>
              <a:latin typeface="Times New Roman" panose="02020603050405020304" pitchFamily="18" charset="0"/>
              <a:cs typeface="Times New Roman" panose="02020603050405020304" pitchFamily="18" charset="0"/>
            </a:endParaRPr>
          </a:p>
        </p:txBody>
      </p:sp>
      <p:sp>
        <p:nvSpPr>
          <p:cNvPr id="12" name="Stačiakampis 11">
            <a:extLst>
              <a:ext uri="{FF2B5EF4-FFF2-40B4-BE49-F238E27FC236}">
                <a16:creationId xmlns:a16="http://schemas.microsoft.com/office/drawing/2014/main" id="{A8AB7B6E-2773-2FEF-83E8-D8C0FDB9F378}"/>
              </a:ext>
            </a:extLst>
          </p:cNvPr>
          <p:cNvSpPr/>
          <p:nvPr/>
        </p:nvSpPr>
        <p:spPr>
          <a:xfrm>
            <a:off x="3263101" y="4507889"/>
            <a:ext cx="5675621" cy="40655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3">
                    <a:lumMod val="50000"/>
                  </a:schemeClr>
                </a:solidFill>
              </a:rPr>
              <a:t>„Iš ūkininko perki – Lietuvą augini“</a:t>
            </a:r>
            <a:endParaRPr lang="lt-LT" dirty="0"/>
          </a:p>
        </p:txBody>
      </p:sp>
    </p:spTree>
    <p:extLst>
      <p:ext uri="{BB962C8B-B14F-4D97-AF65-F5344CB8AC3E}">
        <p14:creationId xmlns:p14="http://schemas.microsoft.com/office/powerpoint/2010/main" val="85956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tačiakampis 13">
            <a:extLst>
              <a:ext uri="{FF2B5EF4-FFF2-40B4-BE49-F238E27FC236}">
                <a16:creationId xmlns:a16="http://schemas.microsoft.com/office/drawing/2014/main" id="{18EF3BF9-C891-2ADD-0A59-8DB11B3812C8}"/>
              </a:ext>
            </a:extLst>
          </p:cNvPr>
          <p:cNvSpPr/>
          <p:nvPr/>
        </p:nvSpPr>
        <p:spPr>
          <a:xfrm>
            <a:off x="4171534" y="967939"/>
            <a:ext cx="4271648" cy="5524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5" name="TextBox 14">
            <a:extLst>
              <a:ext uri="{FF2B5EF4-FFF2-40B4-BE49-F238E27FC236}">
                <a16:creationId xmlns:a16="http://schemas.microsoft.com/office/drawing/2014/main" id="{6ED57CE3-1682-8FC5-DCF1-779BA6304F54}"/>
              </a:ext>
            </a:extLst>
          </p:cNvPr>
          <p:cNvSpPr txBox="1"/>
          <p:nvPr/>
        </p:nvSpPr>
        <p:spPr>
          <a:xfrm>
            <a:off x="4837851" y="1057199"/>
            <a:ext cx="3429044" cy="341632"/>
          </a:xfrm>
          <a:prstGeom prst="rect">
            <a:avLst/>
          </a:prstGeom>
          <a:noFill/>
        </p:spPr>
        <p:txBody>
          <a:bodyPr wrap="square" rtlCol="0">
            <a:spAutoFit/>
          </a:bodyPr>
          <a:lstStyle/>
          <a:p>
            <a:pPr marL="0" marR="0" lvl="1" algn="l" defTabSz="622300" eaLnBrk="1" fontAlgn="auto" latinLnBrk="0" hangingPunct="1">
              <a:lnSpc>
                <a:spcPct val="90000"/>
              </a:lnSpc>
              <a:spcBef>
                <a:spcPct val="0"/>
              </a:spcBef>
              <a:spcAft>
                <a:spcPct val="15000"/>
              </a:spcAft>
              <a:buClrTx/>
              <a:buSzTx/>
              <a:tabLst/>
              <a:defRPr/>
            </a:pPr>
            <a:r>
              <a:rPr kumimoji="0" lang="lt-LT" b="1" i="1" u="none" strike="noStrike" kern="1200" cap="none" spc="0" normalizeH="0" baseline="0" dirty="0">
                <a:ln>
                  <a:noFill/>
                </a:ln>
                <a:solidFill>
                  <a:schemeClr val="accent3">
                    <a:lumMod val="50000"/>
                  </a:schemeClr>
                </a:solidFill>
                <a:effectLst/>
                <a:uLnTx/>
                <a:uFillTx/>
                <a:latin typeface="+mj-lt"/>
                <a:cs typeface="Arial" panose="020B0604020202020204" pitchFamily="34" charset="0"/>
              </a:rPr>
              <a:t>Paramos teikimo m</a:t>
            </a:r>
            <a:r>
              <a:rPr lang="lt-LT" b="1" i="1" dirty="0">
                <a:solidFill>
                  <a:schemeClr val="accent3">
                    <a:lumMod val="50000"/>
                  </a:schemeClr>
                </a:solidFill>
                <a:latin typeface="+mj-lt"/>
                <a:cs typeface="Arial" panose="020B0604020202020204" pitchFamily="34" charset="0"/>
              </a:rPr>
              <a:t>odeliai</a:t>
            </a:r>
            <a:endParaRPr kumimoji="0" lang="lt-LT" b="1" i="1" u="none" strike="noStrike" kern="1200" cap="none" spc="0" normalizeH="0" baseline="0" dirty="0">
              <a:ln>
                <a:noFill/>
              </a:ln>
              <a:solidFill>
                <a:schemeClr val="accent3">
                  <a:lumMod val="50000"/>
                </a:schemeClr>
              </a:solidFill>
              <a:effectLst/>
              <a:uLnTx/>
              <a:uFillTx/>
              <a:latin typeface="+mj-lt"/>
              <a:cs typeface="Arial" panose="020B0604020202020204" pitchFamily="34" charset="0"/>
            </a:endParaRPr>
          </a:p>
        </p:txBody>
      </p:sp>
      <p:sp>
        <p:nvSpPr>
          <p:cNvPr id="9" name="Stačiakampis 8">
            <a:extLst>
              <a:ext uri="{FF2B5EF4-FFF2-40B4-BE49-F238E27FC236}">
                <a16:creationId xmlns:a16="http://schemas.microsoft.com/office/drawing/2014/main" id="{AC832CB3-AFB3-3E3C-9BC2-91A2FA5B9BD5}"/>
              </a:ext>
            </a:extLst>
          </p:cNvPr>
          <p:cNvSpPr/>
          <p:nvPr/>
        </p:nvSpPr>
        <p:spPr>
          <a:xfrm>
            <a:off x="4171534" y="199949"/>
            <a:ext cx="4271648" cy="52475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3" name="Pavadinimas 1">
            <a:extLst>
              <a:ext uri="{FF2B5EF4-FFF2-40B4-BE49-F238E27FC236}">
                <a16:creationId xmlns:a16="http://schemas.microsoft.com/office/drawing/2014/main" id="{994BDCE4-9CB4-4081-5390-3C2D98614260}"/>
              </a:ext>
            </a:extLst>
          </p:cNvPr>
          <p:cNvSpPr txBox="1">
            <a:spLocks/>
          </p:cNvSpPr>
          <p:nvPr/>
        </p:nvSpPr>
        <p:spPr>
          <a:xfrm>
            <a:off x="3474720" y="93736"/>
            <a:ext cx="521208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t-LT" sz="3200" b="1" dirty="0">
              <a:solidFill>
                <a:srgbClr val="8EC543"/>
              </a:solidFill>
              <a:latin typeface="Arial" pitchFamily="34" charset="0"/>
              <a:ea typeface="+mn-ea"/>
              <a:cs typeface="Arial" pitchFamily="34" charset="0"/>
            </a:endParaRPr>
          </a:p>
        </p:txBody>
      </p:sp>
      <p:sp>
        <p:nvSpPr>
          <p:cNvPr id="7" name="Stačiakampis: viršutiniai suapvalinti kampai 4">
            <a:extLst>
              <a:ext uri="{FF2B5EF4-FFF2-40B4-BE49-F238E27FC236}">
                <a16:creationId xmlns:a16="http://schemas.microsoft.com/office/drawing/2014/main" id="{CD1AB983-7F31-4478-892D-C913947A4A2F}"/>
              </a:ext>
            </a:extLst>
          </p:cNvPr>
          <p:cNvSpPr txBox="1"/>
          <p:nvPr/>
        </p:nvSpPr>
        <p:spPr>
          <a:xfrm>
            <a:off x="364122" y="2510613"/>
            <a:ext cx="8070144" cy="1842276"/>
          </a:xfrm>
          <a:prstGeom prst="rect">
            <a:avLst/>
          </a:prstGeom>
          <a:noFill/>
          <a:ln>
            <a:noFill/>
          </a:ln>
          <a:effectLst/>
        </p:spPr>
        <p:txBody>
          <a:bodyPr spcFirstLastPara="0" vert="horz" wrap="square" lIns="247650" tIns="123825" rIns="247650" bIns="123825" numCol="1" spcCol="1270" anchor="ctr" anchorCtr="0">
            <a:noAutofit/>
          </a:bodyPr>
          <a:lstStyle/>
          <a:p>
            <a:pPr marL="114300" marR="0" lvl="2" algn="l" defTabSz="622300" eaLnBrk="1" fontAlgn="auto" latinLnBrk="0" hangingPunct="1">
              <a:lnSpc>
                <a:spcPct val="90000"/>
              </a:lnSpc>
              <a:spcBef>
                <a:spcPct val="0"/>
              </a:spcBef>
              <a:spcAft>
                <a:spcPct val="15000"/>
              </a:spcAft>
              <a:buClrTx/>
              <a:buSzTx/>
              <a:tabLst/>
              <a:defRPr/>
            </a:pPr>
            <a:endParaRPr kumimoji="0" lang="lt-LT"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Times New Roman" panose="02020603050405020304" pitchFamily="18" charset="0"/>
            </a:endParaRPr>
          </a:p>
        </p:txBody>
      </p:sp>
      <p:sp>
        <p:nvSpPr>
          <p:cNvPr id="10" name="TextBox 9">
            <a:extLst>
              <a:ext uri="{FF2B5EF4-FFF2-40B4-BE49-F238E27FC236}">
                <a16:creationId xmlns:a16="http://schemas.microsoft.com/office/drawing/2014/main" id="{4B1B3249-040F-8E93-B7B5-E19B1B25D6BE}"/>
              </a:ext>
            </a:extLst>
          </p:cNvPr>
          <p:cNvSpPr txBox="1"/>
          <p:nvPr/>
        </p:nvSpPr>
        <p:spPr>
          <a:xfrm>
            <a:off x="4837851" y="238260"/>
            <a:ext cx="3043710" cy="461665"/>
          </a:xfrm>
          <a:prstGeom prst="rect">
            <a:avLst/>
          </a:prstGeom>
          <a:noFill/>
        </p:spPr>
        <p:txBody>
          <a:bodyPr wrap="square" rtlCol="0">
            <a:spAutoFit/>
          </a:bodyPr>
          <a:lstStyle/>
          <a:p>
            <a:pPr algn="ctr"/>
            <a:r>
              <a:rPr kumimoji="0" lang="lt-LT" sz="2400" b="1" i="1" u="none" strike="noStrike" kern="1200" cap="none" spc="0" normalizeH="0" baseline="0" noProof="0" dirty="0">
                <a:ln>
                  <a:noFill/>
                </a:ln>
                <a:solidFill>
                  <a:schemeClr val="accent3">
                    <a:lumMod val="50000"/>
                  </a:schemeClr>
                </a:solidFill>
                <a:effectLst/>
                <a:uLnTx/>
                <a:uFillTx/>
                <a:latin typeface="+mj-lt"/>
                <a:ea typeface="+mn-ea"/>
                <a:cs typeface="+mn-cs"/>
              </a:rPr>
              <a:t>Remiama veikla</a:t>
            </a:r>
            <a:endParaRPr kumimoji="0" lang="en-US" sz="2400" b="1" i="1" u="none" strike="noStrike" kern="1200" cap="none" spc="0" normalizeH="0" baseline="0" noProof="0" dirty="0">
              <a:ln>
                <a:noFill/>
              </a:ln>
              <a:solidFill>
                <a:schemeClr val="accent3">
                  <a:lumMod val="50000"/>
                </a:schemeClr>
              </a:solidFill>
              <a:effectLst/>
              <a:uLnTx/>
              <a:uFillTx/>
              <a:latin typeface="+mj-lt"/>
              <a:ea typeface="+mn-ea"/>
              <a:cs typeface="+mn-cs"/>
            </a:endParaRPr>
          </a:p>
        </p:txBody>
      </p:sp>
      <p:sp>
        <p:nvSpPr>
          <p:cNvPr id="24" name="Stačiakampis 23">
            <a:extLst>
              <a:ext uri="{FF2B5EF4-FFF2-40B4-BE49-F238E27FC236}">
                <a16:creationId xmlns:a16="http://schemas.microsoft.com/office/drawing/2014/main" id="{306CF00C-8878-D13F-9713-B1537BA250C4}"/>
              </a:ext>
            </a:extLst>
          </p:cNvPr>
          <p:cNvSpPr/>
          <p:nvPr/>
        </p:nvSpPr>
        <p:spPr>
          <a:xfrm>
            <a:off x="377011" y="1564129"/>
            <a:ext cx="8162753" cy="438735"/>
          </a:xfrm>
          <a:prstGeom prst="rect">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highlight>
                <a:srgbClr val="E0F2FC"/>
              </a:highlight>
            </a:endParaRPr>
          </a:p>
        </p:txBody>
      </p:sp>
      <p:sp>
        <p:nvSpPr>
          <p:cNvPr id="25" name="TextBox 24">
            <a:extLst>
              <a:ext uri="{FF2B5EF4-FFF2-40B4-BE49-F238E27FC236}">
                <a16:creationId xmlns:a16="http://schemas.microsoft.com/office/drawing/2014/main" id="{47ACB4F8-FEB7-E60D-7E07-73EDE6B1DE70}"/>
              </a:ext>
            </a:extLst>
          </p:cNvPr>
          <p:cNvSpPr txBox="1"/>
          <p:nvPr/>
        </p:nvSpPr>
        <p:spPr>
          <a:xfrm>
            <a:off x="691954" y="1645194"/>
            <a:ext cx="7751227" cy="286232"/>
          </a:xfrm>
          <a:prstGeom prst="rect">
            <a:avLst/>
          </a:prstGeom>
          <a:noFill/>
        </p:spPr>
        <p:txBody>
          <a:bodyPr wrap="square" rtlCol="0">
            <a:spAutoFit/>
          </a:bodyPr>
          <a:lstStyle/>
          <a:p>
            <a:pPr marL="0" marR="0" lvl="1" algn="l" defTabSz="622300" eaLnBrk="1" fontAlgn="auto" latinLnBrk="0" hangingPunct="1">
              <a:lnSpc>
                <a:spcPct val="90000"/>
              </a:lnSpc>
              <a:spcBef>
                <a:spcPct val="0"/>
              </a:spcBef>
              <a:spcAft>
                <a:spcPct val="15000"/>
              </a:spcAft>
              <a:buClrTx/>
              <a:buSzTx/>
              <a:tabLst/>
              <a:defRPr/>
            </a:pPr>
            <a:r>
              <a:rPr kumimoji="0" lang="lt-LT" sz="1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rPr>
              <a:t> Intervencinė </a:t>
            </a:r>
            <a:r>
              <a:rPr lang="lt-LT" sz="1400" b="1" dirty="0">
                <a:solidFill>
                  <a:schemeClr val="accent2">
                    <a:lumMod val="50000"/>
                  </a:schemeClr>
                </a:solidFill>
                <a:latin typeface="Times New Roman" panose="02020603050405020304" pitchFamily="18" charset="0"/>
                <a:cs typeface="Times New Roman" panose="02020603050405020304" pitchFamily="18" charset="0"/>
              </a:rPr>
              <a:t>p</a:t>
            </a:r>
            <a:r>
              <a:rPr kumimoji="0" lang="lt-LT" sz="1400" b="1" i="0" u="none" strike="noStrike" kern="1200" cap="none" spc="0" normalizeH="0" baseline="0" noProof="0" dirty="0" err="1">
                <a:ln>
                  <a:noFill/>
                </a:ln>
                <a:solidFill>
                  <a:schemeClr val="accent2">
                    <a:lumMod val="50000"/>
                  </a:schemeClr>
                </a:solidFill>
                <a:effectLst/>
                <a:uLnTx/>
                <a:uFillTx/>
                <a:latin typeface="Times New Roman" panose="02020603050405020304" pitchFamily="18" charset="0"/>
                <a:cs typeface="Times New Roman" panose="02020603050405020304" pitchFamily="18" charset="0"/>
              </a:rPr>
              <a:t>riem</a:t>
            </a:r>
            <a:r>
              <a:rPr lang="lt-LT" sz="1400" b="1" dirty="0" err="1">
                <a:solidFill>
                  <a:schemeClr val="accent2">
                    <a:lumMod val="50000"/>
                  </a:schemeClr>
                </a:solidFill>
                <a:latin typeface="Times New Roman" panose="02020603050405020304" pitchFamily="18" charset="0"/>
                <a:cs typeface="Times New Roman" panose="02020603050405020304" pitchFamily="18" charset="0"/>
              </a:rPr>
              <a:t>onė</a:t>
            </a:r>
            <a:r>
              <a:rPr lang="lt-LT" sz="1400" b="1" dirty="0">
                <a:solidFill>
                  <a:schemeClr val="accent2">
                    <a:lumMod val="50000"/>
                  </a:schemeClr>
                </a:solidFill>
                <a:latin typeface="Times New Roman" panose="02020603050405020304" pitchFamily="18" charset="0"/>
                <a:cs typeface="Times New Roman" panose="02020603050405020304" pitchFamily="18" charset="0"/>
              </a:rPr>
              <a:t> remiama / vystoma pagal 3 trumpų tiekimo grandinių vystymo modelius </a:t>
            </a:r>
            <a:endParaRPr kumimoji="0" lang="lt-LT" sz="1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21FDD24-4187-321A-83EE-3D84FF45B8FF}"/>
              </a:ext>
            </a:extLst>
          </p:cNvPr>
          <p:cNvSpPr txBox="1"/>
          <p:nvPr/>
        </p:nvSpPr>
        <p:spPr>
          <a:xfrm>
            <a:off x="691954" y="4486876"/>
            <a:ext cx="7994846" cy="572464"/>
          </a:xfrm>
          <a:prstGeom prst="rect">
            <a:avLst/>
          </a:prstGeom>
          <a:noFill/>
        </p:spPr>
        <p:txBody>
          <a:bodyPr wrap="square" rtlCol="0">
            <a:spAutoFit/>
          </a:bodyPr>
          <a:lstStyle/>
          <a:p>
            <a:pPr marL="0" lvl="1" defTabSz="622300">
              <a:lnSpc>
                <a:spcPct val="90000"/>
              </a:lnSpc>
              <a:spcBef>
                <a:spcPct val="0"/>
              </a:spcBef>
              <a:spcAft>
                <a:spcPct val="15000"/>
              </a:spcAft>
              <a:defRPr/>
            </a:pPr>
            <a:endParaRPr kumimoji="0" lang="lt-LT" sz="1600" b="1" i="0" u="none" strike="noStrike" kern="1200" cap="none" spc="0" normalizeH="0" baseline="0" noProof="0" dirty="0">
              <a:ln>
                <a:noFill/>
              </a:ln>
              <a:solidFill>
                <a:srgbClr val="9BBB59"/>
              </a:solidFill>
              <a:uLnTx/>
              <a:uFillTx/>
              <a:latin typeface="Arial"/>
              <a:ea typeface="+mn-ea"/>
              <a:cs typeface="Times New Roman" panose="02020603050405020304" pitchFamily="18" charset="0"/>
            </a:endParaRPr>
          </a:p>
          <a:p>
            <a:pPr marL="0" lvl="1" defTabSz="622300">
              <a:lnSpc>
                <a:spcPct val="90000"/>
              </a:lnSpc>
              <a:spcBef>
                <a:spcPct val="0"/>
              </a:spcBef>
              <a:spcAft>
                <a:spcPct val="15000"/>
              </a:spcAft>
              <a:defRPr/>
            </a:pPr>
            <a:r>
              <a:rPr kumimoji="0" lang="lt-LT" sz="1600" b="1" i="0" u="none" strike="noStrike" kern="1200" cap="none" spc="0" normalizeH="0" baseline="0" noProof="0" dirty="0">
                <a:ln>
                  <a:noFill/>
                </a:ln>
                <a:solidFill>
                  <a:srgbClr val="9BBB59"/>
                </a:solidFill>
                <a:uLnTx/>
                <a:uFillTx/>
                <a:latin typeface="Arial"/>
                <a:ea typeface="+mn-ea"/>
                <a:cs typeface="Times New Roman" panose="02020603050405020304" pitchFamily="18" charset="0"/>
                <a:sym typeface="Wingdings" panose="05000000000000000000" pitchFamily="2" charset="2"/>
              </a:rPr>
              <a:t>                               </a:t>
            </a:r>
            <a:endParaRPr kumimoji="0" lang="lt-LT" sz="16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4" name="Grafinis elementas 3" descr="Playbook with solid fill">
            <a:extLst>
              <a:ext uri="{FF2B5EF4-FFF2-40B4-BE49-F238E27FC236}">
                <a16:creationId xmlns:a16="http://schemas.microsoft.com/office/drawing/2014/main" id="{DC5D7BE4-9D0D-A365-3A9C-6B148AE28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1534" y="967940"/>
            <a:ext cx="666317" cy="535532"/>
          </a:xfrm>
          <a:prstGeom prst="rect">
            <a:avLst/>
          </a:prstGeom>
        </p:spPr>
      </p:pic>
      <p:pic>
        <p:nvPicPr>
          <p:cNvPr id="11" name="Grafinis elementas 10" descr="Coins outline">
            <a:extLst>
              <a:ext uri="{FF2B5EF4-FFF2-40B4-BE49-F238E27FC236}">
                <a16:creationId xmlns:a16="http://schemas.microsoft.com/office/drawing/2014/main" id="{61C46AEB-F579-C105-CEB3-F0F5521D25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1534" y="238260"/>
            <a:ext cx="636093" cy="495041"/>
          </a:xfrm>
          <a:prstGeom prst="rect">
            <a:avLst/>
          </a:prstGeom>
        </p:spPr>
      </p:pic>
      <p:graphicFrame>
        <p:nvGraphicFramePr>
          <p:cNvPr id="12" name="Diagrama 11">
            <a:extLst>
              <a:ext uri="{FF2B5EF4-FFF2-40B4-BE49-F238E27FC236}">
                <a16:creationId xmlns:a16="http://schemas.microsoft.com/office/drawing/2014/main" id="{D30C28FB-E99A-7E48-C1D0-DB9EF3674220}"/>
              </a:ext>
            </a:extLst>
          </p:cNvPr>
          <p:cNvGraphicFramePr/>
          <p:nvPr/>
        </p:nvGraphicFramePr>
        <p:xfrm>
          <a:off x="423315" y="2083929"/>
          <a:ext cx="8162753" cy="2471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0">
            <a:extLst>
              <a:ext uri="{FF2B5EF4-FFF2-40B4-BE49-F238E27FC236}">
                <a16:creationId xmlns:a16="http://schemas.microsoft.com/office/drawing/2014/main" id="{1D58656C-FEAB-F313-6C04-FD7401DFEE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3530" y="381412"/>
            <a:ext cx="2448270" cy="417233"/>
          </a:xfrm>
          <a:prstGeom prst="rect">
            <a:avLst/>
          </a:prstGeom>
        </p:spPr>
      </p:pic>
      <p:grpSp>
        <p:nvGrpSpPr>
          <p:cNvPr id="3" name="Grupė 2">
            <a:extLst>
              <a:ext uri="{FF2B5EF4-FFF2-40B4-BE49-F238E27FC236}">
                <a16:creationId xmlns:a16="http://schemas.microsoft.com/office/drawing/2014/main" id="{10B16C03-2176-2EC3-9FBF-10CE1E6ECE8E}"/>
              </a:ext>
            </a:extLst>
          </p:cNvPr>
          <p:cNvGrpSpPr/>
          <p:nvPr/>
        </p:nvGrpSpPr>
        <p:grpSpPr>
          <a:xfrm>
            <a:off x="423315" y="4486350"/>
            <a:ext cx="8162753" cy="642001"/>
            <a:chOff x="23654" y="1546968"/>
            <a:chExt cx="8070143" cy="697867"/>
          </a:xfrm>
        </p:grpSpPr>
        <p:sp>
          <p:nvSpPr>
            <p:cNvPr id="5" name="Stačiakampis: suapvalinti kampai 4">
              <a:extLst>
                <a:ext uri="{FF2B5EF4-FFF2-40B4-BE49-F238E27FC236}">
                  <a16:creationId xmlns:a16="http://schemas.microsoft.com/office/drawing/2014/main" id="{8644BE56-EC2E-8219-FCAA-41C0A72B8B40}"/>
                </a:ext>
              </a:extLst>
            </p:cNvPr>
            <p:cNvSpPr/>
            <p:nvPr/>
          </p:nvSpPr>
          <p:spPr>
            <a:xfrm>
              <a:off x="23654" y="1546968"/>
              <a:ext cx="8070143" cy="697867"/>
            </a:xfrm>
            <a:prstGeom prst="roundRect">
              <a:avLst>
                <a:gd name="adj" fmla="val 10000"/>
              </a:avLst>
            </a:prstGeom>
            <a:solidFill>
              <a:srgbClr val="97AE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lt-LT"/>
            </a:p>
          </p:txBody>
        </p:sp>
        <p:sp>
          <p:nvSpPr>
            <p:cNvPr id="6" name="Stačiakampis: suapvalinti kampai 4">
              <a:extLst>
                <a:ext uri="{FF2B5EF4-FFF2-40B4-BE49-F238E27FC236}">
                  <a16:creationId xmlns:a16="http://schemas.microsoft.com/office/drawing/2014/main" id="{C6639376-9434-200E-DF03-ED76CF80F17D}"/>
                </a:ext>
              </a:extLst>
            </p:cNvPr>
            <p:cNvSpPr txBox="1"/>
            <p:nvPr/>
          </p:nvSpPr>
          <p:spPr>
            <a:xfrm>
              <a:off x="188817" y="1625640"/>
              <a:ext cx="7881326" cy="566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t-LT" sz="1300" b="1" kern="1200" dirty="0">
                  <a:solidFill>
                    <a:schemeClr val="tx1"/>
                  </a:solidFill>
                  <a:latin typeface="Times New Roman" panose="02020603050405020304" pitchFamily="18" charset="0"/>
                  <a:cs typeface="Times New Roman" panose="02020603050405020304" pitchFamily="18" charset="0"/>
                </a:rPr>
                <a:t>Taip pat remiamos jau</a:t>
              </a:r>
              <a:r>
                <a:rPr lang="en-US" sz="1300" b="1" kern="1200" dirty="0">
                  <a:solidFill>
                    <a:schemeClr val="tx1"/>
                  </a:solidFill>
                  <a:latin typeface="Times New Roman" panose="02020603050405020304" pitchFamily="18" charset="0"/>
                  <a:cs typeface="Times New Roman" panose="02020603050405020304" pitchFamily="18" charset="0"/>
                </a:rPr>
                <a:t> </a:t>
              </a:r>
              <a:r>
                <a:rPr lang="lt-L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veikiančios trumpos tiekimo grandinės nauja veikla ir (ar) plėtra (pvz. plečiamas asortimentas, galimų pirkėjų ratas, ieškomi nauji pardavimų kanalai), apimanti tiesioginio žemės ūkio ir maisto produktų pardavimo skatinimą vietinėje rinkoje</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400" b="1"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2201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E8737FF7-B0D4-1DB2-78B8-2FA70CCA6072}"/>
              </a:ext>
            </a:extLst>
          </p:cNvPr>
          <p:cNvSpPr txBox="1"/>
          <p:nvPr/>
        </p:nvSpPr>
        <p:spPr>
          <a:xfrm>
            <a:off x="713479" y="3999368"/>
            <a:ext cx="633507" cy="888705"/>
          </a:xfrm>
          <a:prstGeom prst="rect">
            <a:avLst/>
          </a:prstGeom>
          <a:noFill/>
        </p:spPr>
        <p:txBody>
          <a:bodyPr wrap="none" rtlCol="0" anchor="ctr" anchorCtr="0">
            <a:spAutoFit/>
          </a:bodyPr>
          <a:lstStyle/>
          <a:p>
            <a:pPr marL="0" marR="0" lvl="0" indent="0" algn="r" defTabSz="685663" rtl="0" eaLnBrk="1" fontAlgn="auto" latinLnBrk="0" hangingPunct="1">
              <a:lnSpc>
                <a:spcPct val="100000"/>
              </a:lnSpc>
              <a:spcBef>
                <a:spcPts val="0"/>
              </a:spcBef>
              <a:spcAft>
                <a:spcPts val="0"/>
              </a:spcAft>
              <a:buClrTx/>
              <a:buSzTx/>
              <a:buFontTx/>
              <a:buNone/>
              <a:tabLst/>
              <a:defRPr/>
            </a:pPr>
            <a:r>
              <a:rPr kumimoji="0" lang="en-US" sz="5175" b="1" i="0" u="none" strike="noStrike" kern="1200" cap="none" spc="0" normalizeH="0" baseline="0" noProof="0" dirty="0">
                <a:ln>
                  <a:noFill/>
                </a:ln>
                <a:solidFill>
                  <a:srgbClr val="FFFFFF">
                    <a:alpha val="35000"/>
                  </a:srgbClr>
                </a:solidFill>
                <a:effectLst/>
                <a:uLnTx/>
                <a:uFillTx/>
                <a:latin typeface="Poppins" pitchFamily="2" charset="77"/>
                <a:ea typeface="League Spartan" charset="0"/>
                <a:cs typeface="Poppins" pitchFamily="2" charset="77"/>
              </a:rPr>
              <a:t>4</a:t>
            </a:r>
          </a:p>
        </p:txBody>
      </p:sp>
      <p:sp>
        <p:nvSpPr>
          <p:cNvPr id="4" name="TextBox 3">
            <a:extLst>
              <a:ext uri="{FF2B5EF4-FFF2-40B4-BE49-F238E27FC236}">
                <a16:creationId xmlns:a16="http://schemas.microsoft.com/office/drawing/2014/main" id="{12782EEC-520A-DFA3-6B87-246531580875}"/>
              </a:ext>
            </a:extLst>
          </p:cNvPr>
          <p:cNvSpPr txBox="1"/>
          <p:nvPr/>
        </p:nvSpPr>
        <p:spPr>
          <a:xfrm>
            <a:off x="3455365" y="396901"/>
            <a:ext cx="5490507" cy="461665"/>
          </a:xfrm>
          <a:prstGeom prst="rect">
            <a:avLst/>
          </a:prstGeom>
          <a:solidFill>
            <a:schemeClr val="accent3">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i="1" dirty="0">
                <a:solidFill>
                  <a:schemeClr val="accent3">
                    <a:lumMod val="50000"/>
                  </a:schemeClr>
                </a:solidFill>
                <a:latin typeface="+mj-lt"/>
                <a:cs typeface="Poppins" pitchFamily="2" charset="77"/>
              </a:rPr>
              <a:t>Galimi pareiškėjai ir partneriai</a:t>
            </a:r>
            <a:endParaRPr kumimoji="0" lang="en-US" sz="2400" b="1" i="1" u="none" strike="noStrike" kern="1200" cap="none" spc="0" normalizeH="0" baseline="0" noProof="0" dirty="0">
              <a:ln>
                <a:noFill/>
              </a:ln>
              <a:solidFill>
                <a:schemeClr val="accent3">
                  <a:lumMod val="50000"/>
                </a:schemeClr>
              </a:solidFill>
              <a:effectLst/>
              <a:uLnTx/>
              <a:uFillTx/>
              <a:latin typeface="+mj-lt"/>
              <a:ea typeface="+mn-ea"/>
              <a:cs typeface="Poppins" pitchFamily="2" charset="77"/>
            </a:endParaRPr>
          </a:p>
        </p:txBody>
      </p:sp>
      <p:sp>
        <p:nvSpPr>
          <p:cNvPr id="6" name="TextBox 5">
            <a:extLst>
              <a:ext uri="{FF2B5EF4-FFF2-40B4-BE49-F238E27FC236}">
                <a16:creationId xmlns:a16="http://schemas.microsoft.com/office/drawing/2014/main" id="{3C4918C8-193B-2BA0-A93E-FB03469C4BE9}"/>
              </a:ext>
            </a:extLst>
          </p:cNvPr>
          <p:cNvSpPr txBox="1"/>
          <p:nvPr/>
        </p:nvSpPr>
        <p:spPr>
          <a:xfrm>
            <a:off x="3457569" y="3823222"/>
            <a:ext cx="29231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SOCIALINIO POVEIKIO MATAVIMAS</a:t>
            </a:r>
          </a:p>
        </p:txBody>
      </p:sp>
      <p:pic>
        <p:nvPicPr>
          <p:cNvPr id="110" name="Grafinis elementas 109" descr="List outline">
            <a:extLst>
              <a:ext uri="{FF2B5EF4-FFF2-40B4-BE49-F238E27FC236}">
                <a16:creationId xmlns:a16="http://schemas.microsoft.com/office/drawing/2014/main" id="{A0C26F64-7958-E45B-3508-B67E765F4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0965" y="2741122"/>
            <a:ext cx="914400" cy="914400"/>
          </a:xfrm>
          <a:prstGeom prst="rect">
            <a:avLst/>
          </a:prstGeom>
        </p:spPr>
      </p:pic>
      <p:sp>
        <p:nvSpPr>
          <p:cNvPr id="41" name="Chevron 4">
            <a:extLst>
              <a:ext uri="{FF2B5EF4-FFF2-40B4-BE49-F238E27FC236}">
                <a16:creationId xmlns:a16="http://schemas.microsoft.com/office/drawing/2014/main" id="{33097876-3373-C0ED-473F-889FA51DD05C}"/>
              </a:ext>
            </a:extLst>
          </p:cNvPr>
          <p:cNvSpPr/>
          <p:nvPr/>
        </p:nvSpPr>
        <p:spPr>
          <a:xfrm>
            <a:off x="68965" y="1320277"/>
            <a:ext cx="4844941" cy="2855773"/>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
        <p:nvSpPr>
          <p:cNvPr id="43" name="Chevron 5">
            <a:extLst>
              <a:ext uri="{FF2B5EF4-FFF2-40B4-BE49-F238E27FC236}">
                <a16:creationId xmlns:a16="http://schemas.microsoft.com/office/drawing/2014/main" id="{8F780EED-5F63-6B46-322D-DD21597127C9}"/>
              </a:ext>
            </a:extLst>
          </p:cNvPr>
          <p:cNvSpPr/>
          <p:nvPr/>
        </p:nvSpPr>
        <p:spPr>
          <a:xfrm>
            <a:off x="3697358" y="1320277"/>
            <a:ext cx="5300490" cy="2867002"/>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7D8E8BCC-7FF0-CCED-28F0-9D8B5B61AA71}"/>
              </a:ext>
            </a:extLst>
          </p:cNvPr>
          <p:cNvSpPr txBox="1"/>
          <p:nvPr/>
        </p:nvSpPr>
        <p:spPr>
          <a:xfrm>
            <a:off x="1237849" y="1963508"/>
            <a:ext cx="3296461" cy="1477328"/>
          </a:xfrm>
          <a:prstGeom prst="rect">
            <a:avLst/>
          </a:prstGeom>
          <a:noFill/>
        </p:spPr>
        <p:txBody>
          <a:bodyPr wrap="square" rtlCol="0" anchor="ctr" anchorCtr="0">
            <a:spAutoFit/>
          </a:bodyPr>
          <a:lstStyle/>
          <a:p>
            <a:pPr marL="0" marR="0" lvl="0" indent="0" algn="ctr" defTabSz="685663" rtl="0" eaLnBrk="1" fontAlgn="auto" latinLnBrk="0" hangingPunct="1">
              <a:lnSpc>
                <a:spcPct val="100000"/>
              </a:lnSpc>
              <a:spcBef>
                <a:spcPts val="0"/>
              </a:spcBef>
              <a:spcAft>
                <a:spcPts val="0"/>
              </a:spcAft>
              <a:buClrTx/>
              <a:buSzTx/>
              <a:buFontTx/>
              <a:buNone/>
              <a:tabLst/>
              <a:defRPr/>
            </a:pPr>
            <a:r>
              <a:rPr lang="lt-LT" sz="1800" b="1" spc="-20" dirty="0">
                <a:solidFill>
                  <a:schemeClr val="accent3">
                    <a:lumMod val="50000"/>
                  </a:schemeClr>
                </a:solidFill>
                <a:effectLst/>
                <a:latin typeface="Times New Roman" panose="02020603050405020304" pitchFamily="18" charset="0"/>
                <a:ea typeface="Times New Roman" panose="02020603050405020304" pitchFamily="18" charset="0"/>
              </a:rPr>
              <a:t>fizinis asmuo (ūkininkas), </a:t>
            </a:r>
            <a:r>
              <a:rPr lang="lt-LT" sz="1800" dirty="0">
                <a:solidFill>
                  <a:schemeClr val="accent3">
                    <a:lumMod val="50000"/>
                  </a:schemeClr>
                </a:solidFill>
                <a:effectLst/>
                <a:latin typeface="Times New Roman" panose="02020603050405020304" pitchFamily="18" charset="0"/>
                <a:ea typeface="Times New Roman" panose="02020603050405020304" pitchFamily="18" charset="0"/>
              </a:rPr>
              <a:t>užsiimantys žemės ūkio, maisto produktų </a:t>
            </a:r>
            <a:r>
              <a:rPr lang="lt-LT" sz="1800" b="1" dirty="0">
                <a:solidFill>
                  <a:schemeClr val="accent3">
                    <a:lumMod val="50000"/>
                  </a:schemeClr>
                </a:solidFill>
                <a:effectLst/>
                <a:latin typeface="Times New Roman" panose="02020603050405020304" pitchFamily="18" charset="0"/>
                <a:ea typeface="Times New Roman" panose="02020603050405020304" pitchFamily="18" charset="0"/>
              </a:rPr>
              <a:t>gamyba ir (arba) perdirbimu, </a:t>
            </a:r>
            <a:r>
              <a:rPr lang="lt-LT" sz="1800" dirty="0">
                <a:solidFill>
                  <a:schemeClr val="accent3">
                    <a:lumMod val="50000"/>
                  </a:schemeClr>
                </a:solidFill>
                <a:effectLst/>
                <a:latin typeface="Times New Roman" panose="02020603050405020304" pitchFamily="18" charset="0"/>
                <a:ea typeface="Times New Roman" panose="02020603050405020304" pitchFamily="18" charset="0"/>
              </a:rPr>
              <a:t>savo vardu įregistravęs ūkininko ūkį</a:t>
            </a:r>
            <a:endParaRPr kumimoji="0" lang="en-US" sz="2000" i="0" u="none" strike="noStrike" kern="1200" cap="none" spc="0" normalizeH="0" baseline="0" noProof="0" dirty="0">
              <a:ln>
                <a:noFill/>
              </a:ln>
              <a:solidFill>
                <a:schemeClr val="accent3">
                  <a:lumMod val="50000"/>
                </a:schemeClr>
              </a:solidFill>
              <a:effectLst/>
              <a:uLnTx/>
              <a:uFillTx/>
              <a:latin typeface="Poppins" pitchFamily="2" charset="77"/>
              <a:ea typeface="League Spartan" charset="0"/>
              <a:cs typeface="Poppins" pitchFamily="2" charset="77"/>
            </a:endParaRPr>
          </a:p>
        </p:txBody>
      </p:sp>
      <p:sp>
        <p:nvSpPr>
          <p:cNvPr id="58" name="TextBox 57">
            <a:extLst>
              <a:ext uri="{FF2B5EF4-FFF2-40B4-BE49-F238E27FC236}">
                <a16:creationId xmlns:a16="http://schemas.microsoft.com/office/drawing/2014/main" id="{ED72B318-6C72-ABFC-2433-DC3E50F38D21}"/>
              </a:ext>
            </a:extLst>
          </p:cNvPr>
          <p:cNvSpPr txBox="1"/>
          <p:nvPr/>
        </p:nvSpPr>
        <p:spPr>
          <a:xfrm>
            <a:off x="5056333" y="1681041"/>
            <a:ext cx="3296461" cy="2062103"/>
          </a:xfrm>
          <a:prstGeom prst="rect">
            <a:avLst/>
          </a:prstGeom>
          <a:noFill/>
        </p:spPr>
        <p:txBody>
          <a:bodyPr wrap="square" rtlCol="0" anchor="ctr" anchorCtr="0">
            <a:spAutoFit/>
          </a:bodyPr>
          <a:lstStyle/>
          <a:p>
            <a:pPr marL="0" marR="0" lvl="0" indent="0" algn="ctr" defTabSz="685663" rtl="0" eaLnBrk="1" fontAlgn="auto" latinLnBrk="0" hangingPunct="1">
              <a:lnSpc>
                <a:spcPct val="100000"/>
              </a:lnSpc>
              <a:spcBef>
                <a:spcPts val="0"/>
              </a:spcBef>
              <a:spcAft>
                <a:spcPts val="0"/>
              </a:spcAft>
              <a:buClrTx/>
              <a:buSzTx/>
              <a:buFontTx/>
              <a:buNone/>
              <a:tabLst/>
              <a:defRPr/>
            </a:pPr>
            <a:r>
              <a:rPr lang="lt-LT" sz="1600" b="1" spc="-20" dirty="0">
                <a:effectLst/>
                <a:latin typeface="Times New Roman" panose="02020603050405020304" pitchFamily="18" charset="0"/>
                <a:ea typeface="Times New Roman" panose="02020603050405020304" pitchFamily="18" charset="0"/>
              </a:rPr>
              <a:t>privatus juridinis asmuo</a:t>
            </a:r>
            <a:r>
              <a:rPr lang="lt-LT" sz="1600" spc="-20"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užsiimantys žemės ūkio ir (ar) maisto produktų </a:t>
            </a:r>
            <a:r>
              <a:rPr lang="lt-LT" sz="1600" b="1" dirty="0">
                <a:effectLst/>
                <a:latin typeface="Times New Roman" panose="02020603050405020304" pitchFamily="18" charset="0"/>
                <a:ea typeface="Times New Roman" panose="02020603050405020304" pitchFamily="18" charset="0"/>
              </a:rPr>
              <a:t>gamybos, ir (ar) perdirbimo, ir (ar) rinkodaros, ir (ar) maisto produktų realizavimo </a:t>
            </a:r>
            <a:r>
              <a:rPr lang="lt-LT" sz="1600" dirty="0">
                <a:effectLst/>
                <a:latin typeface="Times New Roman" panose="02020603050405020304" pitchFamily="18" charset="0"/>
                <a:ea typeface="Times New Roman" panose="02020603050405020304" pitchFamily="18" charset="0"/>
              </a:rPr>
              <a:t>(prekybos jais) veikla, </a:t>
            </a:r>
            <a:r>
              <a:rPr lang="lt-LT" sz="1600" dirty="0">
                <a:solidFill>
                  <a:srgbClr val="000000"/>
                </a:solidFill>
                <a:effectLst/>
                <a:latin typeface="Times New Roman" panose="02020603050405020304" pitchFamily="18" charset="0"/>
                <a:ea typeface="Times New Roman" panose="02020603050405020304" pitchFamily="18" charset="0"/>
              </a:rPr>
              <a:t> atitinkantys MVĮ keliamus reikalavimus, nurodytus SVV</a:t>
            </a:r>
            <a:r>
              <a:rPr lang="lt-LT" sz="1600" spc="-20" dirty="0">
                <a:effectLst/>
                <a:latin typeface="Times New Roman" panose="02020603050405020304" pitchFamily="18" charset="0"/>
                <a:ea typeface="Times New Roman" panose="02020603050405020304" pitchFamily="18" charset="0"/>
              </a:rPr>
              <a:t>.</a:t>
            </a:r>
            <a:endPar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64" name="Freeform 947">
            <a:extLst>
              <a:ext uri="{FF2B5EF4-FFF2-40B4-BE49-F238E27FC236}">
                <a16:creationId xmlns:a16="http://schemas.microsoft.com/office/drawing/2014/main" id="{C4E4317E-99A5-82D9-7827-2237F4E79751}"/>
              </a:ext>
            </a:extLst>
          </p:cNvPr>
          <p:cNvSpPr>
            <a:spLocks noChangeAspect="1" noChangeArrowheads="1"/>
          </p:cNvSpPr>
          <p:nvPr/>
        </p:nvSpPr>
        <p:spPr bwMode="auto">
          <a:xfrm>
            <a:off x="8269419" y="1236908"/>
            <a:ext cx="666786" cy="575477"/>
          </a:xfrm>
          <a:custGeom>
            <a:avLst/>
            <a:gdLst>
              <a:gd name="T0" fmla="*/ 2102423 w 279041"/>
              <a:gd name="T1" fmla="*/ 2336560 h 291739"/>
              <a:gd name="T2" fmla="*/ 2102423 w 279041"/>
              <a:gd name="T3" fmla="*/ 2436995 h 291739"/>
              <a:gd name="T4" fmla="*/ 1736729 w 279041"/>
              <a:gd name="T5" fmla="*/ 2386777 h 291739"/>
              <a:gd name="T6" fmla="*/ 377534 w 279041"/>
              <a:gd name="T7" fmla="*/ 2336560 h 291739"/>
              <a:gd name="T8" fmla="*/ 1593824 w 279041"/>
              <a:gd name="T9" fmla="*/ 2386777 h 291739"/>
              <a:gd name="T10" fmla="*/ 377534 w 279041"/>
              <a:gd name="T11" fmla="*/ 2436995 h 291739"/>
              <a:gd name="T12" fmla="*/ 377534 w 279041"/>
              <a:gd name="T13" fmla="*/ 2336560 h 291739"/>
              <a:gd name="T14" fmla="*/ 2293929 w 279041"/>
              <a:gd name="T15" fmla="*/ 2005238 h 291739"/>
              <a:gd name="T16" fmla="*/ 2293929 w 279041"/>
              <a:gd name="T17" fmla="*/ 2105850 h 291739"/>
              <a:gd name="T18" fmla="*/ 1736729 w 279041"/>
              <a:gd name="T19" fmla="*/ 2053523 h 291739"/>
              <a:gd name="T20" fmla="*/ 1020007 w 279041"/>
              <a:gd name="T21" fmla="*/ 2005238 h 291739"/>
              <a:gd name="T22" fmla="*/ 1454895 w 279041"/>
              <a:gd name="T23" fmla="*/ 2053523 h 291739"/>
              <a:gd name="T24" fmla="*/ 1020007 w 279041"/>
              <a:gd name="T25" fmla="*/ 2105850 h 291739"/>
              <a:gd name="T26" fmla="*/ 1020007 w 279041"/>
              <a:gd name="T27" fmla="*/ 2005238 h 291739"/>
              <a:gd name="T28" fmla="*/ 2171604 w 279041"/>
              <a:gd name="T29" fmla="*/ 1691381 h 291739"/>
              <a:gd name="T30" fmla="*/ 2171604 w 279041"/>
              <a:gd name="T31" fmla="*/ 1791979 h 291739"/>
              <a:gd name="T32" fmla="*/ 1736729 w 279041"/>
              <a:gd name="T33" fmla="*/ 1743693 h 291739"/>
              <a:gd name="T34" fmla="*/ 1019316 w 279041"/>
              <a:gd name="T35" fmla="*/ 1691381 h 291739"/>
              <a:gd name="T36" fmla="*/ 1576528 w 279041"/>
              <a:gd name="T37" fmla="*/ 1743693 h 291739"/>
              <a:gd name="T38" fmla="*/ 1019316 w 279041"/>
              <a:gd name="T39" fmla="*/ 1791979 h 291739"/>
              <a:gd name="T40" fmla="*/ 1019316 w 279041"/>
              <a:gd name="T41" fmla="*/ 1691381 h 291739"/>
              <a:gd name="T42" fmla="*/ 428666 w 279041"/>
              <a:gd name="T43" fmla="*/ 2006721 h 291739"/>
              <a:gd name="T44" fmla="*/ 748363 w 279041"/>
              <a:gd name="T45" fmla="*/ 1455296 h 291739"/>
              <a:gd name="T46" fmla="*/ 1783483 w 279041"/>
              <a:gd name="T47" fmla="*/ 1360082 h 291739"/>
              <a:gd name="T48" fmla="*/ 2340684 w 279041"/>
              <a:gd name="T49" fmla="*/ 1410301 h 291739"/>
              <a:gd name="T50" fmla="*/ 1783483 w 279041"/>
              <a:gd name="T51" fmla="*/ 1460525 h 291739"/>
              <a:gd name="T52" fmla="*/ 1783483 w 279041"/>
              <a:gd name="T53" fmla="*/ 1360082 h 291739"/>
              <a:gd name="T54" fmla="*/ 1525873 w 279041"/>
              <a:gd name="T55" fmla="*/ 1360082 h 291739"/>
              <a:gd name="T56" fmla="*/ 1525873 w 279041"/>
              <a:gd name="T57" fmla="*/ 1460525 h 291739"/>
              <a:gd name="T58" fmla="*/ 972573 w 279041"/>
              <a:gd name="T59" fmla="*/ 1410301 h 291739"/>
              <a:gd name="T60" fmla="*/ 377349 w 279041"/>
              <a:gd name="T61" fmla="*/ 1360082 h 291739"/>
              <a:gd name="T62" fmla="*/ 847054 w 279041"/>
              <a:gd name="T63" fmla="*/ 1407695 h 291739"/>
              <a:gd name="T64" fmla="*/ 795752 w 279041"/>
              <a:gd name="T65" fmla="*/ 2105902 h 291739"/>
              <a:gd name="T66" fmla="*/ 329987 w 279041"/>
              <a:gd name="T67" fmla="*/ 2054334 h 291739"/>
              <a:gd name="T68" fmla="*/ 377349 w 279041"/>
              <a:gd name="T69" fmla="*/ 1360082 h 291739"/>
              <a:gd name="T70" fmla="*/ 2293929 w 279041"/>
              <a:gd name="T71" fmla="*/ 1046210 h 291739"/>
              <a:gd name="T72" fmla="*/ 2293929 w 279041"/>
              <a:gd name="T73" fmla="*/ 1146823 h 291739"/>
              <a:gd name="T74" fmla="*/ 1736729 w 279041"/>
              <a:gd name="T75" fmla="*/ 1094504 h 291739"/>
              <a:gd name="T76" fmla="*/ 377534 w 279041"/>
              <a:gd name="T77" fmla="*/ 1046210 h 291739"/>
              <a:gd name="T78" fmla="*/ 1593824 w 279041"/>
              <a:gd name="T79" fmla="*/ 1094504 h 291739"/>
              <a:gd name="T80" fmla="*/ 377534 w 279041"/>
              <a:gd name="T81" fmla="*/ 1146823 h 291739"/>
              <a:gd name="T82" fmla="*/ 377534 w 279041"/>
              <a:gd name="T83" fmla="*/ 1046210 h 291739"/>
              <a:gd name="T84" fmla="*/ 2663748 w 279041"/>
              <a:gd name="T85" fmla="*/ 2764764 h 291739"/>
              <a:gd name="T86" fmla="*/ 483251 w 279041"/>
              <a:gd name="T87" fmla="*/ 2812299 h 291739"/>
              <a:gd name="T88" fmla="*/ 2954478 w 279041"/>
              <a:gd name="T89" fmla="*/ 3105420 h 291739"/>
              <a:gd name="T90" fmla="*/ 2663748 w 279041"/>
              <a:gd name="T91" fmla="*/ 483251 h 291739"/>
              <a:gd name="T92" fmla="*/ 428440 w 279041"/>
              <a:gd name="T93" fmla="*/ 721093 h 291739"/>
              <a:gd name="T94" fmla="*/ 2259547 w 279041"/>
              <a:gd name="T95" fmla="*/ 429739 h 291739"/>
              <a:gd name="T96" fmla="*/ 377243 w 279041"/>
              <a:gd name="T97" fmla="*/ 331293 h 291739"/>
              <a:gd name="T98" fmla="*/ 2358000 w 279041"/>
              <a:gd name="T99" fmla="*/ 382465 h 291739"/>
              <a:gd name="T100" fmla="*/ 2310743 w 279041"/>
              <a:gd name="T101" fmla="*/ 815580 h 291739"/>
              <a:gd name="T102" fmla="*/ 329987 w 279041"/>
              <a:gd name="T103" fmla="*/ 768358 h 291739"/>
              <a:gd name="T104" fmla="*/ 377243 w 279041"/>
              <a:gd name="T105" fmla="*/ 331293 h 291739"/>
              <a:gd name="T106" fmla="*/ 98246 w 279041"/>
              <a:gd name="T107" fmla="*/ 2717241 h 291739"/>
              <a:gd name="T108" fmla="*/ 2569462 w 279041"/>
              <a:gd name="T109" fmla="*/ 95082 h 291739"/>
              <a:gd name="T110" fmla="*/ 47167 w 279041"/>
              <a:gd name="T111" fmla="*/ 0 h 291739"/>
              <a:gd name="T112" fmla="*/ 2663748 w 279041"/>
              <a:gd name="T113" fmla="*/ 47507 h 291739"/>
              <a:gd name="T114" fmla="*/ 3001616 w 279041"/>
              <a:gd name="T115" fmla="*/ 388179 h 291739"/>
              <a:gd name="T116" fmla="*/ 3052695 w 279041"/>
              <a:gd name="T117" fmla="*/ 3152941 h 291739"/>
              <a:gd name="T118" fmla="*/ 432175 w 279041"/>
              <a:gd name="T119" fmla="*/ 3204428 h 291739"/>
              <a:gd name="T120" fmla="*/ 385020 w 279041"/>
              <a:gd name="T121" fmla="*/ 2812299 h 291739"/>
              <a:gd name="T122" fmla="*/ 0 w 279041"/>
              <a:gd name="T123" fmla="*/ 2764764 h 291739"/>
              <a:gd name="T124" fmla="*/ 47167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rgbClr val="126A3A"/>
          </a:solidFill>
          <a:ln>
            <a:noFill/>
          </a:ln>
          <a:effectLst/>
        </p:spPr>
        <p:txBody>
          <a:bodyPr anchor="ctr"/>
          <a:lstStyle/>
          <a:p>
            <a:pPr marL="0" marR="0" lvl="0" indent="0" algn="l" defTabSz="68566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66" name="Stačiakampis 65">
            <a:extLst>
              <a:ext uri="{FF2B5EF4-FFF2-40B4-BE49-F238E27FC236}">
                <a16:creationId xmlns:a16="http://schemas.microsoft.com/office/drawing/2014/main" id="{91707261-A8BB-3524-D57F-A07F220C5AA4}"/>
              </a:ext>
            </a:extLst>
          </p:cNvPr>
          <p:cNvSpPr/>
          <p:nvPr/>
        </p:nvSpPr>
        <p:spPr>
          <a:xfrm>
            <a:off x="68965" y="4359890"/>
            <a:ext cx="8928882" cy="5110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spc="-20" dirty="0">
                <a:solidFill>
                  <a:schemeClr val="accent3">
                    <a:lumMod val="50000"/>
                  </a:schemeClr>
                </a:solidFill>
                <a:effectLst/>
                <a:latin typeface="Times New Roman" panose="02020603050405020304" pitchFamily="18" charset="0"/>
                <a:ea typeface="Times New Roman" panose="02020603050405020304" pitchFamily="18" charset="0"/>
              </a:rPr>
              <a:t>Trumpos tiekimo grandinės projektas </a:t>
            </a:r>
            <a:r>
              <a:rPr lang="lt-LT" sz="1800" b="1" dirty="0">
                <a:solidFill>
                  <a:schemeClr val="accent3">
                    <a:lumMod val="50000"/>
                  </a:schemeClr>
                </a:solidFill>
                <a:effectLst/>
                <a:latin typeface="Times New Roman" panose="02020603050405020304" pitchFamily="18" charset="0"/>
                <a:ea typeface="Times New Roman" panose="02020603050405020304" pitchFamily="18" charset="0"/>
              </a:rPr>
              <a:t>turi būti </a:t>
            </a:r>
            <a:r>
              <a:rPr lang="lt-LT" sz="1800" b="1" spc="-20" dirty="0">
                <a:solidFill>
                  <a:schemeClr val="accent3">
                    <a:lumMod val="50000"/>
                  </a:schemeClr>
                </a:solidFill>
                <a:effectLst/>
                <a:latin typeface="Times New Roman" panose="02020603050405020304" pitchFamily="18" charset="0"/>
                <a:ea typeface="Times New Roman" panose="02020603050405020304" pitchFamily="18" charset="0"/>
              </a:rPr>
              <a:t>įgyvendinamas kartu su projekto partneriu</a:t>
            </a:r>
            <a:r>
              <a:rPr lang="en-US" sz="1800" b="1" spc="-20" dirty="0">
                <a:solidFill>
                  <a:schemeClr val="accent3">
                    <a:lumMod val="50000"/>
                  </a:schemeClr>
                </a:solidFill>
                <a:effectLst/>
                <a:latin typeface="Times New Roman" panose="02020603050405020304" pitchFamily="18" charset="0"/>
                <a:ea typeface="Times New Roman" panose="02020603050405020304" pitchFamily="18" charset="0"/>
              </a:rPr>
              <a:t> (ir/ ar </a:t>
            </a:r>
            <a:r>
              <a:rPr lang="en-US" sz="1800" b="1" spc="-20" dirty="0" err="1">
                <a:solidFill>
                  <a:schemeClr val="accent3">
                    <a:lumMod val="50000"/>
                  </a:schemeClr>
                </a:solidFill>
                <a:effectLst/>
                <a:latin typeface="Times New Roman" panose="02020603050405020304" pitchFamily="18" charset="0"/>
                <a:ea typeface="Times New Roman" panose="02020603050405020304" pitchFamily="18" charset="0"/>
              </a:rPr>
              <a:t>tarpininku</a:t>
            </a:r>
            <a:r>
              <a:rPr lang="en-US" sz="1800" b="1" spc="-20" dirty="0">
                <a:solidFill>
                  <a:schemeClr val="accent3">
                    <a:lumMod val="50000"/>
                  </a:schemeClr>
                </a:solidFill>
                <a:effectLst/>
                <a:latin typeface="Times New Roman" panose="02020603050405020304" pitchFamily="18" charset="0"/>
                <a:ea typeface="Times New Roman" panose="02020603050405020304" pitchFamily="18" charset="0"/>
              </a:rPr>
              <a:t> (kai b</a:t>
            </a:r>
            <a:r>
              <a:rPr lang="lt-LT" sz="1800" b="1" spc="-20" dirty="0" err="1">
                <a:solidFill>
                  <a:schemeClr val="accent3">
                    <a:lumMod val="50000"/>
                  </a:schemeClr>
                </a:solidFill>
                <a:effectLst/>
                <a:latin typeface="Times New Roman" panose="02020603050405020304" pitchFamily="18" charset="0"/>
                <a:ea typeface="Times New Roman" panose="02020603050405020304" pitchFamily="18" charset="0"/>
              </a:rPr>
              <a:t>ūtina</a:t>
            </a:r>
            <a:r>
              <a:rPr lang="lt-LT" sz="1800" b="1" spc="-20" dirty="0">
                <a:solidFill>
                  <a:schemeClr val="accent3">
                    <a:lumMod val="50000"/>
                  </a:schemeClr>
                </a:solidFill>
                <a:effectLst/>
                <a:latin typeface="Times New Roman" panose="02020603050405020304" pitchFamily="18" charset="0"/>
                <a:ea typeface="Times New Roman" panose="02020603050405020304" pitchFamily="18" charset="0"/>
              </a:rPr>
              <a:t>) </a:t>
            </a:r>
            <a:endParaRPr kumimoji="0" lang="lt-LT" sz="1800" b="1" i="0" u="none" strike="noStrike" kern="1200" cap="none" spc="0" normalizeH="0" baseline="0" noProof="0" dirty="0">
              <a:ln>
                <a:noFill/>
              </a:ln>
              <a:solidFill>
                <a:schemeClr val="accent3">
                  <a:lumMod val="50000"/>
                </a:schemeClr>
              </a:solidFill>
              <a:effectLst/>
              <a:uLnTx/>
              <a:uFillTx/>
              <a:latin typeface="Calibri"/>
              <a:ea typeface="+mn-ea"/>
              <a:cs typeface="+mn-cs"/>
            </a:endParaRPr>
          </a:p>
        </p:txBody>
      </p:sp>
      <p:sp>
        <p:nvSpPr>
          <p:cNvPr id="61" name="Freeform 10">
            <a:extLst>
              <a:ext uri="{FF2B5EF4-FFF2-40B4-BE49-F238E27FC236}">
                <a16:creationId xmlns:a16="http://schemas.microsoft.com/office/drawing/2014/main" id="{FF570735-58B5-8EC5-8E44-39154F2A67C2}"/>
              </a:ext>
            </a:extLst>
          </p:cNvPr>
          <p:cNvSpPr>
            <a:spLocks noChangeAspect="1" noChangeArrowheads="1"/>
          </p:cNvSpPr>
          <p:nvPr/>
        </p:nvSpPr>
        <p:spPr bwMode="auto">
          <a:xfrm>
            <a:off x="225832" y="2442536"/>
            <a:ext cx="683545" cy="523939"/>
          </a:xfrm>
          <a:custGeom>
            <a:avLst/>
            <a:gdLst>
              <a:gd name="T0" fmla="*/ 2147483646 w 810"/>
              <a:gd name="T1" fmla="*/ 2147483646 h 810"/>
              <a:gd name="T2" fmla="*/ 2147483646 w 810"/>
              <a:gd name="T3" fmla="*/ 2147483646 h 810"/>
              <a:gd name="T4" fmla="*/ 2147483646 w 810"/>
              <a:gd name="T5" fmla="*/ 2147483646 h 810"/>
              <a:gd name="T6" fmla="*/ 2147483646 w 810"/>
              <a:gd name="T7" fmla="*/ 2147483646 h 810"/>
              <a:gd name="T8" fmla="*/ 2147483646 w 810"/>
              <a:gd name="T9" fmla="*/ 2147483646 h 810"/>
              <a:gd name="T10" fmla="*/ 2147483646 w 810"/>
              <a:gd name="T11" fmla="*/ 2147483646 h 810"/>
              <a:gd name="T12" fmla="*/ 2147483646 w 810"/>
              <a:gd name="T13" fmla="*/ 2147483646 h 810"/>
              <a:gd name="T14" fmla="*/ 2147483646 w 810"/>
              <a:gd name="T15" fmla="*/ 2147483646 h 810"/>
              <a:gd name="T16" fmla="*/ 2147483646 w 810"/>
              <a:gd name="T17" fmla="*/ 2147483646 h 810"/>
              <a:gd name="T18" fmla="*/ 2147483646 w 810"/>
              <a:gd name="T19" fmla="*/ 2147483646 h 810"/>
              <a:gd name="T20" fmla="*/ 2147483646 w 810"/>
              <a:gd name="T21" fmla="*/ 2147483646 h 810"/>
              <a:gd name="T22" fmla="*/ 2147483646 w 810"/>
              <a:gd name="T23" fmla="*/ 2147483646 h 810"/>
              <a:gd name="T24" fmla="*/ 2147483646 w 810"/>
              <a:gd name="T25" fmla="*/ 2147483646 h 810"/>
              <a:gd name="T26" fmla="*/ 2147483646 w 810"/>
              <a:gd name="T27" fmla="*/ 2147483646 h 810"/>
              <a:gd name="T28" fmla="*/ 2147483646 w 810"/>
              <a:gd name="T29" fmla="*/ 2147483646 h 810"/>
              <a:gd name="T30" fmla="*/ 2147483646 w 810"/>
              <a:gd name="T31" fmla="*/ 2147483646 h 810"/>
              <a:gd name="T32" fmla="*/ 2147483646 w 810"/>
              <a:gd name="T33" fmla="*/ 2147483646 h 810"/>
              <a:gd name="T34" fmla="*/ 2147483646 w 810"/>
              <a:gd name="T35" fmla="*/ 2147483646 h 810"/>
              <a:gd name="T36" fmla="*/ 2147483646 w 810"/>
              <a:gd name="T37" fmla="*/ 2147483646 h 810"/>
              <a:gd name="T38" fmla="*/ 2147483646 w 810"/>
              <a:gd name="T39" fmla="*/ 2147483646 h 810"/>
              <a:gd name="T40" fmla="*/ 2147483646 w 810"/>
              <a:gd name="T41" fmla="*/ 2147483646 h 810"/>
              <a:gd name="T42" fmla="*/ 2147483646 w 810"/>
              <a:gd name="T43" fmla="*/ 2147483646 h 810"/>
              <a:gd name="T44" fmla="*/ 2147483646 w 810"/>
              <a:gd name="T45" fmla="*/ 2147483646 h 810"/>
              <a:gd name="T46" fmla="*/ 2147483646 w 810"/>
              <a:gd name="T47" fmla="*/ 2147483646 h 810"/>
              <a:gd name="T48" fmla="*/ 2147483646 w 810"/>
              <a:gd name="T49" fmla="*/ 2147483646 h 810"/>
              <a:gd name="T50" fmla="*/ 2147483646 w 810"/>
              <a:gd name="T51" fmla="*/ 2147483646 h 810"/>
              <a:gd name="T52" fmla="*/ 2147483646 w 810"/>
              <a:gd name="T53" fmla="*/ 2147483646 h 810"/>
              <a:gd name="T54" fmla="*/ 2147483646 w 810"/>
              <a:gd name="T55" fmla="*/ 2147483646 h 810"/>
              <a:gd name="T56" fmla="*/ 2147483646 w 810"/>
              <a:gd name="T57" fmla="*/ 2147483646 h 810"/>
              <a:gd name="T58" fmla="*/ 2147483646 w 810"/>
              <a:gd name="T59" fmla="*/ 2147483646 h 810"/>
              <a:gd name="T60" fmla="*/ 2147483646 w 810"/>
              <a:gd name="T61" fmla="*/ 2147483646 h 810"/>
              <a:gd name="T62" fmla="*/ 2147483646 w 810"/>
              <a:gd name="T63" fmla="*/ 2147483646 h 810"/>
              <a:gd name="T64" fmla="*/ 2147483646 w 810"/>
              <a:gd name="T65" fmla="*/ 2147483646 h 810"/>
              <a:gd name="T66" fmla="*/ 2147483646 w 810"/>
              <a:gd name="T67" fmla="*/ 2147483646 h 810"/>
              <a:gd name="T68" fmla="*/ 2147483646 w 810"/>
              <a:gd name="T69" fmla="*/ 2147483646 h 810"/>
              <a:gd name="T70" fmla="*/ 2147483646 w 810"/>
              <a:gd name="T71" fmla="*/ 2147483646 h 810"/>
              <a:gd name="T72" fmla="*/ 2147483646 w 810"/>
              <a:gd name="T73" fmla="*/ 2147483646 h 810"/>
              <a:gd name="T74" fmla="*/ 2147483646 w 810"/>
              <a:gd name="T75" fmla="*/ 2147483646 h 810"/>
              <a:gd name="T76" fmla="*/ 2147483646 w 810"/>
              <a:gd name="T77" fmla="*/ 2147483646 h 810"/>
              <a:gd name="T78" fmla="*/ 2147483646 w 810"/>
              <a:gd name="T79" fmla="*/ 2147483646 h 810"/>
              <a:gd name="T80" fmla="*/ 2147483646 w 810"/>
              <a:gd name="T81" fmla="*/ 2147483646 h 810"/>
              <a:gd name="T82" fmla="*/ 2147483646 w 810"/>
              <a:gd name="T83" fmla="*/ 2147483646 h 810"/>
              <a:gd name="T84" fmla="*/ 2147483646 w 810"/>
              <a:gd name="T85" fmla="*/ 2147483646 h 810"/>
              <a:gd name="T86" fmla="*/ 2147483646 w 810"/>
              <a:gd name="T87" fmla="*/ 2147483646 h 810"/>
              <a:gd name="T88" fmla="*/ 2147483646 w 810"/>
              <a:gd name="T89" fmla="*/ 2147483646 h 810"/>
              <a:gd name="T90" fmla="*/ 2147483646 w 810"/>
              <a:gd name="T91" fmla="*/ 2147483646 h 810"/>
              <a:gd name="T92" fmla="*/ 2147483646 w 810"/>
              <a:gd name="T93" fmla="*/ 2147483646 h 810"/>
              <a:gd name="T94" fmla="*/ 2147483646 w 810"/>
              <a:gd name="T95" fmla="*/ 2147483646 h 810"/>
              <a:gd name="T96" fmla="*/ 2147483646 w 810"/>
              <a:gd name="T97" fmla="*/ 2147483646 h 810"/>
              <a:gd name="T98" fmla="*/ 2147483646 w 810"/>
              <a:gd name="T99" fmla="*/ 2147483646 h 810"/>
              <a:gd name="T100" fmla="*/ 2147483646 w 810"/>
              <a:gd name="T101" fmla="*/ 2147483646 h 810"/>
              <a:gd name="T102" fmla="*/ 2147483646 w 810"/>
              <a:gd name="T103" fmla="*/ 2147483646 h 810"/>
              <a:gd name="T104" fmla="*/ 2147483646 w 810"/>
              <a:gd name="T105" fmla="*/ 2147483646 h 810"/>
              <a:gd name="T106" fmla="*/ 2147483646 w 810"/>
              <a:gd name="T107" fmla="*/ 0 h 810"/>
              <a:gd name="T108" fmla="*/ 2147483646 w 810"/>
              <a:gd name="T109" fmla="*/ 0 h 810"/>
              <a:gd name="T110" fmla="*/ 2147483646 w 810"/>
              <a:gd name="T111" fmla="*/ 2147483646 h 810"/>
              <a:gd name="T112" fmla="*/ 2147483646 w 810"/>
              <a:gd name="T113" fmla="*/ 2147483646 h 810"/>
              <a:gd name="T114" fmla="*/ 2147483646 w 810"/>
              <a:gd name="T115" fmla="*/ 2147483646 h 810"/>
              <a:gd name="T116" fmla="*/ 0 w 810"/>
              <a:gd name="T117" fmla="*/ 2147483646 h 810"/>
              <a:gd name="T118" fmla="*/ 2147483646 w 810"/>
              <a:gd name="T119" fmla="*/ 2147483646 h 810"/>
              <a:gd name="T120" fmla="*/ 2147483646 w 810"/>
              <a:gd name="T121" fmla="*/ 2147483646 h 810"/>
              <a:gd name="T122" fmla="*/ 2147483646 w 810"/>
              <a:gd name="T123" fmla="*/ 2147483646 h 810"/>
              <a:gd name="T124" fmla="*/ 2147483646 w 810"/>
              <a:gd name="T125" fmla="*/ 2147483646 h 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10" h="810">
                <a:moveTo>
                  <a:pt x="784" y="654"/>
                </a:moveTo>
                <a:lnTo>
                  <a:pt x="784" y="654"/>
                </a:lnTo>
                <a:cubicBezTo>
                  <a:pt x="715" y="660"/>
                  <a:pt x="660" y="715"/>
                  <a:pt x="654" y="784"/>
                </a:cubicBezTo>
                <a:lnTo>
                  <a:pt x="155" y="784"/>
                </a:lnTo>
                <a:cubicBezTo>
                  <a:pt x="149" y="715"/>
                  <a:pt x="94" y="660"/>
                  <a:pt x="25" y="654"/>
                </a:cubicBezTo>
                <a:lnTo>
                  <a:pt x="25" y="243"/>
                </a:lnTo>
                <a:lnTo>
                  <a:pt x="78" y="401"/>
                </a:lnTo>
                <a:cubicBezTo>
                  <a:pt x="91" y="440"/>
                  <a:pt x="126" y="465"/>
                  <a:pt x="166" y="465"/>
                </a:cubicBezTo>
                <a:lnTo>
                  <a:pt x="180" y="465"/>
                </a:lnTo>
                <a:lnTo>
                  <a:pt x="180" y="478"/>
                </a:lnTo>
                <a:cubicBezTo>
                  <a:pt x="180" y="512"/>
                  <a:pt x="207" y="540"/>
                  <a:pt x="241" y="540"/>
                </a:cubicBezTo>
                <a:cubicBezTo>
                  <a:pt x="275" y="540"/>
                  <a:pt x="302" y="512"/>
                  <a:pt x="302" y="478"/>
                </a:cubicBezTo>
                <a:lnTo>
                  <a:pt x="302" y="465"/>
                </a:lnTo>
                <a:lnTo>
                  <a:pt x="506" y="465"/>
                </a:lnTo>
                <a:lnTo>
                  <a:pt x="506" y="478"/>
                </a:lnTo>
                <a:cubicBezTo>
                  <a:pt x="506" y="512"/>
                  <a:pt x="534" y="540"/>
                  <a:pt x="568" y="540"/>
                </a:cubicBezTo>
                <a:cubicBezTo>
                  <a:pt x="602" y="540"/>
                  <a:pt x="629" y="512"/>
                  <a:pt x="629" y="478"/>
                </a:cubicBezTo>
                <a:lnTo>
                  <a:pt x="629" y="465"/>
                </a:lnTo>
                <a:lnTo>
                  <a:pt x="642" y="465"/>
                </a:lnTo>
                <a:cubicBezTo>
                  <a:pt x="683" y="465"/>
                  <a:pt x="718" y="440"/>
                  <a:pt x="731" y="401"/>
                </a:cubicBezTo>
                <a:lnTo>
                  <a:pt x="784" y="243"/>
                </a:lnTo>
                <a:lnTo>
                  <a:pt x="784" y="654"/>
                </a:lnTo>
                <a:close/>
                <a:moveTo>
                  <a:pt x="784" y="747"/>
                </a:moveTo>
                <a:lnTo>
                  <a:pt x="784" y="747"/>
                </a:lnTo>
                <a:cubicBezTo>
                  <a:pt x="784" y="768"/>
                  <a:pt x="768" y="784"/>
                  <a:pt x="748" y="784"/>
                </a:cubicBezTo>
                <a:lnTo>
                  <a:pt x="679" y="784"/>
                </a:lnTo>
                <a:cubicBezTo>
                  <a:pt x="684" y="729"/>
                  <a:pt x="729" y="684"/>
                  <a:pt x="784" y="679"/>
                </a:cubicBezTo>
                <a:lnTo>
                  <a:pt x="784" y="747"/>
                </a:lnTo>
                <a:close/>
                <a:moveTo>
                  <a:pt x="61" y="784"/>
                </a:moveTo>
                <a:lnTo>
                  <a:pt x="61" y="784"/>
                </a:lnTo>
                <a:cubicBezTo>
                  <a:pt x="41" y="784"/>
                  <a:pt x="25" y="768"/>
                  <a:pt x="25" y="747"/>
                </a:cubicBezTo>
                <a:lnTo>
                  <a:pt x="25" y="679"/>
                </a:lnTo>
                <a:cubicBezTo>
                  <a:pt x="80" y="684"/>
                  <a:pt x="125" y="729"/>
                  <a:pt x="130" y="784"/>
                </a:cubicBezTo>
                <a:lnTo>
                  <a:pt x="61" y="784"/>
                </a:lnTo>
                <a:close/>
                <a:moveTo>
                  <a:pt x="278" y="425"/>
                </a:moveTo>
                <a:lnTo>
                  <a:pt x="278" y="478"/>
                </a:lnTo>
                <a:cubicBezTo>
                  <a:pt x="278" y="498"/>
                  <a:pt x="261" y="515"/>
                  <a:pt x="241" y="515"/>
                </a:cubicBezTo>
                <a:cubicBezTo>
                  <a:pt x="221" y="515"/>
                  <a:pt x="205" y="498"/>
                  <a:pt x="205" y="478"/>
                </a:cubicBezTo>
                <a:lnTo>
                  <a:pt x="205" y="425"/>
                </a:lnTo>
                <a:lnTo>
                  <a:pt x="278" y="425"/>
                </a:lnTo>
                <a:close/>
                <a:moveTo>
                  <a:pt x="604" y="425"/>
                </a:moveTo>
                <a:lnTo>
                  <a:pt x="604" y="478"/>
                </a:lnTo>
                <a:cubicBezTo>
                  <a:pt x="604" y="498"/>
                  <a:pt x="588" y="515"/>
                  <a:pt x="568" y="515"/>
                </a:cubicBezTo>
                <a:cubicBezTo>
                  <a:pt x="548" y="515"/>
                  <a:pt x="531" y="498"/>
                  <a:pt x="531" y="478"/>
                </a:cubicBezTo>
                <a:lnTo>
                  <a:pt x="531" y="425"/>
                </a:lnTo>
                <a:lnTo>
                  <a:pt x="604" y="425"/>
                </a:lnTo>
                <a:close/>
                <a:moveTo>
                  <a:pt x="32" y="138"/>
                </a:moveTo>
                <a:lnTo>
                  <a:pt x="32" y="138"/>
                </a:lnTo>
                <a:cubicBezTo>
                  <a:pt x="38" y="128"/>
                  <a:pt x="49" y="123"/>
                  <a:pt x="61" y="123"/>
                </a:cubicBezTo>
                <a:lnTo>
                  <a:pt x="747" y="123"/>
                </a:lnTo>
                <a:cubicBezTo>
                  <a:pt x="760" y="123"/>
                  <a:pt x="770" y="128"/>
                  <a:pt x="777" y="138"/>
                </a:cubicBezTo>
                <a:cubicBezTo>
                  <a:pt x="784" y="148"/>
                  <a:pt x="786" y="159"/>
                  <a:pt x="783" y="171"/>
                </a:cubicBezTo>
                <a:lnTo>
                  <a:pt x="708" y="394"/>
                </a:lnTo>
                <a:cubicBezTo>
                  <a:pt x="698" y="422"/>
                  <a:pt x="672" y="441"/>
                  <a:pt x="642" y="441"/>
                </a:cubicBezTo>
                <a:lnTo>
                  <a:pt x="629" y="441"/>
                </a:lnTo>
                <a:lnTo>
                  <a:pt x="629" y="412"/>
                </a:lnTo>
                <a:cubicBezTo>
                  <a:pt x="629" y="406"/>
                  <a:pt x="624" y="400"/>
                  <a:pt x="617" y="400"/>
                </a:cubicBezTo>
                <a:lnTo>
                  <a:pt x="519" y="400"/>
                </a:lnTo>
                <a:cubicBezTo>
                  <a:pt x="512" y="400"/>
                  <a:pt x="506" y="406"/>
                  <a:pt x="506" y="412"/>
                </a:cubicBezTo>
                <a:lnTo>
                  <a:pt x="506" y="441"/>
                </a:lnTo>
                <a:lnTo>
                  <a:pt x="302" y="441"/>
                </a:lnTo>
                <a:lnTo>
                  <a:pt x="302" y="412"/>
                </a:lnTo>
                <a:cubicBezTo>
                  <a:pt x="302" y="406"/>
                  <a:pt x="297" y="400"/>
                  <a:pt x="290" y="400"/>
                </a:cubicBezTo>
                <a:lnTo>
                  <a:pt x="192" y="400"/>
                </a:lnTo>
                <a:cubicBezTo>
                  <a:pt x="185" y="400"/>
                  <a:pt x="180" y="406"/>
                  <a:pt x="180" y="412"/>
                </a:cubicBezTo>
                <a:lnTo>
                  <a:pt x="180" y="441"/>
                </a:lnTo>
                <a:lnTo>
                  <a:pt x="166" y="441"/>
                </a:lnTo>
                <a:cubicBezTo>
                  <a:pt x="137" y="441"/>
                  <a:pt x="110" y="422"/>
                  <a:pt x="101" y="394"/>
                </a:cubicBezTo>
                <a:lnTo>
                  <a:pt x="27" y="171"/>
                </a:lnTo>
                <a:cubicBezTo>
                  <a:pt x="23" y="159"/>
                  <a:pt x="25" y="148"/>
                  <a:pt x="32" y="138"/>
                </a:cubicBezTo>
                <a:close/>
                <a:moveTo>
                  <a:pt x="253" y="78"/>
                </a:moveTo>
                <a:lnTo>
                  <a:pt x="253" y="78"/>
                </a:lnTo>
                <a:cubicBezTo>
                  <a:pt x="253" y="48"/>
                  <a:pt x="277" y="24"/>
                  <a:pt x="306" y="24"/>
                </a:cubicBezTo>
                <a:lnTo>
                  <a:pt x="502" y="24"/>
                </a:lnTo>
                <a:cubicBezTo>
                  <a:pt x="532" y="24"/>
                  <a:pt x="556" y="48"/>
                  <a:pt x="556" y="78"/>
                </a:cubicBezTo>
                <a:lnTo>
                  <a:pt x="556" y="98"/>
                </a:lnTo>
                <a:lnTo>
                  <a:pt x="253" y="98"/>
                </a:lnTo>
                <a:lnTo>
                  <a:pt x="253" y="78"/>
                </a:lnTo>
                <a:close/>
                <a:moveTo>
                  <a:pt x="797" y="124"/>
                </a:moveTo>
                <a:lnTo>
                  <a:pt x="797" y="124"/>
                </a:lnTo>
                <a:cubicBezTo>
                  <a:pt x="785" y="107"/>
                  <a:pt x="767" y="98"/>
                  <a:pt x="747" y="98"/>
                </a:cubicBezTo>
                <a:lnTo>
                  <a:pt x="580" y="98"/>
                </a:lnTo>
                <a:lnTo>
                  <a:pt x="580" y="78"/>
                </a:lnTo>
                <a:cubicBezTo>
                  <a:pt x="580" y="35"/>
                  <a:pt x="545" y="0"/>
                  <a:pt x="502" y="0"/>
                </a:cubicBezTo>
                <a:lnTo>
                  <a:pt x="306" y="0"/>
                </a:lnTo>
                <a:cubicBezTo>
                  <a:pt x="264" y="0"/>
                  <a:pt x="229" y="35"/>
                  <a:pt x="229" y="78"/>
                </a:cubicBezTo>
                <a:lnTo>
                  <a:pt x="229" y="98"/>
                </a:lnTo>
                <a:lnTo>
                  <a:pt x="61" y="98"/>
                </a:lnTo>
                <a:cubicBezTo>
                  <a:pt x="41" y="98"/>
                  <a:pt x="24" y="107"/>
                  <a:pt x="12" y="124"/>
                </a:cubicBezTo>
                <a:cubicBezTo>
                  <a:pt x="4" y="135"/>
                  <a:pt x="0" y="148"/>
                  <a:pt x="0" y="161"/>
                </a:cubicBezTo>
                <a:lnTo>
                  <a:pt x="0" y="747"/>
                </a:lnTo>
                <a:cubicBezTo>
                  <a:pt x="0" y="782"/>
                  <a:pt x="28" y="809"/>
                  <a:pt x="61" y="809"/>
                </a:cubicBezTo>
                <a:lnTo>
                  <a:pt x="748" y="809"/>
                </a:lnTo>
                <a:cubicBezTo>
                  <a:pt x="781" y="809"/>
                  <a:pt x="809" y="782"/>
                  <a:pt x="809" y="747"/>
                </a:cubicBezTo>
                <a:lnTo>
                  <a:pt x="809" y="161"/>
                </a:lnTo>
                <a:cubicBezTo>
                  <a:pt x="809" y="148"/>
                  <a:pt x="805" y="135"/>
                  <a:pt x="797" y="124"/>
                </a:cubicBezTo>
                <a:close/>
              </a:path>
            </a:pathLst>
          </a:custGeom>
          <a:solidFill>
            <a:srgbClr val="126A3A"/>
          </a:solidFill>
          <a:ln>
            <a:solidFill>
              <a:srgbClr val="126A3A"/>
            </a:solidFill>
          </a:ln>
          <a:effectLst/>
        </p:spPr>
        <p:txBody>
          <a:bodyPr wrap="none" anchor="ctr"/>
          <a:lstStyle/>
          <a:p>
            <a:pPr marL="0" marR="0" lvl="0" indent="0" algn="l" defTabSz="68566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422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3">
            <a:extLst>
              <a:ext uri="{FF2B5EF4-FFF2-40B4-BE49-F238E27FC236}">
                <a16:creationId xmlns:a16="http://schemas.microsoft.com/office/drawing/2014/main" id="{D3B9F209-1CA5-BF1B-0026-A6DBDB455C18}"/>
              </a:ext>
            </a:extLst>
          </p:cNvPr>
          <p:cNvSpPr/>
          <p:nvPr/>
        </p:nvSpPr>
        <p:spPr>
          <a:xfrm>
            <a:off x="1072973" y="1083960"/>
            <a:ext cx="7864684" cy="1755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dirty="0">
              <a:solidFill>
                <a:srgbClr val="FFFFFF"/>
              </a:solidFill>
              <a:latin typeface="Calibri" panose="020F0502020204030204"/>
            </a:endParaRPr>
          </a:p>
        </p:txBody>
      </p:sp>
      <p:sp>
        <p:nvSpPr>
          <p:cNvPr id="2" name="TextBox 1">
            <a:extLst>
              <a:ext uri="{FF2B5EF4-FFF2-40B4-BE49-F238E27FC236}">
                <a16:creationId xmlns:a16="http://schemas.microsoft.com/office/drawing/2014/main" id="{6E547A55-54F4-862D-2C55-790DEFA00516}"/>
              </a:ext>
            </a:extLst>
          </p:cNvPr>
          <p:cNvSpPr txBox="1"/>
          <p:nvPr/>
        </p:nvSpPr>
        <p:spPr>
          <a:xfrm>
            <a:off x="3783980" y="189904"/>
            <a:ext cx="4909009" cy="438582"/>
          </a:xfrm>
          <a:prstGeom prst="rect">
            <a:avLst/>
          </a:prstGeom>
          <a:solidFill>
            <a:schemeClr val="accent3">
              <a:lumMod val="40000"/>
              <a:lumOff val="60000"/>
            </a:schemeClr>
          </a:solidFill>
        </p:spPr>
        <p:txBody>
          <a:bodyPr wrap="square" rtlCol="0">
            <a:spAutoFit/>
          </a:bodyPr>
          <a:lstStyle/>
          <a:p>
            <a:pPr algn="ctr" defTabSz="685663"/>
            <a:r>
              <a:rPr lang="en-US" sz="2250" b="1" i="1" dirty="0">
                <a:solidFill>
                  <a:schemeClr val="accent3">
                    <a:lumMod val="50000"/>
                  </a:schemeClr>
                </a:solidFill>
                <a:latin typeface="+mj-lt"/>
                <a:cs typeface="Poppins" panose="00000500000000000000" pitchFamily="2" charset="-70"/>
              </a:rPr>
              <a:t>Paramos </a:t>
            </a:r>
            <a:r>
              <a:rPr lang="lt-LT" sz="2250" b="1" i="1" dirty="0">
                <a:solidFill>
                  <a:schemeClr val="accent3">
                    <a:lumMod val="50000"/>
                  </a:schemeClr>
                </a:solidFill>
                <a:latin typeface="+mj-lt"/>
                <a:cs typeface="Poppins" panose="00000500000000000000" pitchFamily="2" charset="-70"/>
              </a:rPr>
              <a:t>dydžiai ir intensyvumas</a:t>
            </a:r>
          </a:p>
        </p:txBody>
      </p:sp>
      <p:sp>
        <p:nvSpPr>
          <p:cNvPr id="7" name="Rectangle 3">
            <a:extLst>
              <a:ext uri="{FF2B5EF4-FFF2-40B4-BE49-F238E27FC236}">
                <a16:creationId xmlns:a16="http://schemas.microsoft.com/office/drawing/2014/main" id="{46B700BE-EF05-9A55-D546-3786C3F827C7}"/>
              </a:ext>
            </a:extLst>
          </p:cNvPr>
          <p:cNvSpPr/>
          <p:nvPr/>
        </p:nvSpPr>
        <p:spPr>
          <a:xfrm>
            <a:off x="837944" y="3113776"/>
            <a:ext cx="2027489" cy="1210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FFFFFF"/>
              </a:solidFill>
              <a:latin typeface="Calibri" panose="020F0502020204030204"/>
            </a:endParaRPr>
          </a:p>
        </p:txBody>
      </p:sp>
      <p:sp>
        <p:nvSpPr>
          <p:cNvPr id="8" name="Rectangle 4">
            <a:extLst>
              <a:ext uri="{FF2B5EF4-FFF2-40B4-BE49-F238E27FC236}">
                <a16:creationId xmlns:a16="http://schemas.microsoft.com/office/drawing/2014/main" id="{F687ADEE-1E1C-ABA7-C092-3FFAE0D9C4D0}"/>
              </a:ext>
            </a:extLst>
          </p:cNvPr>
          <p:cNvSpPr/>
          <p:nvPr/>
        </p:nvSpPr>
        <p:spPr>
          <a:xfrm>
            <a:off x="812227" y="3080675"/>
            <a:ext cx="51435" cy="1210775"/>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126A3A"/>
              </a:solidFill>
              <a:latin typeface="Calibri" panose="020F0502020204030204"/>
            </a:endParaRPr>
          </a:p>
        </p:txBody>
      </p:sp>
      <p:sp>
        <p:nvSpPr>
          <p:cNvPr id="11" name="TextBox 10">
            <a:extLst>
              <a:ext uri="{FF2B5EF4-FFF2-40B4-BE49-F238E27FC236}">
                <a16:creationId xmlns:a16="http://schemas.microsoft.com/office/drawing/2014/main" id="{D78E7170-7194-5665-D329-B1482FB0943C}"/>
              </a:ext>
            </a:extLst>
          </p:cNvPr>
          <p:cNvSpPr txBox="1"/>
          <p:nvPr/>
        </p:nvSpPr>
        <p:spPr>
          <a:xfrm>
            <a:off x="901556" y="3367563"/>
            <a:ext cx="470001" cy="611706"/>
          </a:xfrm>
          <a:prstGeom prst="rect">
            <a:avLst/>
          </a:prstGeom>
          <a:noFill/>
        </p:spPr>
        <p:txBody>
          <a:bodyPr wrap="square" rtlCol="0" anchor="ctr" anchorCtr="0">
            <a:spAutoFit/>
          </a:bodyPr>
          <a:lstStyle/>
          <a:p>
            <a:pPr algn="ctr" defTabSz="685663"/>
            <a:r>
              <a:rPr lang="en-US" sz="3375" b="1" dirty="0">
                <a:solidFill>
                  <a:srgbClr val="9BBB59"/>
                </a:solidFill>
                <a:latin typeface="Poppins" pitchFamily="2" charset="77"/>
                <a:ea typeface="League Spartan" charset="0"/>
                <a:cs typeface="Poppins" pitchFamily="2" charset="77"/>
              </a:rPr>
              <a:t>1.</a:t>
            </a:r>
          </a:p>
        </p:txBody>
      </p:sp>
      <p:sp>
        <p:nvSpPr>
          <p:cNvPr id="22" name="Rectangle 22">
            <a:extLst>
              <a:ext uri="{FF2B5EF4-FFF2-40B4-BE49-F238E27FC236}">
                <a16:creationId xmlns:a16="http://schemas.microsoft.com/office/drawing/2014/main" id="{16FF03B7-30AF-68B7-B387-4C57F0158D78}"/>
              </a:ext>
            </a:extLst>
          </p:cNvPr>
          <p:cNvSpPr/>
          <p:nvPr/>
        </p:nvSpPr>
        <p:spPr>
          <a:xfrm>
            <a:off x="3783980" y="3080675"/>
            <a:ext cx="2027489" cy="1210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FFFFFF"/>
              </a:solidFill>
              <a:latin typeface="Calibri" panose="020F0502020204030204"/>
            </a:endParaRPr>
          </a:p>
        </p:txBody>
      </p:sp>
      <p:sp>
        <p:nvSpPr>
          <p:cNvPr id="23" name="Rectangle 23">
            <a:extLst>
              <a:ext uri="{FF2B5EF4-FFF2-40B4-BE49-F238E27FC236}">
                <a16:creationId xmlns:a16="http://schemas.microsoft.com/office/drawing/2014/main" id="{C119717B-2579-503D-F8F8-F6A476DABAC4}"/>
              </a:ext>
            </a:extLst>
          </p:cNvPr>
          <p:cNvSpPr/>
          <p:nvPr/>
        </p:nvSpPr>
        <p:spPr>
          <a:xfrm>
            <a:off x="3783980" y="3080675"/>
            <a:ext cx="51435" cy="1210775"/>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272829"/>
              </a:solidFill>
              <a:latin typeface="Calibri" panose="020F0502020204030204"/>
            </a:endParaRPr>
          </a:p>
        </p:txBody>
      </p:sp>
      <p:sp>
        <p:nvSpPr>
          <p:cNvPr id="24" name="TextBox 23">
            <a:extLst>
              <a:ext uri="{FF2B5EF4-FFF2-40B4-BE49-F238E27FC236}">
                <a16:creationId xmlns:a16="http://schemas.microsoft.com/office/drawing/2014/main" id="{176CE406-6E28-A836-8B27-E9206553D065}"/>
              </a:ext>
            </a:extLst>
          </p:cNvPr>
          <p:cNvSpPr txBox="1"/>
          <p:nvPr/>
        </p:nvSpPr>
        <p:spPr>
          <a:xfrm>
            <a:off x="4242858" y="3288695"/>
            <a:ext cx="1602003" cy="646331"/>
          </a:xfrm>
          <a:prstGeom prst="rect">
            <a:avLst/>
          </a:prstGeom>
          <a:noFill/>
        </p:spPr>
        <p:txBody>
          <a:bodyPr wrap="square" rtlCol="0" anchor="b" anchorCtr="0">
            <a:spAutoFit/>
          </a:bodyPr>
          <a:lstStyle/>
          <a:p>
            <a:pPr algn="ctr" defTabSz="685663"/>
            <a:r>
              <a:rPr lang="lt-LT" b="1" dirty="0">
                <a:solidFill>
                  <a:schemeClr val="accent3">
                    <a:lumMod val="50000"/>
                  </a:schemeClr>
                </a:solidFill>
                <a:latin typeface="Times New Roman" panose="02020603050405020304" pitchFamily="18" charset="0"/>
                <a:cs typeface="Times New Roman" panose="02020603050405020304" pitchFamily="18" charset="0"/>
              </a:rPr>
              <a:t>Iki </a:t>
            </a:r>
            <a:r>
              <a:rPr lang="en-US" b="1" dirty="0">
                <a:solidFill>
                  <a:schemeClr val="accent3">
                    <a:lumMod val="50000"/>
                  </a:schemeClr>
                </a:solidFill>
                <a:latin typeface="Times New Roman" panose="02020603050405020304" pitchFamily="18" charset="0"/>
                <a:cs typeface="Times New Roman" panose="02020603050405020304" pitchFamily="18" charset="0"/>
              </a:rPr>
              <a:t>250 000 </a:t>
            </a:r>
            <a:r>
              <a:rPr lang="en-US" b="1" dirty="0" err="1">
                <a:solidFill>
                  <a:schemeClr val="accent3">
                    <a:lumMod val="50000"/>
                  </a:schemeClr>
                </a:solidFill>
                <a:latin typeface="Times New Roman" panose="02020603050405020304" pitchFamily="18" charset="0"/>
                <a:cs typeface="Times New Roman" panose="02020603050405020304" pitchFamily="18" charset="0"/>
              </a:rPr>
              <a:t>Eur</a:t>
            </a:r>
            <a:endParaRPr lang="lt-LT" b="1" dirty="0">
              <a:solidFill>
                <a:srgbClr val="126A3A"/>
              </a:solidFill>
              <a:latin typeface="Arial" panose="020B0604020202020204" pitchFamily="34" charset="0"/>
              <a:ea typeface="League Spartan" charset="0"/>
              <a:cs typeface="Arial" panose="020B0604020202020204" pitchFamily="34" charset="0"/>
            </a:endParaRPr>
          </a:p>
        </p:txBody>
      </p:sp>
      <p:sp>
        <p:nvSpPr>
          <p:cNvPr id="26" name="TextBox 25">
            <a:extLst>
              <a:ext uri="{FF2B5EF4-FFF2-40B4-BE49-F238E27FC236}">
                <a16:creationId xmlns:a16="http://schemas.microsoft.com/office/drawing/2014/main" id="{FF9E453B-B2DC-2004-2C13-04CEEBD3BF13}"/>
              </a:ext>
            </a:extLst>
          </p:cNvPr>
          <p:cNvSpPr txBox="1"/>
          <p:nvPr/>
        </p:nvSpPr>
        <p:spPr>
          <a:xfrm>
            <a:off x="3872441" y="3349831"/>
            <a:ext cx="553358" cy="611706"/>
          </a:xfrm>
          <a:prstGeom prst="rect">
            <a:avLst/>
          </a:prstGeom>
          <a:noFill/>
        </p:spPr>
        <p:txBody>
          <a:bodyPr wrap="square" rtlCol="0" anchor="ctr" anchorCtr="0">
            <a:spAutoFit/>
          </a:bodyPr>
          <a:lstStyle/>
          <a:p>
            <a:pPr algn="ctr" defTabSz="685663"/>
            <a:r>
              <a:rPr lang="en-US" sz="3375" b="1" dirty="0">
                <a:solidFill>
                  <a:srgbClr val="9BBB59"/>
                </a:solidFill>
                <a:latin typeface="Poppins" pitchFamily="2" charset="77"/>
                <a:ea typeface="League Spartan" charset="0"/>
                <a:cs typeface="Poppins" pitchFamily="2" charset="77"/>
              </a:rPr>
              <a:t>2.</a:t>
            </a:r>
          </a:p>
        </p:txBody>
      </p:sp>
      <p:sp>
        <p:nvSpPr>
          <p:cNvPr id="32" name="Rectangle 36">
            <a:extLst>
              <a:ext uri="{FF2B5EF4-FFF2-40B4-BE49-F238E27FC236}">
                <a16:creationId xmlns:a16="http://schemas.microsoft.com/office/drawing/2014/main" id="{B35841E4-B2E1-266F-ADD8-748FCF072A76}"/>
              </a:ext>
            </a:extLst>
          </p:cNvPr>
          <p:cNvSpPr/>
          <p:nvPr/>
        </p:nvSpPr>
        <p:spPr>
          <a:xfrm>
            <a:off x="6755733" y="3080675"/>
            <a:ext cx="2242106" cy="1210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FFFFFF"/>
              </a:solidFill>
              <a:latin typeface="Calibri" panose="020F0502020204030204"/>
            </a:endParaRPr>
          </a:p>
        </p:txBody>
      </p:sp>
      <p:sp>
        <p:nvSpPr>
          <p:cNvPr id="33" name="Rectangle 37">
            <a:extLst>
              <a:ext uri="{FF2B5EF4-FFF2-40B4-BE49-F238E27FC236}">
                <a16:creationId xmlns:a16="http://schemas.microsoft.com/office/drawing/2014/main" id="{D0F0B23A-AD80-4561-488B-8B77C2163084}"/>
              </a:ext>
            </a:extLst>
          </p:cNvPr>
          <p:cNvSpPr/>
          <p:nvPr/>
        </p:nvSpPr>
        <p:spPr>
          <a:xfrm>
            <a:off x="6755733" y="3080675"/>
            <a:ext cx="51435" cy="1210775"/>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272829"/>
              </a:solidFill>
              <a:latin typeface="Calibri" panose="020F0502020204030204"/>
            </a:endParaRPr>
          </a:p>
        </p:txBody>
      </p:sp>
      <p:sp>
        <p:nvSpPr>
          <p:cNvPr id="34" name="TextBox 33">
            <a:extLst>
              <a:ext uri="{FF2B5EF4-FFF2-40B4-BE49-F238E27FC236}">
                <a16:creationId xmlns:a16="http://schemas.microsoft.com/office/drawing/2014/main" id="{873462B9-AEFB-1000-7404-F0B1E9CC0A3B}"/>
              </a:ext>
            </a:extLst>
          </p:cNvPr>
          <p:cNvSpPr txBox="1"/>
          <p:nvPr/>
        </p:nvSpPr>
        <p:spPr>
          <a:xfrm>
            <a:off x="7252752" y="3165165"/>
            <a:ext cx="1651349" cy="923330"/>
          </a:xfrm>
          <a:prstGeom prst="rect">
            <a:avLst/>
          </a:prstGeom>
          <a:noFill/>
        </p:spPr>
        <p:txBody>
          <a:bodyPr wrap="square" rtlCol="0" anchor="b" anchorCtr="0">
            <a:spAutoFit/>
          </a:bodyPr>
          <a:lstStyle/>
          <a:p>
            <a:pPr algn="ctr" defTabSz="685663"/>
            <a:r>
              <a:rPr lang="lt-LT" sz="1400" b="1" dirty="0">
                <a:solidFill>
                  <a:srgbClr val="126A3A"/>
                </a:solidFill>
                <a:latin typeface="Arial" panose="020B0604020202020204" pitchFamily="34" charset="0"/>
                <a:ea typeface="League Spartan" charset="0"/>
                <a:cs typeface="Arial" panose="020B0604020202020204" pitchFamily="34" charset="0"/>
              </a:rPr>
              <a:t> </a:t>
            </a:r>
            <a:r>
              <a:rPr lang="lt-LT" b="1" dirty="0">
                <a:solidFill>
                  <a:schemeClr val="accent3">
                    <a:lumMod val="50000"/>
                  </a:schemeClr>
                </a:solidFill>
                <a:latin typeface="Times New Roman" panose="02020603050405020304" pitchFamily="18" charset="0"/>
                <a:ea typeface="League Spartan" charset="0"/>
                <a:cs typeface="Times New Roman" panose="02020603050405020304" pitchFamily="18" charset="0"/>
              </a:rPr>
              <a:t>iki </a:t>
            </a:r>
            <a:r>
              <a:rPr lang="en-US" b="1" dirty="0">
                <a:solidFill>
                  <a:schemeClr val="accent3">
                    <a:lumMod val="50000"/>
                  </a:schemeClr>
                </a:solidFill>
                <a:latin typeface="Times New Roman" panose="02020603050405020304" pitchFamily="18" charset="0"/>
                <a:ea typeface="League Spartan" charset="0"/>
                <a:cs typeface="Times New Roman" panose="02020603050405020304" pitchFamily="18" charset="0"/>
              </a:rPr>
              <a:t>1 500 000 </a:t>
            </a:r>
            <a:r>
              <a:rPr lang="en-US" b="1" dirty="0" err="1">
                <a:solidFill>
                  <a:schemeClr val="accent3">
                    <a:lumMod val="50000"/>
                  </a:schemeClr>
                </a:solidFill>
                <a:latin typeface="Times New Roman" panose="02020603050405020304" pitchFamily="18" charset="0"/>
                <a:ea typeface="League Spartan" charset="0"/>
                <a:cs typeface="Times New Roman" panose="02020603050405020304" pitchFamily="18" charset="0"/>
              </a:rPr>
              <a:t>Eur</a:t>
            </a:r>
            <a:r>
              <a:rPr lang="en-US" b="1" dirty="0">
                <a:solidFill>
                  <a:schemeClr val="accent3">
                    <a:lumMod val="50000"/>
                  </a:schemeClr>
                </a:solidFill>
                <a:latin typeface="Times New Roman" panose="02020603050405020304" pitchFamily="18" charset="0"/>
                <a:ea typeface="League Spartan" charset="0"/>
                <a:cs typeface="Times New Roman" panose="02020603050405020304" pitchFamily="18" charset="0"/>
              </a:rPr>
              <a:t> (ar 700 000 </a:t>
            </a:r>
            <a:r>
              <a:rPr lang="en-US" b="1" dirty="0" err="1">
                <a:solidFill>
                  <a:schemeClr val="accent3">
                    <a:lumMod val="50000"/>
                  </a:schemeClr>
                </a:solidFill>
                <a:latin typeface="Times New Roman" panose="02020603050405020304" pitchFamily="18" charset="0"/>
                <a:ea typeface="League Spartan" charset="0"/>
                <a:cs typeface="Times New Roman" panose="02020603050405020304" pitchFamily="18" charset="0"/>
              </a:rPr>
              <a:t>Eur</a:t>
            </a:r>
            <a:r>
              <a:rPr lang="en-US" b="1" dirty="0">
                <a:solidFill>
                  <a:schemeClr val="accent3">
                    <a:lumMod val="50000"/>
                  </a:schemeClr>
                </a:solidFill>
                <a:latin typeface="Times New Roman" panose="02020603050405020304" pitchFamily="18" charset="0"/>
                <a:ea typeface="League Spartan" charset="0"/>
                <a:cs typeface="Times New Roman" panose="02020603050405020304" pitchFamily="18" charset="0"/>
              </a:rPr>
              <a:t>)</a:t>
            </a:r>
            <a:endParaRPr lang="lt-LT" b="1" dirty="0">
              <a:solidFill>
                <a:schemeClr val="accent3">
                  <a:lumMod val="50000"/>
                </a:schemeClr>
              </a:solidFill>
              <a:latin typeface="Times New Roman" panose="02020603050405020304" pitchFamily="18" charset="0"/>
              <a:ea typeface="League Spartan" charset="0"/>
              <a:cs typeface="Times New Roman" panose="02020603050405020304" pitchFamily="18" charset="0"/>
            </a:endParaRPr>
          </a:p>
        </p:txBody>
      </p:sp>
      <p:sp>
        <p:nvSpPr>
          <p:cNvPr id="36" name="TextBox 35">
            <a:extLst>
              <a:ext uri="{FF2B5EF4-FFF2-40B4-BE49-F238E27FC236}">
                <a16:creationId xmlns:a16="http://schemas.microsoft.com/office/drawing/2014/main" id="{381C2107-159D-4A5F-A01A-06EA9C1EC63A}"/>
              </a:ext>
            </a:extLst>
          </p:cNvPr>
          <p:cNvSpPr txBox="1"/>
          <p:nvPr/>
        </p:nvSpPr>
        <p:spPr>
          <a:xfrm>
            <a:off x="6850525" y="3367563"/>
            <a:ext cx="567784" cy="611706"/>
          </a:xfrm>
          <a:prstGeom prst="rect">
            <a:avLst/>
          </a:prstGeom>
          <a:noFill/>
        </p:spPr>
        <p:txBody>
          <a:bodyPr wrap="square" rtlCol="0" anchor="ctr" anchorCtr="0">
            <a:spAutoFit/>
          </a:bodyPr>
          <a:lstStyle/>
          <a:p>
            <a:pPr algn="ctr" defTabSz="685663"/>
            <a:r>
              <a:rPr lang="en-US" sz="3375" b="1" dirty="0">
                <a:solidFill>
                  <a:srgbClr val="9BBB59"/>
                </a:solidFill>
                <a:latin typeface="Poppins" pitchFamily="2" charset="77"/>
                <a:ea typeface="League Spartan" charset="0"/>
                <a:cs typeface="Poppins" pitchFamily="2" charset="77"/>
              </a:rPr>
              <a:t>3.</a:t>
            </a:r>
          </a:p>
        </p:txBody>
      </p:sp>
      <p:sp>
        <p:nvSpPr>
          <p:cNvPr id="43" name="TextBox 42">
            <a:extLst>
              <a:ext uri="{FF2B5EF4-FFF2-40B4-BE49-F238E27FC236}">
                <a16:creationId xmlns:a16="http://schemas.microsoft.com/office/drawing/2014/main" id="{C4FD5164-D511-8B26-156B-C7FFD7878FB1}"/>
              </a:ext>
            </a:extLst>
          </p:cNvPr>
          <p:cNvSpPr txBox="1"/>
          <p:nvPr/>
        </p:nvSpPr>
        <p:spPr>
          <a:xfrm>
            <a:off x="1072973" y="991590"/>
            <a:ext cx="7864684" cy="1723549"/>
          </a:xfrm>
          <a:prstGeom prst="rect">
            <a:avLst/>
          </a:prstGeom>
          <a:solidFill>
            <a:schemeClr val="accent3">
              <a:lumMod val="40000"/>
              <a:lumOff val="60000"/>
            </a:schemeClr>
          </a:solidFill>
        </p:spPr>
        <p:txBody>
          <a:bodyPr wrap="square">
            <a:spAutoFit/>
          </a:bodyPr>
          <a:lstStyle/>
          <a:p>
            <a:pPr marL="182563" lvl="0" indent="-182563" algn="l">
              <a:tabLst>
                <a:tab pos="182563" algn="l"/>
              </a:tabLst>
            </a:pPr>
            <a:r>
              <a:rPr lang="en-US" sz="1600" b="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Paramos </a:t>
            </a:r>
            <a:r>
              <a:rPr lang="lt-LT" sz="1600" b="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intensyvumas</a:t>
            </a:r>
            <a:r>
              <a:rPr lang="lt-LT" sz="1400" b="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lvl="0" indent="-285750" algn="l">
              <a:buFont typeface="Wingdings" panose="05000000000000000000" pitchFamily="2" charset="2"/>
              <a:buChar char="ü"/>
              <a:tabLst>
                <a:tab pos="182563" algn="l"/>
              </a:tabLst>
            </a:pPr>
            <a:r>
              <a:rPr lang="lt-LT" sz="1500" dirty="0">
                <a:solidFill>
                  <a:schemeClr val="accent3">
                    <a:lumMod val="50000"/>
                  </a:schemeClr>
                </a:solidFill>
                <a:latin typeface="Times New Roman" panose="02020603050405020304" pitchFamily="18" charset="0"/>
                <a:cs typeface="Times New Roman" panose="02020603050405020304" pitchFamily="18" charset="0"/>
              </a:rPr>
              <a:t>pagal 1 ir 2 paramos modelius  verslo plano išlaidoms – </a:t>
            </a:r>
            <a:r>
              <a:rPr lang="en-US" sz="1500" dirty="0">
                <a:solidFill>
                  <a:schemeClr val="accent3">
                    <a:lumMod val="50000"/>
                  </a:schemeClr>
                </a:solidFill>
                <a:latin typeface="Times New Roman" panose="02020603050405020304" pitchFamily="18" charset="0"/>
                <a:cs typeface="Times New Roman" panose="02020603050405020304" pitchFamily="18" charset="0"/>
              </a:rPr>
              <a:t>60 proc.</a:t>
            </a:r>
            <a:r>
              <a:rPr lang="lt-LT" sz="1500" dirty="0">
                <a:solidFill>
                  <a:schemeClr val="accent3">
                    <a:lumMod val="50000"/>
                  </a:schemeClr>
                </a:solidFill>
                <a:latin typeface="Times New Roman" panose="02020603050405020304" pitchFamily="18" charset="0"/>
                <a:cs typeface="Times New Roman" panose="02020603050405020304" pitchFamily="18" charset="0"/>
              </a:rPr>
              <a:t> </a:t>
            </a:r>
            <a:endParaRPr lang="en-US" sz="1500" dirty="0">
              <a:solidFill>
                <a:schemeClr val="accent3">
                  <a:lumMod val="50000"/>
                </a:schemeClr>
              </a:solidFill>
              <a:latin typeface="Times New Roman" panose="02020603050405020304" pitchFamily="18" charset="0"/>
              <a:cs typeface="Times New Roman" panose="02020603050405020304" pitchFamily="18" charset="0"/>
            </a:endParaRPr>
          </a:p>
          <a:p>
            <a:pPr marL="285750" lvl="0" indent="-285750" algn="l">
              <a:buFont typeface="Wingdings" panose="05000000000000000000" pitchFamily="2" charset="2"/>
              <a:buChar char="ü"/>
              <a:tabLst>
                <a:tab pos="182563" algn="l"/>
              </a:tabLst>
            </a:pPr>
            <a:r>
              <a:rPr lang="en-US" sz="1500" dirty="0">
                <a:solidFill>
                  <a:schemeClr val="accent3">
                    <a:lumMod val="50000"/>
                  </a:schemeClr>
                </a:solidFill>
                <a:latin typeface="Times New Roman" panose="02020603050405020304" pitchFamily="18" charset="0"/>
                <a:cs typeface="Times New Roman" panose="02020603050405020304" pitchFamily="18" charset="0"/>
              </a:rPr>
              <a:t>pagal 3 paramos model</a:t>
            </a:r>
            <a:r>
              <a:rPr lang="lt-LT" sz="1500" dirty="0">
                <a:solidFill>
                  <a:schemeClr val="accent3">
                    <a:lumMod val="50000"/>
                  </a:schemeClr>
                </a:solidFill>
                <a:latin typeface="Times New Roman" panose="02020603050405020304" pitchFamily="18" charset="0"/>
                <a:cs typeface="Times New Roman" panose="02020603050405020304" pitchFamily="18" charset="0"/>
              </a:rPr>
              <a:t>į verslo plano išlaidoms – </a:t>
            </a:r>
            <a:r>
              <a:rPr lang="en-US" sz="1500" dirty="0">
                <a:solidFill>
                  <a:schemeClr val="accent3">
                    <a:lumMod val="50000"/>
                  </a:schemeClr>
                </a:solidFill>
                <a:latin typeface="Times New Roman" panose="02020603050405020304" pitchFamily="18" charset="0"/>
                <a:cs typeface="Times New Roman" panose="02020603050405020304" pitchFamily="18" charset="0"/>
              </a:rPr>
              <a:t>40 proc</a:t>
            </a:r>
            <a:r>
              <a:rPr lang="lt-LT" sz="1500" dirty="0">
                <a:solidFill>
                  <a:schemeClr val="accent3">
                    <a:lumMod val="50000"/>
                  </a:schemeClr>
                </a:solidFill>
                <a:latin typeface="Times New Roman" panose="02020603050405020304" pitchFamily="18" charset="0"/>
                <a:cs typeface="Times New Roman" panose="02020603050405020304" pitchFamily="18" charset="0"/>
              </a:rPr>
              <a:t>. </a:t>
            </a:r>
            <a:endParaRPr lang="en-US" sz="1500" dirty="0">
              <a:solidFill>
                <a:schemeClr val="accent3">
                  <a:lumMod val="50000"/>
                </a:schemeClr>
              </a:solidFill>
              <a:latin typeface="Times New Roman" panose="02020603050405020304" pitchFamily="18" charset="0"/>
              <a:cs typeface="Times New Roman" panose="02020603050405020304" pitchFamily="18" charset="0"/>
            </a:endParaRPr>
          </a:p>
          <a:p>
            <a:pPr marL="285750" lvl="0" indent="-285750" algn="l">
              <a:buFont typeface="Wingdings" panose="05000000000000000000" pitchFamily="2" charset="2"/>
              <a:buChar char="ü"/>
              <a:tabLst>
                <a:tab pos="182563" algn="l"/>
              </a:tabLst>
            </a:pPr>
            <a:r>
              <a:rPr lang="en-US" sz="1500" dirty="0">
                <a:solidFill>
                  <a:schemeClr val="accent3">
                    <a:lumMod val="50000"/>
                  </a:schemeClr>
                </a:solidFill>
                <a:latin typeface="Times New Roman" panose="02020603050405020304" pitchFamily="18" charset="0"/>
                <a:cs typeface="Times New Roman" panose="02020603050405020304" pitchFamily="18" charset="0"/>
              </a:rPr>
              <a:t>pagal 1, 2 ir 3 </a:t>
            </a:r>
            <a:r>
              <a:rPr lang="en-US" sz="1500" dirty="0" err="1">
                <a:solidFill>
                  <a:schemeClr val="accent3">
                    <a:lumMod val="50000"/>
                  </a:schemeClr>
                </a:solidFill>
                <a:latin typeface="Times New Roman" panose="02020603050405020304" pitchFamily="18" charset="0"/>
                <a:cs typeface="Times New Roman" panose="02020603050405020304" pitchFamily="18" charset="0"/>
              </a:rPr>
              <a:t>modelius</a:t>
            </a:r>
            <a:r>
              <a:rPr lang="en-US" sz="1500" dirty="0">
                <a:solidFill>
                  <a:schemeClr val="accent3">
                    <a:lumMod val="50000"/>
                  </a:schemeClr>
                </a:solidFill>
                <a:latin typeface="Times New Roman" panose="02020603050405020304" pitchFamily="18" charset="0"/>
                <a:cs typeface="Times New Roman" panose="02020603050405020304" pitchFamily="18" charset="0"/>
              </a:rPr>
              <a:t> -  </a:t>
            </a:r>
            <a:r>
              <a:rPr lang="lt-LT" sz="1500" dirty="0">
                <a:solidFill>
                  <a:schemeClr val="accent3">
                    <a:lumMod val="50000"/>
                  </a:schemeClr>
                </a:solidFill>
                <a:latin typeface="Times New Roman" panose="02020603050405020304" pitchFamily="18" charset="0"/>
                <a:cs typeface="Times New Roman" panose="02020603050405020304" pitchFamily="18" charset="0"/>
              </a:rPr>
              <a:t>100 proc. </a:t>
            </a:r>
            <a:r>
              <a:rPr lang="en-US" sz="1500" dirty="0">
                <a:solidFill>
                  <a:schemeClr val="accent3">
                    <a:lumMod val="50000"/>
                  </a:schemeClr>
                </a:solidFill>
                <a:latin typeface="Times New Roman" panose="02020603050405020304" pitchFamily="18" charset="0"/>
                <a:cs typeface="Times New Roman" panose="02020603050405020304" pitchFamily="18" charset="0"/>
              </a:rPr>
              <a:t> -  </a:t>
            </a:r>
            <a:r>
              <a:rPr lang="lt-LT" sz="1500" dirty="0">
                <a:solidFill>
                  <a:schemeClr val="accent3">
                    <a:lumMod val="50000"/>
                  </a:schemeClr>
                </a:solidFill>
                <a:latin typeface="Times New Roman" panose="02020603050405020304" pitchFamily="18" charset="0"/>
                <a:cs typeface="Times New Roman" panose="02020603050405020304" pitchFamily="18" charset="0"/>
              </a:rPr>
              <a:t>projekto bendrosioms, einamosioms bendradarbiavimo, einamosioms projekto įgyvendinimo ir skatinamosios veiklos</a:t>
            </a:r>
            <a:r>
              <a:rPr lang="en-US" sz="1500" dirty="0">
                <a:solidFill>
                  <a:schemeClr val="accent3">
                    <a:lumMod val="50000"/>
                  </a:schemeClr>
                </a:solidFill>
                <a:latin typeface="Times New Roman" panose="02020603050405020304" pitchFamily="18" charset="0"/>
                <a:cs typeface="Times New Roman" panose="02020603050405020304" pitchFamily="18" charset="0"/>
              </a:rPr>
              <a:t> </a:t>
            </a:r>
            <a:r>
              <a:rPr lang="en-US" sz="1500" dirty="0" err="1">
                <a:solidFill>
                  <a:schemeClr val="accent3">
                    <a:lumMod val="50000"/>
                  </a:schemeClr>
                </a:solidFill>
                <a:latin typeface="Times New Roman" panose="02020603050405020304" pitchFamily="18" charset="0"/>
                <a:cs typeface="Times New Roman" panose="02020603050405020304" pitchFamily="18" charset="0"/>
              </a:rPr>
              <a:t>i</a:t>
            </a:r>
            <a:r>
              <a:rPr lang="lt-LT" sz="1500" dirty="0" err="1">
                <a:solidFill>
                  <a:schemeClr val="accent3">
                    <a:lumMod val="50000"/>
                  </a:schemeClr>
                </a:solidFill>
                <a:latin typeface="Times New Roman" panose="02020603050405020304" pitchFamily="18" charset="0"/>
                <a:cs typeface="Times New Roman" panose="02020603050405020304" pitchFamily="18" charset="0"/>
              </a:rPr>
              <a:t>šlaidoms</a:t>
            </a:r>
            <a:endParaRPr lang="en-US" sz="1500" dirty="0">
              <a:solidFill>
                <a:schemeClr val="accent3">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tabLst>
                <a:tab pos="182563" algn="l"/>
              </a:tabLst>
            </a:pPr>
            <a:r>
              <a:rPr lang="lt-LT" sz="1500" dirty="0">
                <a:solidFill>
                  <a:schemeClr val="accent3">
                    <a:lumMod val="50000"/>
                  </a:schemeClr>
                </a:solidFill>
                <a:latin typeface="Times New Roman" panose="02020603050405020304" pitchFamily="18" charset="0"/>
                <a:cs typeface="Times New Roman" panose="02020603050405020304" pitchFamily="18" charset="0"/>
              </a:rPr>
              <a:t>Didžiausia bendra gauta paramos suma 2023–2027 metų laikotarpiu pagal šią intervencinę priemonę negali viršyti 500 000 Eur. </a:t>
            </a:r>
            <a:endParaRPr lang="en-US" sz="15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0" name="Striped Right Arrow 3">
            <a:extLst>
              <a:ext uri="{FF2B5EF4-FFF2-40B4-BE49-F238E27FC236}">
                <a16:creationId xmlns:a16="http://schemas.microsoft.com/office/drawing/2014/main" id="{F0EB4413-A543-FAFE-4A6A-8A227DCC527D}"/>
              </a:ext>
            </a:extLst>
          </p:cNvPr>
          <p:cNvSpPr/>
          <p:nvPr/>
        </p:nvSpPr>
        <p:spPr>
          <a:xfrm>
            <a:off x="85606" y="1493828"/>
            <a:ext cx="1027067" cy="631064"/>
          </a:xfrm>
          <a:prstGeom prst="stripedRightArrow">
            <a:avLst>
              <a:gd name="adj1" fmla="val 68868"/>
              <a:gd name="adj2" fmla="val 40566"/>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rgbClr val="126A3A"/>
              </a:solidFill>
            </a:endParaRPr>
          </a:p>
        </p:txBody>
      </p:sp>
      <p:sp>
        <p:nvSpPr>
          <p:cNvPr id="55" name="TextBox 54">
            <a:extLst>
              <a:ext uri="{FF2B5EF4-FFF2-40B4-BE49-F238E27FC236}">
                <a16:creationId xmlns:a16="http://schemas.microsoft.com/office/drawing/2014/main" id="{5CB34711-D9E1-A3AF-CCAB-E721611DABAF}"/>
              </a:ext>
            </a:extLst>
          </p:cNvPr>
          <p:cNvSpPr txBox="1"/>
          <p:nvPr/>
        </p:nvSpPr>
        <p:spPr>
          <a:xfrm>
            <a:off x="1073840" y="3290136"/>
            <a:ext cx="1924619" cy="861774"/>
          </a:xfrm>
          <a:prstGeom prst="rect">
            <a:avLst/>
          </a:prstGeom>
          <a:noFill/>
        </p:spPr>
        <p:txBody>
          <a:bodyPr wrap="square" rtlCol="0" anchor="b" anchorCtr="0">
            <a:spAutoFit/>
          </a:bodyPr>
          <a:lstStyle/>
          <a:p>
            <a:pPr algn="ctr" defTabSz="685663"/>
            <a:r>
              <a:rPr lang="lt-LT" b="1" dirty="0">
                <a:solidFill>
                  <a:schemeClr val="accent3">
                    <a:lumMod val="50000"/>
                  </a:schemeClr>
                </a:solidFill>
                <a:latin typeface="Times New Roman" panose="02020603050405020304" pitchFamily="18" charset="0"/>
                <a:ea typeface="League Spartan" charset="0"/>
                <a:cs typeface="Times New Roman" panose="02020603050405020304" pitchFamily="18" charset="0"/>
              </a:rPr>
              <a:t>Iki </a:t>
            </a:r>
            <a:r>
              <a:rPr lang="en-US" b="1" dirty="0">
                <a:solidFill>
                  <a:schemeClr val="accent3">
                    <a:lumMod val="50000"/>
                  </a:schemeClr>
                </a:solidFill>
                <a:latin typeface="Times New Roman" panose="02020603050405020304" pitchFamily="18" charset="0"/>
                <a:cs typeface="Times New Roman" panose="02020603050405020304" pitchFamily="18" charset="0"/>
              </a:rPr>
              <a:t>150 000 </a:t>
            </a:r>
            <a:endParaRPr lang="lt-LT" b="1" dirty="0">
              <a:solidFill>
                <a:schemeClr val="accent3">
                  <a:lumMod val="50000"/>
                </a:schemeClr>
              </a:solidFill>
              <a:latin typeface="Times New Roman" panose="02020603050405020304" pitchFamily="18" charset="0"/>
              <a:cs typeface="Times New Roman" panose="02020603050405020304" pitchFamily="18" charset="0"/>
            </a:endParaRPr>
          </a:p>
          <a:p>
            <a:pPr algn="ctr" defTabSz="685663"/>
            <a:r>
              <a:rPr lang="en-US" b="1" dirty="0" err="1">
                <a:solidFill>
                  <a:schemeClr val="accent3">
                    <a:lumMod val="50000"/>
                  </a:schemeClr>
                </a:solidFill>
                <a:latin typeface="Times New Roman" panose="02020603050405020304" pitchFamily="18" charset="0"/>
                <a:cs typeface="Times New Roman" panose="02020603050405020304" pitchFamily="18" charset="0"/>
              </a:rPr>
              <a:t>Eur</a:t>
            </a:r>
            <a:endParaRPr lang="lt-LT" b="1" dirty="0">
              <a:solidFill>
                <a:schemeClr val="accent3">
                  <a:lumMod val="50000"/>
                </a:schemeClr>
              </a:solidFill>
              <a:latin typeface="Times New Roman" panose="02020603050405020304" pitchFamily="18" charset="0"/>
              <a:ea typeface="League Spartan" charset="0"/>
              <a:cs typeface="Times New Roman" panose="02020603050405020304" pitchFamily="18" charset="0"/>
            </a:endParaRPr>
          </a:p>
          <a:p>
            <a:pPr defTabSz="685663"/>
            <a:endParaRPr lang="en-US" sz="1400" b="1" dirty="0">
              <a:solidFill>
                <a:srgbClr val="126A3A"/>
              </a:solidFill>
              <a:latin typeface="Poppins" pitchFamily="2" charset="77"/>
              <a:ea typeface="League Spartan" charset="0"/>
              <a:cs typeface="Poppins" pitchFamily="2" charset="77"/>
            </a:endParaRPr>
          </a:p>
        </p:txBody>
      </p:sp>
      <p:pic>
        <p:nvPicPr>
          <p:cNvPr id="3" name="Picture 10">
            <a:extLst>
              <a:ext uri="{FF2B5EF4-FFF2-40B4-BE49-F238E27FC236}">
                <a16:creationId xmlns:a16="http://schemas.microsoft.com/office/drawing/2014/main" id="{D4633DD0-8180-BA8C-D184-039861F85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30" y="381412"/>
            <a:ext cx="2448270" cy="417233"/>
          </a:xfrm>
          <a:prstGeom prst="rect">
            <a:avLst/>
          </a:prstGeom>
        </p:spPr>
      </p:pic>
    </p:spTree>
    <p:extLst>
      <p:ext uri="{BB962C8B-B14F-4D97-AF65-F5344CB8AC3E}">
        <p14:creationId xmlns:p14="http://schemas.microsoft.com/office/powerpoint/2010/main" val="184242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D53AE-F150-1C33-3946-032BEF0C5FD3}"/>
              </a:ext>
            </a:extLst>
          </p:cNvPr>
          <p:cNvSpPr txBox="1"/>
          <p:nvPr/>
        </p:nvSpPr>
        <p:spPr>
          <a:xfrm>
            <a:off x="3251812" y="319239"/>
            <a:ext cx="5463591" cy="400110"/>
          </a:xfrm>
          <a:prstGeom prst="rect">
            <a:avLst/>
          </a:prstGeom>
          <a:solidFill>
            <a:schemeClr val="accent3">
              <a:lumMod val="40000"/>
              <a:lumOff val="60000"/>
            </a:schemeClr>
          </a:solidFill>
        </p:spPr>
        <p:txBody>
          <a:bodyPr wrap="square" rtlCol="0">
            <a:spAutoFit/>
          </a:bodyPr>
          <a:lstStyle/>
          <a:p>
            <a:pPr algn="ctr"/>
            <a:r>
              <a:rPr lang="en-US" sz="2000" b="1" dirty="0">
                <a:solidFill>
                  <a:schemeClr val="accent3">
                    <a:lumMod val="75000"/>
                  </a:schemeClr>
                </a:solidFill>
                <a:latin typeface="+mj-lt"/>
                <a:cs typeface="Poppins" pitchFamily="2" charset="77"/>
              </a:rPr>
              <a:t>T</a:t>
            </a:r>
            <a:r>
              <a:rPr lang="lt-LT" sz="2000" b="1" dirty="0" err="1">
                <a:solidFill>
                  <a:schemeClr val="accent3">
                    <a:lumMod val="50000"/>
                  </a:schemeClr>
                </a:solidFill>
                <a:latin typeface="+mj-lt"/>
                <a:cs typeface="Poppins" pitchFamily="2" charset="77"/>
              </a:rPr>
              <a:t>inkamumo</a:t>
            </a:r>
            <a:r>
              <a:rPr lang="lt-LT" sz="2000" b="1" dirty="0">
                <a:solidFill>
                  <a:schemeClr val="accent3">
                    <a:lumMod val="50000"/>
                  </a:schemeClr>
                </a:solidFill>
                <a:latin typeface="+mj-lt"/>
                <a:cs typeface="Poppins" pitchFamily="2" charset="77"/>
              </a:rPr>
              <a:t> sąlygos </a:t>
            </a:r>
            <a:r>
              <a:rPr lang="en-US" sz="2000" b="1" dirty="0">
                <a:solidFill>
                  <a:schemeClr val="accent3">
                    <a:lumMod val="50000"/>
                  </a:schemeClr>
                </a:solidFill>
                <a:latin typeface="+mj-lt"/>
                <a:cs typeface="Poppins" pitchFamily="2" charset="77"/>
              </a:rPr>
              <a:t>pagal paramos </a:t>
            </a:r>
            <a:r>
              <a:rPr lang="en-US" sz="2000" b="1" dirty="0" err="1">
                <a:solidFill>
                  <a:schemeClr val="accent3">
                    <a:lumMod val="50000"/>
                  </a:schemeClr>
                </a:solidFill>
                <a:latin typeface="+mj-lt"/>
                <a:cs typeface="Poppins" pitchFamily="2" charset="77"/>
              </a:rPr>
              <a:t>modelius</a:t>
            </a:r>
            <a:endParaRPr lang="en-US" sz="2250" b="1" dirty="0">
              <a:solidFill>
                <a:schemeClr val="accent3">
                  <a:lumMod val="50000"/>
                </a:schemeClr>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F542C6F7-0CA1-D178-8734-E38DCE66FBD6}"/>
              </a:ext>
            </a:extLst>
          </p:cNvPr>
          <p:cNvSpPr txBox="1"/>
          <p:nvPr/>
        </p:nvSpPr>
        <p:spPr>
          <a:xfrm>
            <a:off x="809659" y="1089263"/>
            <a:ext cx="546946" cy="438582"/>
          </a:xfrm>
          <a:prstGeom prst="rect">
            <a:avLst/>
          </a:prstGeom>
          <a:noFill/>
        </p:spPr>
        <p:txBody>
          <a:bodyPr wrap="squar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01</a:t>
            </a:r>
          </a:p>
        </p:txBody>
      </p:sp>
      <p:sp>
        <p:nvSpPr>
          <p:cNvPr id="34" name="TextBox 33">
            <a:extLst>
              <a:ext uri="{FF2B5EF4-FFF2-40B4-BE49-F238E27FC236}">
                <a16:creationId xmlns:a16="http://schemas.microsoft.com/office/drawing/2014/main" id="{59AA9F1F-C5AE-8A2B-44CD-2DB1D6B962C8}"/>
              </a:ext>
            </a:extLst>
          </p:cNvPr>
          <p:cNvSpPr txBox="1"/>
          <p:nvPr/>
        </p:nvSpPr>
        <p:spPr>
          <a:xfrm>
            <a:off x="779736" y="3744793"/>
            <a:ext cx="546946" cy="438582"/>
          </a:xfrm>
          <a:prstGeom prst="rect">
            <a:avLst/>
          </a:prstGeom>
          <a:noFill/>
        </p:spPr>
        <p:txBody>
          <a:bodyPr wrap="non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03</a:t>
            </a:r>
          </a:p>
        </p:txBody>
      </p:sp>
      <p:sp>
        <p:nvSpPr>
          <p:cNvPr id="37" name="TextBox 36">
            <a:extLst>
              <a:ext uri="{FF2B5EF4-FFF2-40B4-BE49-F238E27FC236}">
                <a16:creationId xmlns:a16="http://schemas.microsoft.com/office/drawing/2014/main" id="{E8737FF7-B0D4-1DB2-78B8-2FA70CCA6072}"/>
              </a:ext>
            </a:extLst>
          </p:cNvPr>
          <p:cNvSpPr txBox="1"/>
          <p:nvPr/>
        </p:nvSpPr>
        <p:spPr>
          <a:xfrm>
            <a:off x="713479" y="3999368"/>
            <a:ext cx="633507" cy="888705"/>
          </a:xfrm>
          <a:prstGeom prst="rect">
            <a:avLst/>
          </a:prstGeom>
          <a:noFill/>
        </p:spPr>
        <p:txBody>
          <a:bodyPr wrap="none" rtlCol="0" anchor="ctr" anchorCtr="0">
            <a:spAutoFit/>
          </a:bodyPr>
          <a:lstStyle/>
          <a:p>
            <a:pPr algn="r" defTabSz="685663"/>
            <a:r>
              <a:rPr lang="en-US" sz="5175" b="1" dirty="0">
                <a:solidFill>
                  <a:srgbClr val="FFFFFF">
                    <a:alpha val="35000"/>
                  </a:srgbClr>
                </a:solidFill>
                <a:latin typeface="Poppins" pitchFamily="2" charset="77"/>
                <a:ea typeface="League Spartan" charset="0"/>
                <a:cs typeface="Poppins" pitchFamily="2" charset="77"/>
              </a:rPr>
              <a:t>4</a:t>
            </a:r>
          </a:p>
        </p:txBody>
      </p:sp>
      <p:sp>
        <p:nvSpPr>
          <p:cNvPr id="38" name="TextBox 37">
            <a:extLst>
              <a:ext uri="{FF2B5EF4-FFF2-40B4-BE49-F238E27FC236}">
                <a16:creationId xmlns:a16="http://schemas.microsoft.com/office/drawing/2014/main" id="{5AC2670B-CC4F-D14C-A66C-A3254691A8FE}"/>
              </a:ext>
            </a:extLst>
          </p:cNvPr>
          <p:cNvSpPr txBox="1"/>
          <p:nvPr/>
        </p:nvSpPr>
        <p:spPr>
          <a:xfrm>
            <a:off x="779202" y="4224428"/>
            <a:ext cx="567784" cy="438582"/>
          </a:xfrm>
          <a:prstGeom prst="rect">
            <a:avLst/>
          </a:prstGeom>
          <a:noFill/>
        </p:spPr>
        <p:txBody>
          <a:bodyPr wrap="non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04</a:t>
            </a:r>
          </a:p>
        </p:txBody>
      </p:sp>
      <p:grpSp>
        <p:nvGrpSpPr>
          <p:cNvPr id="9" name="Grupė 8">
            <a:extLst>
              <a:ext uri="{FF2B5EF4-FFF2-40B4-BE49-F238E27FC236}">
                <a16:creationId xmlns:a16="http://schemas.microsoft.com/office/drawing/2014/main" id="{CF07C8B5-283A-086B-77A9-AC8FF127FF3D}"/>
              </a:ext>
            </a:extLst>
          </p:cNvPr>
          <p:cNvGrpSpPr/>
          <p:nvPr/>
        </p:nvGrpSpPr>
        <p:grpSpPr>
          <a:xfrm>
            <a:off x="95325" y="1499579"/>
            <a:ext cx="3351351" cy="1539065"/>
            <a:chOff x="828081" y="1131569"/>
            <a:chExt cx="3495900" cy="1055665"/>
          </a:xfrm>
        </p:grpSpPr>
        <p:sp>
          <p:nvSpPr>
            <p:cNvPr id="90" name="Rectangle 3">
              <a:extLst>
                <a:ext uri="{FF2B5EF4-FFF2-40B4-BE49-F238E27FC236}">
                  <a16:creationId xmlns:a16="http://schemas.microsoft.com/office/drawing/2014/main" id="{89FDD7FE-C7AF-96B4-E32E-AED5A3E47430}"/>
                </a:ext>
              </a:extLst>
            </p:cNvPr>
            <p:cNvSpPr/>
            <p:nvPr/>
          </p:nvSpPr>
          <p:spPr>
            <a:xfrm>
              <a:off x="928081" y="1143590"/>
              <a:ext cx="3395900" cy="10436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1" name="Rectangle 4">
              <a:extLst>
                <a:ext uri="{FF2B5EF4-FFF2-40B4-BE49-F238E27FC236}">
                  <a16:creationId xmlns:a16="http://schemas.microsoft.com/office/drawing/2014/main" id="{95329BD4-8414-7023-724D-6C55AD39A5F6}"/>
                </a:ext>
              </a:extLst>
            </p:cNvPr>
            <p:cNvSpPr/>
            <p:nvPr/>
          </p:nvSpPr>
          <p:spPr>
            <a:xfrm flipH="1">
              <a:off x="828081" y="1131569"/>
              <a:ext cx="99164" cy="1043643"/>
            </a:xfrm>
            <a:prstGeom prst="rect">
              <a:avLst/>
            </a:prstGeom>
            <a:solidFill>
              <a:srgbClr val="126A3A"/>
            </a:solidFill>
            <a:ln w="12700" cap="flat" cmpd="sng" algn="ctr">
              <a:noFill/>
              <a:prstDash val="solid"/>
              <a:miter lim="800000"/>
            </a:ln>
            <a:effectLst/>
          </p:spPr>
          <p:txBody>
            <a:bodyPr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i="0" u="none" strike="noStrike" kern="0" cap="none" spc="0" normalizeH="0" baseline="0" noProof="0" dirty="0">
                <a:ln>
                  <a:noFill/>
                </a:ln>
                <a:solidFill>
                  <a:srgbClr val="126A3A"/>
                </a:solidFill>
                <a:effectLst/>
                <a:uLnTx/>
                <a:uFillTx/>
                <a:latin typeface="Calibri" panose="020F0502020204030204"/>
                <a:ea typeface="+mn-ea"/>
                <a:cs typeface="+mn-cs"/>
              </a:endParaRPr>
            </a:p>
          </p:txBody>
        </p:sp>
        <p:sp>
          <p:nvSpPr>
            <p:cNvPr id="109" name="Subtitle 2">
              <a:extLst>
                <a:ext uri="{FF2B5EF4-FFF2-40B4-BE49-F238E27FC236}">
                  <a16:creationId xmlns:a16="http://schemas.microsoft.com/office/drawing/2014/main" id="{AAF19BBD-49C9-41F1-E225-0221685DFA79}"/>
                </a:ext>
              </a:extLst>
            </p:cNvPr>
            <p:cNvSpPr txBox="1">
              <a:spLocks/>
            </p:cNvSpPr>
            <p:nvPr/>
          </p:nvSpPr>
          <p:spPr>
            <a:xfrm>
              <a:off x="1277055" y="1323468"/>
              <a:ext cx="2835097" cy="687861"/>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ctr"/>
              <a:r>
                <a:rPr lang="lt-LT" sz="1800" b="1" i="1" spc="10" dirty="0">
                  <a:solidFill>
                    <a:schemeClr val="accent3">
                      <a:lumMod val="50000"/>
                    </a:schemeClr>
                  </a:solidFill>
                  <a:effectLst/>
                  <a:latin typeface="Times New Roman" panose="02020603050405020304" pitchFamily="18" charset="0"/>
                  <a:ea typeface="Calibri" panose="020F0502020204030204" pitchFamily="34" charset="0"/>
                </a:rPr>
                <a:t>Tinkamumo sąlygos projektui, teikiamam pagal 1 paramos modelį</a:t>
              </a:r>
              <a:endParaRPr lang="lt-LT" sz="1800" i="1" dirty="0">
                <a:solidFill>
                  <a:schemeClr val="accent3">
                    <a:lumMod val="50000"/>
                  </a:schemeClr>
                </a:solidFill>
                <a:effectLst/>
                <a:latin typeface="Times New Roman" panose="02020603050405020304" pitchFamily="18" charset="0"/>
                <a:ea typeface="Times New Roman" panose="02020603050405020304" pitchFamily="18" charset="0"/>
              </a:endParaRPr>
            </a:p>
          </p:txBody>
        </p:sp>
      </p:grpSp>
      <p:grpSp>
        <p:nvGrpSpPr>
          <p:cNvPr id="7" name="Grupė 6">
            <a:extLst>
              <a:ext uri="{FF2B5EF4-FFF2-40B4-BE49-F238E27FC236}">
                <a16:creationId xmlns:a16="http://schemas.microsoft.com/office/drawing/2014/main" id="{A5BF52DC-1E92-BCD2-0EF4-CA6FACADB2D6}"/>
              </a:ext>
            </a:extLst>
          </p:cNvPr>
          <p:cNvGrpSpPr/>
          <p:nvPr/>
        </p:nvGrpSpPr>
        <p:grpSpPr>
          <a:xfrm>
            <a:off x="111739" y="3162132"/>
            <a:ext cx="3343144" cy="1603904"/>
            <a:chOff x="4874300" y="1115182"/>
            <a:chExt cx="4135203" cy="1435734"/>
          </a:xfrm>
        </p:grpSpPr>
        <p:sp>
          <p:nvSpPr>
            <p:cNvPr id="98" name="Rectangle 17">
              <a:extLst>
                <a:ext uri="{FF2B5EF4-FFF2-40B4-BE49-F238E27FC236}">
                  <a16:creationId xmlns:a16="http://schemas.microsoft.com/office/drawing/2014/main" id="{3949616F-EFDF-5DAD-7DE2-59801A9367BD}"/>
                </a:ext>
              </a:extLst>
            </p:cNvPr>
            <p:cNvSpPr/>
            <p:nvPr/>
          </p:nvSpPr>
          <p:spPr>
            <a:xfrm>
              <a:off x="4874300" y="1131569"/>
              <a:ext cx="4135203" cy="1419347"/>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9" name="Rectangle 18">
              <a:extLst>
                <a:ext uri="{FF2B5EF4-FFF2-40B4-BE49-F238E27FC236}">
                  <a16:creationId xmlns:a16="http://schemas.microsoft.com/office/drawing/2014/main" id="{D3002DE9-2E58-CA91-B951-E382BB84780A}"/>
                </a:ext>
              </a:extLst>
            </p:cNvPr>
            <p:cNvSpPr/>
            <p:nvPr/>
          </p:nvSpPr>
          <p:spPr>
            <a:xfrm>
              <a:off x="4874300" y="1115182"/>
              <a:ext cx="106364" cy="1434716"/>
            </a:xfrm>
            <a:prstGeom prst="rect">
              <a:avLst/>
            </a:prstGeom>
            <a:solidFill>
              <a:srgbClr val="126A3A"/>
            </a:solidFill>
            <a:ln w="12700" cap="flat" cmpd="sng" algn="ctr">
              <a:noFill/>
              <a:prstDash val="solid"/>
              <a:miter lim="800000"/>
            </a:ln>
            <a:effectLst/>
          </p:spPr>
          <p:txBody>
            <a:bodyPr rtlCol="0" anchor="ctr"/>
            <a:lstStyle/>
            <a:p>
              <a:pPr algn="ctr" defTabSz="685663"/>
              <a:endParaRPr lang="en-US" sz="1350" kern="0">
                <a:solidFill>
                  <a:schemeClr val="accent3">
                    <a:lumMod val="60000"/>
                    <a:lumOff val="40000"/>
                  </a:schemeClr>
                </a:solidFill>
                <a:latin typeface="Calibri" panose="020F0502020204030204"/>
              </a:endParaRPr>
            </a:p>
          </p:txBody>
        </p:sp>
        <p:sp>
          <p:nvSpPr>
            <p:cNvPr id="130" name="TextBox 129">
              <a:extLst>
                <a:ext uri="{FF2B5EF4-FFF2-40B4-BE49-F238E27FC236}">
                  <a16:creationId xmlns:a16="http://schemas.microsoft.com/office/drawing/2014/main" id="{01D8063B-1AE0-4203-75E9-E5025E994286}"/>
                </a:ext>
              </a:extLst>
            </p:cNvPr>
            <p:cNvSpPr txBox="1"/>
            <p:nvPr/>
          </p:nvSpPr>
          <p:spPr>
            <a:xfrm>
              <a:off x="5301459" y="1117353"/>
              <a:ext cx="3708044" cy="1239778"/>
            </a:xfrm>
            <a:prstGeom prst="rect">
              <a:avLst/>
            </a:prstGeom>
            <a:noFill/>
          </p:spPr>
          <p:txBody>
            <a:bodyPr wrap="square" rtlCol="0">
              <a:spAutoFit/>
            </a:bodyPr>
            <a:lstStyle/>
            <a:p>
              <a:pPr algn="ctr">
                <a:defRPr/>
              </a:pPr>
              <a:endParaRPr lang="en-US" b="1" i="1" spc="10" dirty="0">
                <a:solidFill>
                  <a:schemeClr val="accent3">
                    <a:lumMod val="50000"/>
                  </a:schemeClr>
                </a:solidFill>
                <a:effectLst/>
                <a:latin typeface="Times New Roman" panose="02020603050405020304" pitchFamily="18" charset="0"/>
                <a:ea typeface="Calibri" panose="020F0502020204030204" pitchFamily="34" charset="0"/>
              </a:endParaRPr>
            </a:p>
            <a:p>
              <a:pPr algn="ctr">
                <a:defRPr/>
              </a:pPr>
              <a:r>
                <a:rPr lang="lt-LT" b="1" i="1" spc="10" dirty="0">
                  <a:solidFill>
                    <a:schemeClr val="accent3">
                      <a:lumMod val="50000"/>
                    </a:schemeClr>
                  </a:solidFill>
                  <a:effectLst/>
                  <a:latin typeface="Times New Roman" panose="02020603050405020304" pitchFamily="18" charset="0"/>
                  <a:ea typeface="Calibri" panose="020F0502020204030204" pitchFamily="34" charset="0"/>
                </a:rPr>
                <a:t>Tinkamumo sąlygos projektui, teikiamam pagal </a:t>
              </a:r>
              <a:endParaRPr lang="en-US" b="1" i="1" spc="10" dirty="0">
                <a:solidFill>
                  <a:schemeClr val="accent3">
                    <a:lumMod val="50000"/>
                  </a:schemeClr>
                </a:solidFill>
                <a:effectLst/>
                <a:latin typeface="Times New Roman" panose="02020603050405020304" pitchFamily="18" charset="0"/>
                <a:ea typeface="Calibri" panose="020F0502020204030204" pitchFamily="34" charset="0"/>
              </a:endParaRPr>
            </a:p>
            <a:p>
              <a:pPr algn="ctr">
                <a:defRPr/>
              </a:pPr>
              <a:r>
                <a:rPr lang="en-US" b="1" i="1" spc="10" dirty="0">
                  <a:solidFill>
                    <a:schemeClr val="accent3">
                      <a:lumMod val="50000"/>
                    </a:schemeClr>
                  </a:solidFill>
                  <a:effectLst/>
                  <a:latin typeface="Times New Roman" panose="02020603050405020304" pitchFamily="18" charset="0"/>
                  <a:ea typeface="Calibri" panose="020F0502020204030204" pitchFamily="34" charset="0"/>
                </a:rPr>
                <a:t>2</a:t>
              </a:r>
              <a:r>
                <a:rPr lang="lt-LT" b="1" i="1" spc="10" dirty="0">
                  <a:solidFill>
                    <a:schemeClr val="accent3">
                      <a:lumMod val="50000"/>
                    </a:schemeClr>
                  </a:solidFill>
                  <a:effectLst/>
                  <a:latin typeface="Times New Roman" panose="02020603050405020304" pitchFamily="18" charset="0"/>
                  <a:ea typeface="Calibri" panose="020F0502020204030204" pitchFamily="34" charset="0"/>
                </a:rPr>
                <a:t> paramos modelį</a:t>
              </a:r>
              <a:endParaRPr lang="lt-LT" i="1" dirty="0">
                <a:solidFill>
                  <a:schemeClr val="accent3">
                    <a:lumMod val="50000"/>
                  </a:schemeClr>
                </a:solidFill>
                <a:effectLst/>
                <a:latin typeface="Times New Roman" panose="02020603050405020304" pitchFamily="18" charset="0"/>
                <a:ea typeface="Times New Roman" panose="02020603050405020304" pitchFamily="18" charset="0"/>
              </a:endParaRPr>
            </a:p>
            <a:p>
              <a:pPr algn="ctr">
                <a:defRPr/>
              </a:pPr>
              <a:endParaRPr kumimoji="0" lang="lt-LT" sz="1200" b="0" i="0" u="none" strike="noStrike" kern="1200" cap="none" spc="0" normalizeH="0" baseline="0" noProof="0" dirty="0">
                <a:ln>
                  <a:noFill/>
                </a:ln>
                <a:solidFill>
                  <a:srgbClr val="1F497D"/>
                </a:solidFill>
                <a:effectLst/>
                <a:uLnTx/>
                <a:uFillTx/>
                <a:latin typeface="Arial" panose="020B0604020202020204" pitchFamily="34" charset="0"/>
                <a:ea typeface="League Spartan" charset="0"/>
                <a:cs typeface="Arial" panose="020B0604020202020204" pitchFamily="34" charset="0"/>
              </a:endParaRPr>
            </a:p>
          </p:txBody>
        </p:sp>
      </p:grpSp>
      <p:sp>
        <p:nvSpPr>
          <p:cNvPr id="10" name="TextBox 9">
            <a:extLst>
              <a:ext uri="{FF2B5EF4-FFF2-40B4-BE49-F238E27FC236}">
                <a16:creationId xmlns:a16="http://schemas.microsoft.com/office/drawing/2014/main" id="{617827FE-64B0-3538-172C-49926EDE82E3}"/>
              </a:ext>
            </a:extLst>
          </p:cNvPr>
          <p:cNvSpPr txBox="1"/>
          <p:nvPr/>
        </p:nvSpPr>
        <p:spPr>
          <a:xfrm>
            <a:off x="457079" y="988543"/>
            <a:ext cx="2717871" cy="338554"/>
          </a:xfrm>
          <a:prstGeom prst="rect">
            <a:avLst/>
          </a:prstGeom>
          <a:solidFill>
            <a:schemeClr val="accent3">
              <a:lumMod val="20000"/>
              <a:lumOff val="80000"/>
            </a:schemeClr>
          </a:solidFill>
        </p:spPr>
        <p:txBody>
          <a:bodyPr wrap="square" rtlCol="0">
            <a:spAutoFit/>
          </a:bodyPr>
          <a:lstStyle/>
          <a:p>
            <a:pPr algn="ctr"/>
            <a:r>
              <a:rPr lang="lt-LT" sz="1600" b="1" i="1" dirty="0">
                <a:solidFill>
                  <a:schemeClr val="accent3">
                    <a:lumMod val="50000"/>
                  </a:schemeClr>
                </a:solidFill>
                <a:latin typeface="Times New Roman" panose="02020603050405020304" pitchFamily="18" charset="0"/>
                <a:cs typeface="Times New Roman" panose="02020603050405020304" pitchFamily="18" charset="0"/>
              </a:rPr>
              <a:t>P</a:t>
            </a:r>
            <a:r>
              <a:rPr lang="en-US" sz="1600" b="1" i="1" dirty="0" err="1">
                <a:solidFill>
                  <a:schemeClr val="accent3">
                    <a:lumMod val="50000"/>
                  </a:schemeClr>
                </a:solidFill>
                <a:latin typeface="Times New Roman" panose="02020603050405020304" pitchFamily="18" charset="0"/>
                <a:cs typeface="Times New Roman" panose="02020603050405020304" pitchFamily="18" charset="0"/>
              </a:rPr>
              <a:t>arei</a:t>
            </a:r>
            <a:r>
              <a:rPr lang="lt-LT" sz="1600" b="1" i="1" dirty="0" err="1">
                <a:solidFill>
                  <a:schemeClr val="accent3">
                    <a:lumMod val="50000"/>
                  </a:schemeClr>
                </a:solidFill>
                <a:latin typeface="Times New Roman" panose="02020603050405020304" pitchFamily="18" charset="0"/>
                <a:cs typeface="Times New Roman" panose="02020603050405020304" pitchFamily="18" charset="0"/>
              </a:rPr>
              <a:t>škėjams</a:t>
            </a:r>
            <a:r>
              <a:rPr lang="lt-LT" sz="1600" b="1" i="1" dirty="0">
                <a:solidFill>
                  <a:schemeClr val="accent3">
                    <a:lumMod val="50000"/>
                  </a:schemeClr>
                </a:solidFill>
                <a:latin typeface="Times New Roman" panose="02020603050405020304" pitchFamily="18" charset="0"/>
                <a:cs typeface="Times New Roman" panose="02020603050405020304" pitchFamily="18" charset="0"/>
              </a:rPr>
              <a:t> ir partneriams</a:t>
            </a:r>
            <a:endParaRPr lang="en-US" sz="1600" b="1" i="1"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11" name="Diagrama 10">
            <a:extLst>
              <a:ext uri="{FF2B5EF4-FFF2-40B4-BE49-F238E27FC236}">
                <a16:creationId xmlns:a16="http://schemas.microsoft.com/office/drawing/2014/main" id="{35E8B28D-6505-469B-D3CD-79993280B40A}"/>
              </a:ext>
            </a:extLst>
          </p:cNvPr>
          <p:cNvGraphicFramePr/>
          <p:nvPr/>
        </p:nvGraphicFramePr>
        <p:xfrm>
          <a:off x="3334532" y="1198102"/>
          <a:ext cx="5623433" cy="3817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10">
            <a:extLst>
              <a:ext uri="{FF2B5EF4-FFF2-40B4-BE49-F238E27FC236}">
                <a16:creationId xmlns:a16="http://schemas.microsoft.com/office/drawing/2014/main" id="{238DBBB9-A938-971B-EA8E-E24FAD3972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596" y="202387"/>
            <a:ext cx="2448270" cy="417233"/>
          </a:xfrm>
          <a:prstGeom prst="rect">
            <a:avLst/>
          </a:prstGeom>
        </p:spPr>
      </p:pic>
    </p:spTree>
    <p:extLst>
      <p:ext uri="{BB962C8B-B14F-4D97-AF65-F5344CB8AC3E}">
        <p14:creationId xmlns:p14="http://schemas.microsoft.com/office/powerpoint/2010/main" val="17975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D53AE-F150-1C33-3946-032BEF0C5FD3}"/>
              </a:ext>
            </a:extLst>
          </p:cNvPr>
          <p:cNvSpPr txBox="1"/>
          <p:nvPr/>
        </p:nvSpPr>
        <p:spPr>
          <a:xfrm>
            <a:off x="2671638" y="310122"/>
            <a:ext cx="6286327"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50000"/>
                  </a:schemeClr>
                </a:solidFill>
                <a:latin typeface="+mj-lt"/>
                <a:cs typeface="Poppins" pitchFamily="2" charset="77"/>
              </a:rPr>
              <a:t>T</a:t>
            </a:r>
            <a:r>
              <a:rPr lang="lt-LT" sz="2400" b="1" dirty="0" err="1">
                <a:solidFill>
                  <a:schemeClr val="accent3">
                    <a:lumMod val="50000"/>
                  </a:schemeClr>
                </a:solidFill>
                <a:latin typeface="+mj-lt"/>
                <a:cs typeface="Poppins" pitchFamily="2" charset="77"/>
              </a:rPr>
              <a:t>inkamumo</a:t>
            </a:r>
            <a:r>
              <a:rPr lang="lt-LT" sz="2400" b="1" dirty="0">
                <a:solidFill>
                  <a:schemeClr val="accent3">
                    <a:lumMod val="50000"/>
                  </a:schemeClr>
                </a:solidFill>
                <a:latin typeface="+mj-lt"/>
                <a:cs typeface="Poppins" pitchFamily="2" charset="77"/>
              </a:rPr>
              <a:t> sąlygos </a:t>
            </a:r>
            <a:r>
              <a:rPr lang="en-US" sz="2400" b="1" dirty="0">
                <a:solidFill>
                  <a:schemeClr val="accent3">
                    <a:lumMod val="50000"/>
                  </a:schemeClr>
                </a:solidFill>
                <a:latin typeface="+mj-lt"/>
                <a:cs typeface="Poppins" pitchFamily="2" charset="77"/>
              </a:rPr>
              <a:t>pagal paramos </a:t>
            </a:r>
            <a:r>
              <a:rPr lang="en-US" sz="2400" b="1" dirty="0" err="1">
                <a:solidFill>
                  <a:schemeClr val="accent3">
                    <a:lumMod val="50000"/>
                  </a:schemeClr>
                </a:solidFill>
                <a:latin typeface="+mj-lt"/>
                <a:cs typeface="Poppins" pitchFamily="2" charset="77"/>
              </a:rPr>
              <a:t>modelius</a:t>
            </a:r>
            <a:r>
              <a:rPr lang="en-US" sz="2400" b="1" dirty="0">
                <a:solidFill>
                  <a:schemeClr val="accent3">
                    <a:lumMod val="50000"/>
                  </a:schemeClr>
                </a:solidFill>
                <a:latin typeface="+mj-lt"/>
                <a:cs typeface="Poppins" pitchFamily="2" charset="77"/>
              </a:rPr>
              <a:t> (2)</a:t>
            </a:r>
            <a:endParaRPr lang="en-US" sz="2400" b="1" dirty="0">
              <a:solidFill>
                <a:schemeClr val="accent3">
                  <a:lumMod val="75000"/>
                </a:schemeClr>
              </a:solidFill>
              <a:latin typeface="+mj-lt"/>
              <a:cs typeface="Poppins" pitchFamily="2" charset="77"/>
            </a:endParaRPr>
          </a:p>
        </p:txBody>
      </p:sp>
      <p:sp>
        <p:nvSpPr>
          <p:cNvPr id="8" name="TextBox 7">
            <a:extLst>
              <a:ext uri="{FF2B5EF4-FFF2-40B4-BE49-F238E27FC236}">
                <a16:creationId xmlns:a16="http://schemas.microsoft.com/office/drawing/2014/main" id="{F542C6F7-0CA1-D178-8734-E38DCE66FBD6}"/>
              </a:ext>
            </a:extLst>
          </p:cNvPr>
          <p:cNvSpPr txBox="1"/>
          <p:nvPr/>
        </p:nvSpPr>
        <p:spPr>
          <a:xfrm>
            <a:off x="809659" y="1089263"/>
            <a:ext cx="546946" cy="438582"/>
          </a:xfrm>
          <a:prstGeom prst="rect">
            <a:avLst/>
          </a:prstGeom>
          <a:noFill/>
        </p:spPr>
        <p:txBody>
          <a:bodyPr wrap="squar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01</a:t>
            </a:r>
          </a:p>
        </p:txBody>
      </p:sp>
      <p:sp>
        <p:nvSpPr>
          <p:cNvPr id="34" name="TextBox 33">
            <a:extLst>
              <a:ext uri="{FF2B5EF4-FFF2-40B4-BE49-F238E27FC236}">
                <a16:creationId xmlns:a16="http://schemas.microsoft.com/office/drawing/2014/main" id="{59AA9F1F-C5AE-8A2B-44CD-2DB1D6B962C8}"/>
              </a:ext>
            </a:extLst>
          </p:cNvPr>
          <p:cNvSpPr txBox="1"/>
          <p:nvPr/>
        </p:nvSpPr>
        <p:spPr>
          <a:xfrm>
            <a:off x="779736" y="3744793"/>
            <a:ext cx="546946" cy="438582"/>
          </a:xfrm>
          <a:prstGeom prst="rect">
            <a:avLst/>
          </a:prstGeom>
          <a:noFill/>
        </p:spPr>
        <p:txBody>
          <a:bodyPr wrap="non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03</a:t>
            </a:r>
          </a:p>
        </p:txBody>
      </p:sp>
      <p:sp>
        <p:nvSpPr>
          <p:cNvPr id="37" name="TextBox 36">
            <a:extLst>
              <a:ext uri="{FF2B5EF4-FFF2-40B4-BE49-F238E27FC236}">
                <a16:creationId xmlns:a16="http://schemas.microsoft.com/office/drawing/2014/main" id="{E8737FF7-B0D4-1DB2-78B8-2FA70CCA6072}"/>
              </a:ext>
            </a:extLst>
          </p:cNvPr>
          <p:cNvSpPr txBox="1"/>
          <p:nvPr/>
        </p:nvSpPr>
        <p:spPr>
          <a:xfrm>
            <a:off x="713479" y="3999368"/>
            <a:ext cx="633507" cy="888705"/>
          </a:xfrm>
          <a:prstGeom prst="rect">
            <a:avLst/>
          </a:prstGeom>
          <a:noFill/>
        </p:spPr>
        <p:txBody>
          <a:bodyPr wrap="none" rtlCol="0" anchor="ctr" anchorCtr="0">
            <a:spAutoFit/>
          </a:bodyPr>
          <a:lstStyle/>
          <a:p>
            <a:pPr algn="r" defTabSz="685663"/>
            <a:r>
              <a:rPr lang="en-US" sz="5175" b="1" dirty="0">
                <a:solidFill>
                  <a:srgbClr val="FFFFFF">
                    <a:alpha val="35000"/>
                  </a:srgbClr>
                </a:solidFill>
                <a:latin typeface="Poppins" pitchFamily="2" charset="77"/>
                <a:ea typeface="League Spartan" charset="0"/>
                <a:cs typeface="Poppins" pitchFamily="2" charset="77"/>
              </a:rPr>
              <a:t>4</a:t>
            </a:r>
          </a:p>
        </p:txBody>
      </p:sp>
      <p:sp>
        <p:nvSpPr>
          <p:cNvPr id="38" name="TextBox 37">
            <a:extLst>
              <a:ext uri="{FF2B5EF4-FFF2-40B4-BE49-F238E27FC236}">
                <a16:creationId xmlns:a16="http://schemas.microsoft.com/office/drawing/2014/main" id="{5AC2670B-CC4F-D14C-A66C-A3254691A8FE}"/>
              </a:ext>
            </a:extLst>
          </p:cNvPr>
          <p:cNvSpPr txBox="1"/>
          <p:nvPr/>
        </p:nvSpPr>
        <p:spPr>
          <a:xfrm>
            <a:off x="779202" y="4224428"/>
            <a:ext cx="567784" cy="438582"/>
          </a:xfrm>
          <a:prstGeom prst="rect">
            <a:avLst/>
          </a:prstGeom>
          <a:noFill/>
        </p:spPr>
        <p:txBody>
          <a:bodyPr wrap="none" rtlCol="0" anchor="ctr" anchorCtr="0">
            <a:spAutoFit/>
          </a:bodyPr>
          <a:lstStyle/>
          <a:p>
            <a:pPr algn="r" defTabSz="685663"/>
            <a:r>
              <a:rPr lang="en-US" sz="2250" b="1" dirty="0">
                <a:solidFill>
                  <a:srgbClr val="FFFFFF"/>
                </a:solidFill>
                <a:latin typeface="Poppins" pitchFamily="2" charset="77"/>
                <a:ea typeface="League Spartan" charset="0"/>
                <a:cs typeface="Poppins" pitchFamily="2" charset="77"/>
              </a:rPr>
              <a:t>04</a:t>
            </a:r>
          </a:p>
        </p:txBody>
      </p:sp>
      <p:grpSp>
        <p:nvGrpSpPr>
          <p:cNvPr id="9" name="Grupė 8">
            <a:extLst>
              <a:ext uri="{FF2B5EF4-FFF2-40B4-BE49-F238E27FC236}">
                <a16:creationId xmlns:a16="http://schemas.microsoft.com/office/drawing/2014/main" id="{CF07C8B5-283A-086B-77A9-AC8FF127FF3D}"/>
              </a:ext>
            </a:extLst>
          </p:cNvPr>
          <p:cNvGrpSpPr/>
          <p:nvPr/>
        </p:nvGrpSpPr>
        <p:grpSpPr>
          <a:xfrm>
            <a:off x="371073" y="1931994"/>
            <a:ext cx="2112551" cy="1698782"/>
            <a:chOff x="828077" y="1131569"/>
            <a:chExt cx="3495904" cy="1055665"/>
          </a:xfrm>
        </p:grpSpPr>
        <p:sp>
          <p:nvSpPr>
            <p:cNvPr id="90" name="Rectangle 3">
              <a:extLst>
                <a:ext uri="{FF2B5EF4-FFF2-40B4-BE49-F238E27FC236}">
                  <a16:creationId xmlns:a16="http://schemas.microsoft.com/office/drawing/2014/main" id="{89FDD7FE-C7AF-96B4-E32E-AED5A3E47430}"/>
                </a:ext>
              </a:extLst>
            </p:cNvPr>
            <p:cNvSpPr/>
            <p:nvPr/>
          </p:nvSpPr>
          <p:spPr>
            <a:xfrm>
              <a:off x="928081" y="1143590"/>
              <a:ext cx="3395900" cy="10436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1" name="Rectangle 4">
              <a:extLst>
                <a:ext uri="{FF2B5EF4-FFF2-40B4-BE49-F238E27FC236}">
                  <a16:creationId xmlns:a16="http://schemas.microsoft.com/office/drawing/2014/main" id="{95329BD4-8414-7023-724D-6C55AD39A5F6}"/>
                </a:ext>
              </a:extLst>
            </p:cNvPr>
            <p:cNvSpPr/>
            <p:nvPr/>
          </p:nvSpPr>
          <p:spPr>
            <a:xfrm flipH="1">
              <a:off x="828077" y="1131569"/>
              <a:ext cx="213899" cy="1043643"/>
            </a:xfrm>
            <a:prstGeom prst="rect">
              <a:avLst/>
            </a:prstGeom>
            <a:solidFill>
              <a:srgbClr val="126A3A"/>
            </a:solidFill>
            <a:ln w="12700" cap="flat" cmpd="sng" algn="ctr">
              <a:noFill/>
              <a:prstDash val="solid"/>
              <a:miter lim="800000"/>
            </a:ln>
            <a:effectLst/>
          </p:spPr>
          <p:txBody>
            <a:bodyPr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i="0" u="none" strike="noStrike" kern="0" cap="none" spc="0" normalizeH="0" baseline="0" noProof="0" dirty="0">
                <a:ln>
                  <a:noFill/>
                </a:ln>
                <a:solidFill>
                  <a:srgbClr val="126A3A"/>
                </a:solidFill>
                <a:effectLst/>
                <a:uLnTx/>
                <a:uFillTx/>
                <a:latin typeface="Calibri" panose="020F0502020204030204"/>
                <a:ea typeface="+mn-ea"/>
                <a:cs typeface="+mn-cs"/>
              </a:endParaRPr>
            </a:p>
          </p:txBody>
        </p:sp>
        <p:sp>
          <p:nvSpPr>
            <p:cNvPr id="109" name="Subtitle 2">
              <a:extLst>
                <a:ext uri="{FF2B5EF4-FFF2-40B4-BE49-F238E27FC236}">
                  <a16:creationId xmlns:a16="http://schemas.microsoft.com/office/drawing/2014/main" id="{AAF19BBD-49C9-41F1-E225-0221685DFA79}"/>
                </a:ext>
              </a:extLst>
            </p:cNvPr>
            <p:cNvSpPr txBox="1">
              <a:spLocks/>
            </p:cNvSpPr>
            <p:nvPr/>
          </p:nvSpPr>
          <p:spPr>
            <a:xfrm>
              <a:off x="1234290" y="1443439"/>
              <a:ext cx="2783478" cy="73993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lt-LT" sz="1600" b="1" i="1" spc="10" dirty="0">
                  <a:solidFill>
                    <a:schemeClr val="accent3">
                      <a:lumMod val="50000"/>
                    </a:schemeClr>
                  </a:solidFill>
                  <a:effectLst/>
                  <a:latin typeface="Times New Roman" panose="02020603050405020304" pitchFamily="18" charset="0"/>
                  <a:ea typeface="Calibri" panose="020F0502020204030204" pitchFamily="34" charset="0"/>
                </a:rPr>
                <a:t>Tinkamumo sąlygos projektui, teikiamam pagal </a:t>
              </a:r>
              <a:r>
                <a:rPr lang="en-US" sz="1600" b="1" i="1" spc="10" dirty="0">
                  <a:solidFill>
                    <a:schemeClr val="accent3">
                      <a:lumMod val="50000"/>
                    </a:schemeClr>
                  </a:solidFill>
                  <a:effectLst/>
                  <a:latin typeface="Times New Roman" panose="02020603050405020304" pitchFamily="18" charset="0"/>
                  <a:ea typeface="Calibri" panose="020F0502020204030204" pitchFamily="34" charset="0"/>
                </a:rPr>
                <a:t>3 </a:t>
              </a:r>
              <a:r>
                <a:rPr lang="lt-LT" sz="1600" b="1" i="1" spc="10" dirty="0">
                  <a:solidFill>
                    <a:schemeClr val="accent3">
                      <a:lumMod val="50000"/>
                    </a:schemeClr>
                  </a:solidFill>
                  <a:effectLst/>
                  <a:latin typeface="Times New Roman" panose="02020603050405020304" pitchFamily="18" charset="0"/>
                  <a:ea typeface="Calibri" panose="020F0502020204030204" pitchFamily="34" charset="0"/>
                </a:rPr>
                <a:t> paramos modelį</a:t>
              </a:r>
              <a:endParaRPr lang="lt-LT" sz="1600" i="1" dirty="0">
                <a:solidFill>
                  <a:schemeClr val="accent3">
                    <a:lumMod val="50000"/>
                  </a:schemeClr>
                </a:solidFill>
                <a:effectLst/>
                <a:latin typeface="Times New Roman" panose="02020603050405020304" pitchFamily="18" charset="0"/>
                <a:ea typeface="Times New Roman" panose="02020603050405020304" pitchFamily="18" charset="0"/>
              </a:endParaRPr>
            </a:p>
          </p:txBody>
        </p:sp>
      </p:grpSp>
      <p:sp>
        <p:nvSpPr>
          <p:cNvPr id="10" name="TextBox 9">
            <a:extLst>
              <a:ext uri="{FF2B5EF4-FFF2-40B4-BE49-F238E27FC236}">
                <a16:creationId xmlns:a16="http://schemas.microsoft.com/office/drawing/2014/main" id="{617827FE-64B0-3538-172C-49926EDE82E3}"/>
              </a:ext>
            </a:extLst>
          </p:cNvPr>
          <p:cNvSpPr txBox="1"/>
          <p:nvPr/>
        </p:nvSpPr>
        <p:spPr>
          <a:xfrm>
            <a:off x="262393" y="1031706"/>
            <a:ext cx="2352446" cy="646331"/>
          </a:xfrm>
          <a:prstGeom prst="rect">
            <a:avLst/>
          </a:prstGeom>
          <a:solidFill>
            <a:schemeClr val="accent3">
              <a:lumMod val="20000"/>
              <a:lumOff val="80000"/>
            </a:schemeClr>
          </a:solidFill>
        </p:spPr>
        <p:txBody>
          <a:bodyPr wrap="square" rtlCol="0">
            <a:spAutoFit/>
          </a:bodyPr>
          <a:lstStyle/>
          <a:p>
            <a:pPr algn="ctr"/>
            <a:r>
              <a:rPr lang="lt-LT" dirty="0">
                <a:solidFill>
                  <a:schemeClr val="accent3">
                    <a:lumMod val="50000"/>
                  </a:schemeClr>
                </a:solidFill>
                <a:latin typeface="Times New Roman" panose="02020603050405020304" pitchFamily="18" charset="0"/>
                <a:cs typeface="Times New Roman" panose="02020603050405020304" pitchFamily="18" charset="0"/>
              </a:rPr>
              <a:t>Pareiškėjams ir partneriui</a:t>
            </a:r>
            <a:endParaRPr lang="en-US"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11" name="Diagrama 10">
            <a:extLst>
              <a:ext uri="{FF2B5EF4-FFF2-40B4-BE49-F238E27FC236}">
                <a16:creationId xmlns:a16="http://schemas.microsoft.com/office/drawing/2014/main" id="{35E8B28D-6505-469B-D3CD-79993280B40A}"/>
              </a:ext>
            </a:extLst>
          </p:cNvPr>
          <p:cNvGraphicFramePr/>
          <p:nvPr/>
        </p:nvGraphicFramePr>
        <p:xfrm>
          <a:off x="2483624" y="1070796"/>
          <a:ext cx="6474340" cy="3817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10">
            <a:extLst>
              <a:ext uri="{FF2B5EF4-FFF2-40B4-BE49-F238E27FC236}">
                <a16:creationId xmlns:a16="http://schemas.microsoft.com/office/drawing/2014/main" id="{04BBAEFF-4696-9979-998A-DE12888DCB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596" y="202387"/>
            <a:ext cx="2115821" cy="417233"/>
          </a:xfrm>
          <a:prstGeom prst="rect">
            <a:avLst/>
          </a:prstGeom>
        </p:spPr>
      </p:pic>
    </p:spTree>
    <p:extLst>
      <p:ext uri="{BB962C8B-B14F-4D97-AF65-F5344CB8AC3E}">
        <p14:creationId xmlns:p14="http://schemas.microsoft.com/office/powerpoint/2010/main" val="121427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čiakampis 12">
            <a:extLst>
              <a:ext uri="{FF2B5EF4-FFF2-40B4-BE49-F238E27FC236}">
                <a16:creationId xmlns:a16="http://schemas.microsoft.com/office/drawing/2014/main" id="{CC627903-D48A-5934-1621-5B7769921127}"/>
              </a:ext>
            </a:extLst>
          </p:cNvPr>
          <p:cNvSpPr/>
          <p:nvPr/>
        </p:nvSpPr>
        <p:spPr>
          <a:xfrm>
            <a:off x="131930" y="103316"/>
            <a:ext cx="2591959" cy="5143500"/>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Pavadinimas 20">
            <a:extLst>
              <a:ext uri="{FF2B5EF4-FFF2-40B4-BE49-F238E27FC236}">
                <a16:creationId xmlns:a16="http://schemas.microsoft.com/office/drawing/2014/main" id="{3F787DFB-B68C-B9D0-6EC1-97C1BF9344A1}"/>
              </a:ext>
            </a:extLst>
          </p:cNvPr>
          <p:cNvSpPr>
            <a:spLocks noGrp="1"/>
          </p:cNvSpPr>
          <p:nvPr>
            <p:ph type="ctrTitle"/>
          </p:nvPr>
        </p:nvSpPr>
        <p:spPr>
          <a:xfrm>
            <a:off x="3279826" y="159027"/>
            <a:ext cx="5633499" cy="906196"/>
          </a:xfrm>
          <a:solidFill>
            <a:schemeClr val="accent3">
              <a:lumMod val="40000"/>
              <a:lumOff val="60000"/>
            </a:schemeClr>
          </a:solidFill>
        </p:spPr>
        <p:txBody>
          <a:bodyPr>
            <a:noAutofit/>
          </a:bodyPr>
          <a:lstStyle/>
          <a:p>
            <a:r>
              <a:rPr lang="lt-LT" sz="3200" b="1" dirty="0">
                <a:solidFill>
                  <a:schemeClr val="accent3">
                    <a:lumMod val="50000"/>
                  </a:schemeClr>
                </a:solidFill>
              </a:rPr>
              <a:t>Trumpa tiekimo </a:t>
            </a:r>
            <a:r>
              <a:rPr lang="en-US" sz="3200" b="1" dirty="0">
                <a:solidFill>
                  <a:schemeClr val="accent3">
                    <a:lumMod val="50000"/>
                  </a:schemeClr>
                </a:solidFill>
              </a:rPr>
              <a:t>grandin</a:t>
            </a:r>
            <a:r>
              <a:rPr lang="lt-LT" sz="3200" b="1" dirty="0">
                <a:solidFill>
                  <a:schemeClr val="accent3">
                    <a:lumMod val="50000"/>
                  </a:schemeClr>
                </a:solidFill>
              </a:rPr>
              <a:t>ė</a:t>
            </a:r>
          </a:p>
        </p:txBody>
      </p:sp>
      <p:sp>
        <p:nvSpPr>
          <p:cNvPr id="22" name="Antrinis pavadinimas 21">
            <a:extLst>
              <a:ext uri="{FF2B5EF4-FFF2-40B4-BE49-F238E27FC236}">
                <a16:creationId xmlns:a16="http://schemas.microsoft.com/office/drawing/2014/main" id="{1974DA28-355E-AA9D-9EBB-80C458073853}"/>
              </a:ext>
            </a:extLst>
          </p:cNvPr>
          <p:cNvSpPr>
            <a:spLocks noGrp="1"/>
          </p:cNvSpPr>
          <p:nvPr>
            <p:ph type="subTitle" idx="1"/>
          </p:nvPr>
        </p:nvSpPr>
        <p:spPr>
          <a:xfrm>
            <a:off x="3196423" y="1327868"/>
            <a:ext cx="5633498" cy="3228229"/>
          </a:xfrm>
          <a:solidFill>
            <a:schemeClr val="accent3">
              <a:lumMod val="20000"/>
              <a:lumOff val="80000"/>
            </a:schemeClr>
          </a:solidFill>
        </p:spPr>
        <p:txBody>
          <a:bodyPr>
            <a:normAutofit/>
          </a:bodyPr>
          <a:lstStyle/>
          <a:p>
            <a:pPr marL="457200" indent="-457200">
              <a:buFont typeface="Wingdings" panose="05000000000000000000" pitchFamily="2" charset="2"/>
              <a:buChar char="v"/>
            </a:pPr>
            <a:r>
              <a:rPr lang="lt-LT" sz="1800" dirty="0">
                <a:solidFill>
                  <a:schemeClr val="accent3">
                    <a:lumMod val="50000"/>
                  </a:schemeClr>
                </a:solidFill>
                <a:latin typeface="Times New Roman" panose="02020603050405020304" pitchFamily="18" charset="0"/>
                <a:cs typeface="Times New Roman" panose="02020603050405020304" pitchFamily="18" charset="0"/>
              </a:rPr>
              <a:t> iniciatyva, įgyvendinant Europos žaliąjį kursą ir strategiją „Nuo ūkio iki stalo“ </a:t>
            </a:r>
          </a:p>
          <a:p>
            <a:pPr marL="457200" indent="-457200">
              <a:buFont typeface="Wingdings" panose="05000000000000000000" pitchFamily="2" charset="2"/>
              <a:buChar char="v"/>
            </a:pPr>
            <a:r>
              <a:rPr lang="lt-LT" sz="1800" dirty="0">
                <a:solidFill>
                  <a:schemeClr val="accent3">
                    <a:lumMod val="50000"/>
                  </a:schemeClr>
                </a:solidFill>
                <a:latin typeface="Times New Roman" panose="02020603050405020304" pitchFamily="18" charset="0"/>
                <a:cs typeface="Times New Roman" panose="02020603050405020304" pitchFamily="18" charset="0"/>
              </a:rPr>
              <a:t> trumpiausias žemdirbių gaminamos produkcijos kelias iki vartotojo  </a:t>
            </a:r>
            <a:endParaRPr lang="lt-LT" sz="1800" spc="10" dirty="0">
              <a:solidFill>
                <a:schemeClr val="accent3">
                  <a:lumMod val="50000"/>
                </a:schemeClr>
              </a:solidFill>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r>
              <a:rPr lang="lt-LT" sz="1800" dirty="0">
                <a:solidFill>
                  <a:schemeClr val="accent3">
                    <a:lumMod val="50000"/>
                  </a:schemeClr>
                </a:solidFill>
                <a:latin typeface="Times New Roman" panose="02020603050405020304" pitchFamily="18" charset="0"/>
                <a:cs typeface="Times New Roman" panose="02020603050405020304" pitchFamily="18" charset="0"/>
              </a:rPr>
              <a:t>geriausias kokybės ir kainos santykis, vartojant </a:t>
            </a:r>
            <a:r>
              <a:rPr lang="lt-LT" sz="1800" spc="10" dirty="0">
                <a:solidFill>
                  <a:schemeClr val="accent3">
                    <a:lumMod val="50000"/>
                  </a:schemeClr>
                </a:solidFill>
                <a:latin typeface="Times New Roman" panose="02020603050405020304" pitchFamily="18" charset="0"/>
                <a:ea typeface="Calibri" panose="020F0502020204030204" pitchFamily="34" charset="0"/>
              </a:rPr>
              <a:t>šviežius, kokybiškus, vietoje užaugintus žemės ūkio ir maisto produktus</a:t>
            </a:r>
          </a:p>
          <a:p>
            <a:pPr marL="457200" indent="-457200">
              <a:buFont typeface="Wingdings" panose="05000000000000000000" pitchFamily="2" charset="2"/>
              <a:buChar char="v"/>
            </a:pPr>
            <a:r>
              <a:rPr lang="lt-LT" sz="1800" dirty="0">
                <a:solidFill>
                  <a:schemeClr val="accent3">
                    <a:lumMod val="50000"/>
                  </a:schemeClr>
                </a:solidFill>
                <a:latin typeface="Times New Roman" panose="02020603050405020304" pitchFamily="18" charset="0"/>
                <a:cs typeface="Times New Roman" panose="02020603050405020304" pitchFamily="18" charset="0"/>
              </a:rPr>
              <a:t>noras bendradarbiauti ir bendrauti, dalintis </a:t>
            </a:r>
          </a:p>
          <a:p>
            <a:pPr marL="457200" indent="-457200">
              <a:buFont typeface="Wingdings" panose="05000000000000000000" pitchFamily="2" charset="2"/>
              <a:buChar char="v"/>
            </a:pPr>
            <a:r>
              <a:rPr lang="lt-LT" sz="1800" dirty="0">
                <a:solidFill>
                  <a:schemeClr val="accent3">
                    <a:lumMod val="50000"/>
                  </a:schemeClr>
                </a:solidFill>
                <a:latin typeface="Times New Roman" panose="02020603050405020304" pitchFamily="18" charset="0"/>
                <a:cs typeface="Times New Roman" panose="02020603050405020304" pitchFamily="18" charset="0"/>
              </a:rPr>
              <a:t>ekologija, tvarumas, sąmoningumas (angl. </a:t>
            </a:r>
            <a:r>
              <a:rPr lang="lt-LT" sz="1800" i="1" dirty="0" err="1">
                <a:solidFill>
                  <a:schemeClr val="accent3">
                    <a:lumMod val="50000"/>
                  </a:schemeClr>
                </a:solidFill>
                <a:latin typeface="Times New Roman" panose="02020603050405020304" pitchFamily="18" charset="0"/>
                <a:cs typeface="Times New Roman" panose="02020603050405020304" pitchFamily="18" charset="0"/>
              </a:rPr>
              <a:t>mindfulness</a:t>
            </a:r>
            <a:r>
              <a:rPr lang="lt-LT" sz="1800" dirty="0">
                <a:solidFill>
                  <a:schemeClr val="accent3">
                    <a:lumMod val="50000"/>
                  </a:schemeClr>
                </a:solidFill>
                <a:latin typeface="Times New Roman" panose="02020603050405020304" pitchFamily="18" charset="0"/>
                <a:cs typeface="Times New Roman" panose="02020603050405020304" pitchFamily="18" charset="0"/>
              </a:rPr>
              <a:t>), atsakingumas</a:t>
            </a:r>
            <a:r>
              <a:rPr lang="en-US" sz="1800" dirty="0">
                <a:solidFill>
                  <a:schemeClr val="accent3">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3">
                    <a:lumMod val="50000"/>
                  </a:schemeClr>
                </a:solidFill>
                <a:latin typeface="Times New Roman" panose="02020603050405020304" pitchFamily="18" charset="0"/>
                <a:cs typeface="Times New Roman" panose="02020603050405020304" pitchFamily="18" charset="0"/>
              </a:rPr>
              <a:t>kokybi</a:t>
            </a:r>
            <a:r>
              <a:rPr lang="lt-LT" sz="1800" dirty="0" err="1">
                <a:solidFill>
                  <a:schemeClr val="accent3">
                    <a:lumMod val="50000"/>
                  </a:schemeClr>
                </a:solidFill>
                <a:latin typeface="Times New Roman" panose="02020603050405020304" pitchFamily="18" charset="0"/>
                <a:cs typeface="Times New Roman" panose="02020603050405020304" pitchFamily="18" charset="0"/>
              </a:rPr>
              <a:t>škas</a:t>
            </a:r>
            <a:r>
              <a:rPr lang="lt-LT" sz="1800" dirty="0">
                <a:solidFill>
                  <a:schemeClr val="accent3">
                    <a:lumMod val="50000"/>
                  </a:schemeClr>
                </a:solidFill>
                <a:latin typeface="Times New Roman" panose="02020603050405020304" pitchFamily="18" charset="0"/>
                <a:cs typeface="Times New Roman" panose="02020603050405020304" pitchFamily="18" charset="0"/>
              </a:rPr>
              <a:t> maistas</a:t>
            </a:r>
            <a:endParaRPr lang="lt-LT" sz="1600" dirty="0"/>
          </a:p>
          <a:p>
            <a:endParaRPr lang="lt-LT" dirty="0"/>
          </a:p>
        </p:txBody>
      </p:sp>
      <p:sp>
        <p:nvSpPr>
          <p:cNvPr id="2" name="Skaidrės numerio vietos rezervavimo ženklas 1">
            <a:extLst>
              <a:ext uri="{FF2B5EF4-FFF2-40B4-BE49-F238E27FC236}">
                <a16:creationId xmlns:a16="http://schemas.microsoft.com/office/drawing/2014/main" id="{B3724663-D9D3-70D1-C193-C6584F860FF9}"/>
              </a:ext>
            </a:extLst>
          </p:cNvPr>
          <p:cNvSpPr>
            <a:spLocks noGrp="1"/>
          </p:cNvSpPr>
          <p:nvPr>
            <p:ph type="sldNum" sz="quarter" idx="12"/>
          </p:nvPr>
        </p:nvSpPr>
        <p:spPr/>
        <p:txBody>
          <a:bodyPr/>
          <a:lstStyle/>
          <a:p>
            <a:fld id="{DA9B7F88-8E2D-499B-BAD8-FA2927D3DC0E}" type="slidenum">
              <a:rPr lang="en-GB" smtClean="0"/>
              <a:pPr/>
              <a:t>2</a:t>
            </a:fld>
            <a:endParaRPr lang="en-GB"/>
          </a:p>
        </p:txBody>
      </p:sp>
      <p:sp>
        <p:nvSpPr>
          <p:cNvPr id="3" name="Pavadinimas 1">
            <a:extLst>
              <a:ext uri="{FF2B5EF4-FFF2-40B4-BE49-F238E27FC236}">
                <a16:creationId xmlns:a16="http://schemas.microsoft.com/office/drawing/2014/main" id="{42997237-E611-3C4F-7A14-FE8D5E5C1263}"/>
              </a:ext>
            </a:extLst>
          </p:cNvPr>
          <p:cNvSpPr txBox="1">
            <a:spLocks/>
          </p:cNvSpPr>
          <p:nvPr/>
        </p:nvSpPr>
        <p:spPr>
          <a:xfrm>
            <a:off x="291332" y="576303"/>
            <a:ext cx="2345077" cy="4310741"/>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lt-LT" sz="2600" b="1" i="1" dirty="0">
              <a:solidFill>
                <a:srgbClr val="9BBB59"/>
              </a:solidFill>
              <a:latin typeface="Arial Narrow" panose="020B0606020202030204" pitchFamily="34" charset="0"/>
              <a:cs typeface="Arial" panose="020B0604020202020204" pitchFamily="34" charset="0"/>
            </a:endParaRPr>
          </a:p>
          <a:p>
            <a:pPr algn="l">
              <a:lnSpc>
                <a:spcPct val="90000"/>
              </a:lnSpc>
            </a:pPr>
            <a:endParaRPr lang="lt-LT" sz="2600" b="1" i="1" dirty="0">
              <a:solidFill>
                <a:schemeClr val="accent3"/>
              </a:solidFill>
              <a:latin typeface="Arial Narrow" panose="020B0606020202030204" pitchFamily="34" charset="0"/>
              <a:cs typeface="Arial" panose="020B0604020202020204" pitchFamily="34" charset="0"/>
            </a:endParaRPr>
          </a:p>
          <a:p>
            <a:pPr>
              <a:lnSpc>
                <a:spcPct val="90000"/>
              </a:lnSpc>
            </a:pPr>
            <a:endParaRPr lang="en-US" sz="3600" b="1" i="1" dirty="0">
              <a:solidFill>
                <a:schemeClr val="accent3"/>
              </a:solidFill>
              <a:cs typeface="Arial" panose="020B0604020202020204" pitchFamily="34" charset="0"/>
            </a:endParaRPr>
          </a:p>
          <a:p>
            <a:pPr>
              <a:lnSpc>
                <a:spcPct val="90000"/>
              </a:lnSpc>
            </a:pPr>
            <a:endParaRPr lang="en-US" sz="3600" b="1" i="1" dirty="0">
              <a:solidFill>
                <a:schemeClr val="accent3"/>
              </a:solidFill>
              <a:cs typeface="Arial" panose="020B0604020202020204" pitchFamily="34" charset="0"/>
            </a:endParaRPr>
          </a:p>
          <a:p>
            <a:pPr>
              <a:lnSpc>
                <a:spcPct val="90000"/>
              </a:lnSpc>
            </a:pPr>
            <a:endParaRPr lang="en-US" sz="3600" b="1" i="1" dirty="0">
              <a:solidFill>
                <a:schemeClr val="accent3"/>
              </a:solidFill>
              <a:cs typeface="Arial" panose="020B0604020202020204" pitchFamily="34" charset="0"/>
            </a:endParaRPr>
          </a:p>
          <a:p>
            <a:pPr>
              <a:lnSpc>
                <a:spcPct val="90000"/>
              </a:lnSpc>
            </a:pPr>
            <a:r>
              <a:rPr lang="lt-LT" sz="3600" b="1" i="1" dirty="0">
                <a:solidFill>
                  <a:schemeClr val="accent3"/>
                </a:solidFill>
                <a:cs typeface="Arial" panose="020B0604020202020204" pitchFamily="34" charset="0"/>
              </a:rPr>
              <a:t>Trumpa tiekimo </a:t>
            </a:r>
            <a:r>
              <a:rPr lang="en-US" sz="3600" b="1" i="1" dirty="0">
                <a:solidFill>
                  <a:schemeClr val="accent3"/>
                </a:solidFill>
                <a:cs typeface="Arial" panose="020B0604020202020204" pitchFamily="34" charset="0"/>
              </a:rPr>
              <a:t>grandin</a:t>
            </a:r>
            <a:r>
              <a:rPr lang="lt-LT" sz="3600" b="1" i="1" dirty="0">
                <a:solidFill>
                  <a:schemeClr val="accent3"/>
                </a:solidFill>
                <a:cs typeface="Arial" panose="020B0604020202020204" pitchFamily="34" charset="0"/>
              </a:rPr>
              <a:t>ė </a:t>
            </a:r>
            <a:endParaRPr lang="lt-LT" sz="3600" b="1" dirty="0">
              <a:solidFill>
                <a:schemeClr val="accent3"/>
              </a:solidFill>
              <a:cs typeface="Arial" panose="020B0604020202020204" pitchFamily="34" charset="0"/>
            </a:endParaRPr>
          </a:p>
          <a:p>
            <a:pPr>
              <a:lnSpc>
                <a:spcPct val="90000"/>
              </a:lnSpc>
            </a:pPr>
            <a:endParaRPr lang="en-US" sz="3500" b="1" dirty="0">
              <a:solidFill>
                <a:schemeClr val="bg2">
                  <a:lumMod val="75000"/>
                </a:schemeClr>
              </a:solidFill>
              <a:latin typeface="Arial Narrow" panose="020B0606020202030204" pitchFamily="34" charset="0"/>
              <a:cs typeface="Arial" panose="020B0604020202020204" pitchFamily="34" charset="0"/>
            </a:endParaRPr>
          </a:p>
          <a:p>
            <a:pPr algn="l">
              <a:lnSpc>
                <a:spcPct val="90000"/>
              </a:lnSpc>
            </a:pPr>
            <a:r>
              <a:rPr lang="lt-LT" sz="2600" b="1" i="1" dirty="0">
                <a:solidFill>
                  <a:schemeClr val="bg2">
                    <a:lumMod val="75000"/>
                  </a:schemeClr>
                </a:solidFill>
                <a:latin typeface="Arial Narrow" panose="020B0606020202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C99375AF-9043-ED80-F257-9208B1DF475A}"/>
              </a:ext>
            </a:extLst>
          </p:cNvPr>
          <p:cNvSpPr txBox="1"/>
          <p:nvPr/>
        </p:nvSpPr>
        <p:spPr>
          <a:xfrm>
            <a:off x="4310743" y="4818743"/>
            <a:ext cx="4833258" cy="276999"/>
          </a:xfrm>
          <a:prstGeom prst="rect">
            <a:avLst/>
          </a:prstGeom>
          <a:noFill/>
        </p:spPr>
        <p:txBody>
          <a:bodyPr wrap="square">
            <a:spAutoFit/>
          </a:bodyPr>
          <a:lstStyle/>
          <a:p>
            <a:r>
              <a:rPr lang="lt-LT" sz="600" dirty="0"/>
              <a:t>Paveikslas iš</a:t>
            </a:r>
            <a:r>
              <a:rPr lang="en-US" sz="600" dirty="0"/>
              <a:t>:https://www.innovationnewsnetwork.com/farm-to-fork-to-be-incorporated-into-the-european-sustainable-food-system/7507/</a:t>
            </a:r>
            <a:endParaRPr lang="lt-LT" sz="600" dirty="0"/>
          </a:p>
          <a:p>
            <a:r>
              <a:rPr lang="en-US" sz="600" dirty="0"/>
              <a:t> </a:t>
            </a:r>
            <a:endParaRPr lang="lt-LT" sz="600" dirty="0"/>
          </a:p>
        </p:txBody>
      </p:sp>
      <p:pic>
        <p:nvPicPr>
          <p:cNvPr id="11" name="Picture 2" descr="sustainable food system">
            <a:extLst>
              <a:ext uri="{FF2B5EF4-FFF2-40B4-BE49-F238E27FC236}">
                <a16:creationId xmlns:a16="http://schemas.microsoft.com/office/drawing/2014/main" id="{8321851F-F261-401D-F176-D54C83ED3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79" y="256456"/>
            <a:ext cx="2345077" cy="1946055"/>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a:extLst>
              <a:ext uri="{FF2B5EF4-FFF2-40B4-BE49-F238E27FC236}">
                <a16:creationId xmlns:a16="http://schemas.microsoft.com/office/drawing/2014/main" id="{1FF1E67C-B919-AA49-92DD-3B7807333845}"/>
              </a:ext>
            </a:extLst>
          </p:cNvPr>
          <p:cNvSpPr/>
          <p:nvPr/>
        </p:nvSpPr>
        <p:spPr>
          <a:xfrm>
            <a:off x="3196423" y="4556097"/>
            <a:ext cx="5633499" cy="42837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accent3">
                    <a:lumMod val="50000"/>
                  </a:schemeClr>
                </a:solidFill>
              </a:rPr>
              <a:t>„Iš ūkininko perki – Lietuvą augini“</a:t>
            </a:r>
            <a:endParaRPr lang="lt-LT" dirty="0"/>
          </a:p>
        </p:txBody>
      </p:sp>
    </p:spTree>
    <p:extLst>
      <p:ext uri="{BB962C8B-B14F-4D97-AF65-F5344CB8AC3E}">
        <p14:creationId xmlns:p14="http://schemas.microsoft.com/office/powerpoint/2010/main" val="311576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BFB4ABA1-98BF-2656-B0DA-B432C9B76428}"/>
              </a:ext>
            </a:extLst>
          </p:cNvPr>
          <p:cNvPicPr>
            <a:picLocks noChangeAspect="1"/>
          </p:cNvPicPr>
          <p:nvPr/>
        </p:nvPicPr>
        <p:blipFill>
          <a:blip r:embed="rId3"/>
          <a:stretch>
            <a:fillRect/>
          </a:stretch>
        </p:blipFill>
        <p:spPr>
          <a:xfrm>
            <a:off x="479798" y="4134049"/>
            <a:ext cx="8352000" cy="580492"/>
          </a:xfrm>
          <a:prstGeom prst="rect">
            <a:avLst/>
          </a:prstGeom>
        </p:spPr>
      </p:pic>
      <p:sp>
        <p:nvSpPr>
          <p:cNvPr id="13" name="Pavadinimas 1">
            <a:extLst>
              <a:ext uri="{FF2B5EF4-FFF2-40B4-BE49-F238E27FC236}">
                <a16:creationId xmlns:a16="http://schemas.microsoft.com/office/drawing/2014/main" id="{994BDCE4-9CB4-4081-5390-3C2D98614260}"/>
              </a:ext>
            </a:extLst>
          </p:cNvPr>
          <p:cNvSpPr txBox="1">
            <a:spLocks/>
          </p:cNvSpPr>
          <p:nvPr/>
        </p:nvSpPr>
        <p:spPr>
          <a:xfrm>
            <a:off x="3474720" y="420056"/>
            <a:ext cx="5212080" cy="472573"/>
          </a:xfrm>
          <a:prstGeom prst="rect">
            <a:avLst/>
          </a:prstGeom>
          <a:solidFill>
            <a:schemeClr val="accent3">
              <a:lumMod val="40000"/>
              <a:lumOff val="6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t-LT" sz="3200" b="1" dirty="0">
              <a:solidFill>
                <a:srgbClr val="8EC543"/>
              </a:solidFill>
              <a:latin typeface="Arial" pitchFamily="34" charset="0"/>
              <a:ea typeface="+mn-ea"/>
              <a:cs typeface="Arial" pitchFamily="34" charset="0"/>
            </a:endParaRPr>
          </a:p>
        </p:txBody>
      </p:sp>
      <p:sp>
        <p:nvSpPr>
          <p:cNvPr id="12" name="TextBox 11">
            <a:extLst>
              <a:ext uri="{FF2B5EF4-FFF2-40B4-BE49-F238E27FC236}">
                <a16:creationId xmlns:a16="http://schemas.microsoft.com/office/drawing/2014/main" id="{D7E85C7A-F72D-9086-6953-9AFA10BF8D68}"/>
              </a:ext>
            </a:extLst>
          </p:cNvPr>
          <p:cNvSpPr txBox="1"/>
          <p:nvPr/>
        </p:nvSpPr>
        <p:spPr>
          <a:xfrm>
            <a:off x="3474720" y="440586"/>
            <a:ext cx="5458823" cy="400110"/>
          </a:xfrm>
          <a:prstGeom prst="rect">
            <a:avLst/>
          </a:prstGeom>
          <a:noFill/>
        </p:spPr>
        <p:txBody>
          <a:bodyPr wrap="square" rtlCol="0">
            <a:spAutoFit/>
          </a:bodyPr>
          <a:lstStyle/>
          <a:p>
            <a:r>
              <a:rPr lang="lt-LT" sz="2000" b="1" i="1" dirty="0">
                <a:solidFill>
                  <a:schemeClr val="accent3">
                    <a:lumMod val="50000"/>
                  </a:schemeClr>
                </a:solidFill>
              </a:rPr>
              <a:t>Bendrieji paramos gavėjų įsipareigojimai</a:t>
            </a:r>
          </a:p>
        </p:txBody>
      </p:sp>
      <p:grpSp>
        <p:nvGrpSpPr>
          <p:cNvPr id="36" name="Grupė 35">
            <a:extLst>
              <a:ext uri="{FF2B5EF4-FFF2-40B4-BE49-F238E27FC236}">
                <a16:creationId xmlns:a16="http://schemas.microsoft.com/office/drawing/2014/main" id="{D4F60D5F-E037-5EB3-D6EA-35F3240F86A7}"/>
              </a:ext>
            </a:extLst>
          </p:cNvPr>
          <p:cNvGrpSpPr/>
          <p:nvPr/>
        </p:nvGrpSpPr>
        <p:grpSpPr>
          <a:xfrm>
            <a:off x="472349" y="955593"/>
            <a:ext cx="8352000" cy="472573"/>
            <a:chOff x="415118" y="1100031"/>
            <a:chExt cx="8313764" cy="530928"/>
          </a:xfrm>
          <a:solidFill>
            <a:srgbClr val="9BBB59"/>
          </a:solidFill>
        </p:grpSpPr>
        <p:sp>
          <p:nvSpPr>
            <p:cNvPr id="2" name="Stačiakampis 1">
              <a:extLst>
                <a:ext uri="{FF2B5EF4-FFF2-40B4-BE49-F238E27FC236}">
                  <a16:creationId xmlns:a16="http://schemas.microsoft.com/office/drawing/2014/main" id="{D4B323A3-B51F-03E6-0BF9-125481427E9A}"/>
                </a:ext>
              </a:extLst>
            </p:cNvPr>
            <p:cNvSpPr/>
            <p:nvPr/>
          </p:nvSpPr>
          <p:spPr>
            <a:xfrm>
              <a:off x="415118" y="1100031"/>
              <a:ext cx="8313764" cy="530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5" name="TextBox 24">
              <a:extLst>
                <a:ext uri="{FF2B5EF4-FFF2-40B4-BE49-F238E27FC236}">
                  <a16:creationId xmlns:a16="http://schemas.microsoft.com/office/drawing/2014/main" id="{160646A1-7B29-D9E5-A36D-130A055896D9}"/>
                </a:ext>
              </a:extLst>
            </p:cNvPr>
            <p:cNvSpPr txBox="1"/>
            <p:nvPr/>
          </p:nvSpPr>
          <p:spPr>
            <a:xfrm>
              <a:off x="1081259" y="1226995"/>
              <a:ext cx="7647623" cy="311204"/>
            </a:xfrm>
            <a:prstGeom prst="rect">
              <a:avLst/>
            </a:prstGeom>
            <a:grpFill/>
          </p:spPr>
          <p:txBody>
            <a:bodyPr wrap="square" rtlCol="0">
              <a:spAutoFit/>
            </a:bodyPr>
            <a:lstStyle>
              <a:defPPr>
                <a:defRPr lang="en-US"/>
              </a:defPPr>
              <a:lvl2pPr marL="0" lvl="1" defTabSz="622300">
                <a:lnSpc>
                  <a:spcPct val="90000"/>
                </a:lnSpc>
                <a:spcBef>
                  <a:spcPct val="0"/>
                </a:spcBef>
                <a:spcAft>
                  <a:spcPct val="15000"/>
                </a:spcAft>
                <a:defRPr kumimoji="0" sz="1600" b="1" i="0" u="none" strike="noStrike" cap="none" spc="0" normalizeH="0" baseline="0">
                  <a:ln>
                    <a:noFill/>
                  </a:ln>
                  <a:solidFill>
                    <a:srgbClr val="9BBB59"/>
                  </a:solidFill>
                  <a:uLnTx/>
                  <a:uFillTx/>
                  <a:latin typeface="Arial"/>
                  <a:cs typeface="Times New Roman" panose="02020603050405020304" pitchFamily="18" charset="0"/>
                </a:defRPr>
              </a:lvl2pPr>
            </a:lstStyle>
            <a:p>
              <a:r>
                <a:rPr kumimoji="0" lang="lt-LT" altLang="lt-LT" sz="1200" b="1" i="0" u="none" strike="noStrike" cap="none" normalizeH="0" baseline="0" dirty="0">
                  <a:ln>
                    <a:noFill/>
                  </a:ln>
                  <a:effectLst/>
                  <a:latin typeface="Arial" panose="020B0604020202020204" pitchFamily="34" charset="0"/>
                  <a:cs typeface="Arial" panose="020B0604020202020204" pitchFamily="34" charset="0"/>
                </a:rPr>
                <a:t>projekto </a:t>
              </a:r>
              <a:r>
                <a:rPr lang="lt-LT" altLang="lt-LT" sz="1200" b="1" dirty="0">
                  <a:latin typeface="Arial" panose="020B0604020202020204" pitchFamily="34" charset="0"/>
                  <a:cs typeface="Arial" panose="020B0604020202020204" pitchFamily="34" charset="0"/>
                </a:rPr>
                <a:t>kontrolės laikotarpis: </a:t>
              </a:r>
              <a:r>
                <a:rPr lang="en-US" altLang="lt-LT" sz="1200" b="1" dirty="0">
                  <a:latin typeface="Arial" panose="020B0604020202020204" pitchFamily="34" charset="0"/>
                  <a:cs typeface="Arial" panose="020B0604020202020204" pitchFamily="34" charset="0"/>
                </a:rPr>
                <a:t>3 </a:t>
              </a:r>
              <a:r>
                <a:rPr lang="en-US" altLang="lt-LT" sz="1200" b="1" dirty="0" err="1">
                  <a:latin typeface="Arial" panose="020B0604020202020204" pitchFamily="34" charset="0"/>
                  <a:cs typeface="Arial" panose="020B0604020202020204" pitchFamily="34" charset="0"/>
                </a:rPr>
                <a:t>metai</a:t>
              </a:r>
              <a:r>
                <a:rPr lang="lt-LT" altLang="lt-LT" sz="1200" b="1" dirty="0">
                  <a:latin typeface="Arial" panose="020B0604020202020204" pitchFamily="34" charset="0"/>
                  <a:cs typeface="Arial" panose="020B0604020202020204" pitchFamily="34" charset="0"/>
                </a:rPr>
                <a:t> -</a:t>
              </a:r>
              <a:r>
                <a:rPr lang="en-US" altLang="lt-LT" sz="1200" b="1" dirty="0">
                  <a:latin typeface="Arial" panose="020B0604020202020204" pitchFamily="34" charset="0"/>
                  <a:cs typeface="Arial" panose="020B0604020202020204" pitchFamily="34" charset="0"/>
                </a:rPr>
                <a:t> 1 paramos model</a:t>
              </a:r>
              <a:r>
                <a:rPr lang="lt-LT" altLang="lt-LT" sz="1200" b="1" dirty="0" err="1">
                  <a:latin typeface="Arial" panose="020B0604020202020204" pitchFamily="34" charset="0"/>
                  <a:cs typeface="Arial" panose="020B0604020202020204" pitchFamily="34" charset="0"/>
                </a:rPr>
                <a:t>iui</a:t>
              </a:r>
              <a:r>
                <a:rPr lang="lt-LT" altLang="lt-LT" sz="1200" b="1" dirty="0">
                  <a:latin typeface="Arial" panose="020B0604020202020204" pitchFamily="34" charset="0"/>
                  <a:cs typeface="Arial" panose="020B0604020202020204" pitchFamily="34" charset="0"/>
                </a:rPr>
                <a:t>, </a:t>
              </a:r>
              <a:r>
                <a:rPr lang="en-US" altLang="lt-LT" sz="1200" b="1" dirty="0">
                  <a:latin typeface="Arial" panose="020B0604020202020204" pitchFamily="34" charset="0"/>
                  <a:cs typeface="Arial" panose="020B0604020202020204" pitchFamily="34" charset="0"/>
                </a:rPr>
                <a:t>5 </a:t>
              </a:r>
              <a:r>
                <a:rPr lang="en-US" altLang="lt-LT" sz="1200" b="1" dirty="0" err="1">
                  <a:latin typeface="Arial" panose="020B0604020202020204" pitchFamily="34" charset="0"/>
                  <a:cs typeface="Arial" panose="020B0604020202020204" pitchFamily="34" charset="0"/>
                </a:rPr>
                <a:t>metai</a:t>
              </a:r>
              <a:r>
                <a:rPr lang="en-US" altLang="lt-LT" sz="1200" b="1" dirty="0">
                  <a:latin typeface="Arial" panose="020B0604020202020204" pitchFamily="34" charset="0"/>
                  <a:cs typeface="Arial" panose="020B0604020202020204" pitchFamily="34" charset="0"/>
                </a:rPr>
                <a:t> – 2 ir 3 paramos </a:t>
              </a:r>
              <a:r>
                <a:rPr lang="en-US" altLang="lt-LT" sz="1200" b="1" dirty="0" err="1">
                  <a:latin typeface="Arial" panose="020B0604020202020204" pitchFamily="34" charset="0"/>
                  <a:cs typeface="Arial" panose="020B0604020202020204" pitchFamily="34" charset="0"/>
                </a:rPr>
                <a:t>modeliams</a:t>
              </a:r>
              <a:r>
                <a:rPr lang="lt-LT" altLang="lt-LT" sz="1200" b="1" dirty="0">
                  <a:latin typeface="Arial" panose="020B0604020202020204" pitchFamily="34" charset="0"/>
                  <a:cs typeface="Arial" panose="020B0604020202020204" pitchFamily="34" charset="0"/>
                </a:rPr>
                <a:t> </a:t>
              </a:r>
              <a:r>
                <a:rPr lang="lt-LT" sz="1200" dirty="0">
                  <a:latin typeface="Arial" panose="020B0604020202020204" pitchFamily="34" charset="0"/>
                  <a:cs typeface="Arial" panose="020B0604020202020204" pitchFamily="34" charset="0"/>
                </a:rPr>
                <a:t>.</a:t>
              </a:r>
            </a:p>
          </p:txBody>
        </p:sp>
      </p:grpSp>
      <p:grpSp>
        <p:nvGrpSpPr>
          <p:cNvPr id="35" name="Grupė 34">
            <a:extLst>
              <a:ext uri="{FF2B5EF4-FFF2-40B4-BE49-F238E27FC236}">
                <a16:creationId xmlns:a16="http://schemas.microsoft.com/office/drawing/2014/main" id="{46643CAD-6E98-F5D3-964E-9CB1581D4860}"/>
              </a:ext>
            </a:extLst>
          </p:cNvPr>
          <p:cNvGrpSpPr>
            <a:grpSpLocks/>
          </p:cNvGrpSpPr>
          <p:nvPr/>
        </p:nvGrpSpPr>
        <p:grpSpPr>
          <a:xfrm>
            <a:off x="463760" y="1504657"/>
            <a:ext cx="8343310" cy="646331"/>
            <a:chOff x="415118" y="1792149"/>
            <a:chExt cx="8313764" cy="725489"/>
          </a:xfrm>
        </p:grpSpPr>
        <p:sp>
          <p:nvSpPr>
            <p:cNvPr id="10" name="Stačiakampis 9">
              <a:extLst>
                <a:ext uri="{FF2B5EF4-FFF2-40B4-BE49-F238E27FC236}">
                  <a16:creationId xmlns:a16="http://schemas.microsoft.com/office/drawing/2014/main" id="{A96F4ECA-73AA-EEA4-CD6A-1CE147ABBC8A}"/>
                </a:ext>
              </a:extLst>
            </p:cNvPr>
            <p:cNvSpPr/>
            <p:nvPr/>
          </p:nvSpPr>
          <p:spPr>
            <a:xfrm>
              <a:off x="415118" y="1807333"/>
              <a:ext cx="8313764" cy="53092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F2C7E5F4-C6BC-7B2B-AEE1-ECABC3ABAB1B}"/>
                </a:ext>
              </a:extLst>
            </p:cNvPr>
            <p:cNvSpPr txBox="1">
              <a:spLocks/>
            </p:cNvSpPr>
            <p:nvPr/>
          </p:nvSpPr>
          <p:spPr>
            <a:xfrm>
              <a:off x="1033387" y="1792149"/>
              <a:ext cx="7647621" cy="725489"/>
            </a:xfrm>
            <a:prstGeom prst="rect">
              <a:avLst/>
            </a:prstGeom>
            <a:noFill/>
          </p:spPr>
          <p:txBody>
            <a:bodyPr wrap="square" rtlCol="0">
              <a:spAutoFit/>
            </a:bodyPr>
            <a:lstStyle>
              <a:defPPr>
                <a:defRPr lang="en-US"/>
              </a:defPPr>
              <a:lvl2pPr marL="0" lvl="1" defTabSz="622300">
                <a:lnSpc>
                  <a:spcPct val="90000"/>
                </a:lnSpc>
                <a:spcBef>
                  <a:spcPct val="0"/>
                </a:spcBef>
                <a:spcAft>
                  <a:spcPct val="15000"/>
                </a:spcAft>
                <a:defRPr kumimoji="0" sz="1600" b="1" i="0" u="none" strike="noStrike" cap="none" spc="0" normalizeH="0" baseline="0">
                  <a:ln>
                    <a:noFill/>
                  </a:ln>
                  <a:solidFill>
                    <a:srgbClr val="9BBB59"/>
                  </a:solidFill>
                  <a:uLnTx/>
                  <a:uFillTx/>
                  <a:latin typeface="Arial"/>
                  <a:cs typeface="Times New Roman" panose="02020603050405020304" pitchFamily="18" charset="0"/>
                </a:defRPr>
              </a:lvl2pPr>
            </a:lstStyle>
            <a:p>
              <a:r>
                <a:rPr kumimoji="0" lang="lt-LT" altLang="lt-LT" sz="1200" b="1" i="0" u="none" strike="noStrike" cap="none" normalizeH="0" baseline="0" dirty="0">
                  <a:ln>
                    <a:noFill/>
                  </a:ln>
                  <a:effectLst/>
                  <a:latin typeface="Arial" panose="020B0604020202020204" pitchFamily="34" charset="0"/>
                  <a:cs typeface="Arial" panose="020B0604020202020204" pitchFamily="34" charset="0"/>
                </a:rPr>
                <a:t>sukurti ne mažiau kaip 1  prekybos </a:t>
              </a:r>
              <a:r>
                <a:rPr kumimoji="0" lang="en-US" altLang="lt-LT" sz="1200" b="1" i="0" u="none" strike="noStrike" cap="none" normalizeH="0" baseline="0" dirty="0">
                  <a:ln>
                    <a:noFill/>
                  </a:ln>
                  <a:effectLst/>
                  <a:latin typeface="Arial" panose="020B0604020202020204" pitchFamily="34" charset="0"/>
                  <a:cs typeface="Arial" panose="020B0604020202020204" pitchFamily="34" charset="0"/>
                </a:rPr>
                <a:t>ir (ar) realizavimo </a:t>
              </a:r>
              <a:r>
                <a:rPr kumimoji="0" lang="lt-LT" altLang="lt-LT" sz="1200" b="1" i="0" u="none" strike="noStrike" cap="none" normalizeH="0" baseline="0" dirty="0">
                  <a:ln>
                    <a:noFill/>
                  </a:ln>
                  <a:effectLst/>
                  <a:latin typeface="Arial" panose="020B0604020202020204" pitchFamily="34" charset="0"/>
                  <a:cs typeface="Arial" panose="020B0604020202020204" pitchFamily="34" charset="0"/>
                </a:rPr>
                <a:t>vietą </a:t>
              </a:r>
              <a:r>
                <a:rPr kumimoji="0" lang="en-US" altLang="lt-LT" sz="1200" b="1" i="0" u="none" strike="noStrike" cap="none" normalizeH="0" baseline="0" dirty="0">
                  <a:ln>
                    <a:noFill/>
                  </a:ln>
                  <a:effectLst/>
                  <a:latin typeface="Arial" panose="020B0604020202020204" pitchFamily="34" charset="0"/>
                  <a:cs typeface="Arial" panose="020B0604020202020204" pitchFamily="34" charset="0"/>
                </a:rPr>
                <a:t>ir (ar) </a:t>
              </a:r>
              <a:r>
                <a:rPr kumimoji="0" lang="en-US" altLang="lt-LT" sz="1200" b="1" i="0" u="none" strike="noStrike" cap="none" normalizeH="0" baseline="0" dirty="0" err="1">
                  <a:ln>
                    <a:noFill/>
                  </a:ln>
                  <a:effectLst/>
                  <a:latin typeface="Arial" panose="020B0604020202020204" pitchFamily="34" charset="0"/>
                  <a:cs typeface="Arial" panose="020B0604020202020204" pitchFamily="34" charset="0"/>
                </a:rPr>
                <a:t>regionin</a:t>
              </a:r>
              <a:r>
                <a:rPr kumimoji="0" lang="lt-LT" altLang="lt-LT" sz="1200" b="1" i="0" u="none" strike="noStrike" cap="none" normalizeH="0" baseline="0" dirty="0" err="1">
                  <a:ln>
                    <a:noFill/>
                  </a:ln>
                  <a:effectLst/>
                  <a:latin typeface="Arial" panose="020B0604020202020204" pitchFamily="34" charset="0"/>
                  <a:cs typeface="Arial" panose="020B0604020202020204" pitchFamily="34" charset="0"/>
                </a:rPr>
                <a:t>io</a:t>
              </a:r>
              <a:r>
                <a:rPr kumimoji="0" lang="lt-LT" altLang="lt-LT" sz="1200" b="1" i="0" u="none" strike="noStrike" cap="none" normalizeH="0" baseline="0" dirty="0">
                  <a:ln>
                    <a:noFill/>
                  </a:ln>
                  <a:effectLst/>
                  <a:latin typeface="Arial" panose="020B0604020202020204" pitchFamily="34" charset="0"/>
                  <a:cs typeface="Arial" panose="020B0604020202020204" pitchFamily="34" charset="0"/>
                </a:rPr>
                <a:t> lygmens logistikos centrą vietą </a:t>
              </a:r>
              <a:r>
                <a:rPr kumimoji="0" lang="lt-LT" altLang="lt-LT" sz="1200" b="0" i="0" u="none" strike="noStrike" cap="none" normalizeH="0" baseline="0" dirty="0">
                  <a:ln>
                    <a:noFill/>
                  </a:ln>
                  <a:effectLst/>
                  <a:latin typeface="Arial" panose="020B0604020202020204" pitchFamily="34" charset="0"/>
                  <a:cs typeface="Arial" panose="020B0604020202020204" pitchFamily="34" charset="0"/>
                </a:rPr>
                <a:t>ir išlaikyti ją (</a:t>
              </a:r>
              <a:r>
                <a:rPr kumimoji="0" lang="lt-LT" altLang="lt-LT" sz="1200" b="0" i="1" u="none" strike="noStrike" cap="none" normalizeH="0" baseline="0" dirty="0">
                  <a:ln>
                    <a:noFill/>
                  </a:ln>
                  <a:effectLst/>
                  <a:latin typeface="Arial" panose="020B0604020202020204" pitchFamily="34" charset="0"/>
                  <a:cs typeface="Arial" panose="020B0604020202020204" pitchFamily="34" charset="0"/>
                </a:rPr>
                <a:t>priežiūros rodik</a:t>
              </a:r>
              <a:r>
                <a:rPr kumimoji="0" lang="lt-LT" altLang="lt-LT" sz="1200" b="0" u="none" strike="noStrike" cap="none" normalizeH="0" baseline="0" dirty="0">
                  <a:ln>
                    <a:noFill/>
                  </a:ln>
                  <a:effectLst/>
                  <a:latin typeface="Arial" panose="020B0604020202020204" pitchFamily="34" charset="0"/>
                  <a:cs typeface="Arial" panose="020B0604020202020204" pitchFamily="34" charset="0"/>
                </a:rPr>
                <a:t>lis</a:t>
              </a:r>
              <a:r>
                <a:rPr kumimoji="0" lang="lt-LT" altLang="lt-LT" sz="1200" b="0" i="0" u="none" strike="noStrike" cap="none" normalizeH="0" baseline="0" dirty="0">
                  <a:ln>
                    <a:noFill/>
                  </a:ln>
                  <a:effectLst/>
                  <a:latin typeface="Arial" panose="020B0604020202020204" pitchFamily="34" charset="0"/>
                  <a:cs typeface="Arial" panose="020B0604020202020204" pitchFamily="34" charset="0"/>
                </a:rPr>
                <a:t>)</a:t>
              </a:r>
            </a:p>
            <a:p>
              <a:pPr lvl="0"/>
              <a:r>
                <a:rPr lang="lt-LT" sz="1200" dirty="0">
                  <a:solidFill>
                    <a:srgbClr val="9BBB59"/>
                  </a:solidFill>
                  <a:latin typeface="Arial" panose="020B0604020202020204" pitchFamily="34" charset="0"/>
                  <a:cs typeface="Arial" panose="020B0604020202020204" pitchFamily="34" charset="0"/>
                </a:rPr>
                <a:t>. </a:t>
              </a:r>
              <a:endParaRPr lang="en-US" sz="1200" dirty="0">
                <a:solidFill>
                  <a:srgbClr val="9BBB59"/>
                </a:solidFill>
                <a:latin typeface="Arial" panose="020B0604020202020204" pitchFamily="34" charset="0"/>
                <a:cs typeface="Arial" panose="020B0604020202020204" pitchFamily="34" charset="0"/>
              </a:endParaRPr>
            </a:p>
          </p:txBody>
        </p:sp>
        <p:pic>
          <p:nvPicPr>
            <p:cNvPr id="17" name="Grafinis elementas 16" descr="Treasure Map outline">
              <a:extLst>
                <a:ext uri="{FF2B5EF4-FFF2-40B4-BE49-F238E27FC236}">
                  <a16:creationId xmlns:a16="http://schemas.microsoft.com/office/drawing/2014/main" id="{5A4CE034-F742-8BEA-8763-E6F2EAD981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335" y="1801046"/>
              <a:ext cx="594926" cy="530929"/>
            </a:xfrm>
            <a:prstGeom prst="rect">
              <a:avLst/>
            </a:prstGeom>
          </p:spPr>
        </p:pic>
      </p:grpSp>
      <p:grpSp>
        <p:nvGrpSpPr>
          <p:cNvPr id="34" name="Grupė 33">
            <a:extLst>
              <a:ext uri="{FF2B5EF4-FFF2-40B4-BE49-F238E27FC236}">
                <a16:creationId xmlns:a16="http://schemas.microsoft.com/office/drawing/2014/main" id="{F87EE43B-AAE3-CA94-1513-702CC7629A5F}"/>
              </a:ext>
            </a:extLst>
          </p:cNvPr>
          <p:cNvGrpSpPr/>
          <p:nvPr/>
        </p:nvGrpSpPr>
        <p:grpSpPr>
          <a:xfrm>
            <a:off x="458679" y="2060507"/>
            <a:ext cx="8353471" cy="600165"/>
            <a:chOff x="445058" y="2443752"/>
            <a:chExt cx="8313764" cy="541094"/>
          </a:xfrm>
        </p:grpSpPr>
        <p:sp>
          <p:nvSpPr>
            <p:cNvPr id="18" name="Stačiakampis 17">
              <a:extLst>
                <a:ext uri="{FF2B5EF4-FFF2-40B4-BE49-F238E27FC236}">
                  <a16:creationId xmlns:a16="http://schemas.microsoft.com/office/drawing/2014/main" id="{532CBE83-2339-361C-C290-7FDFEACA483C}"/>
                </a:ext>
              </a:extLst>
            </p:cNvPr>
            <p:cNvSpPr/>
            <p:nvPr/>
          </p:nvSpPr>
          <p:spPr>
            <a:xfrm>
              <a:off x="445058" y="2445168"/>
              <a:ext cx="8313764" cy="464804"/>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3" name="TextBox 22">
              <a:extLst>
                <a:ext uri="{FF2B5EF4-FFF2-40B4-BE49-F238E27FC236}">
                  <a16:creationId xmlns:a16="http://schemas.microsoft.com/office/drawing/2014/main" id="{6F4A157C-3BC7-6E27-AF2A-9A473143AA53}"/>
                </a:ext>
              </a:extLst>
            </p:cNvPr>
            <p:cNvSpPr txBox="1"/>
            <p:nvPr/>
          </p:nvSpPr>
          <p:spPr>
            <a:xfrm>
              <a:off x="1067632" y="2443752"/>
              <a:ext cx="7607558" cy="541094"/>
            </a:xfrm>
            <a:prstGeom prst="rect">
              <a:avLst/>
            </a:prstGeom>
            <a:noFill/>
          </p:spPr>
          <p:txBody>
            <a:bodyPr wrap="square" rtlCol="0">
              <a:spAutoFit/>
            </a:bodyPr>
            <a:lstStyle>
              <a:defPPr>
                <a:defRPr lang="en-US"/>
              </a:defPPr>
              <a:lvl1pPr lvl="0">
                <a:defRPr sz="1200">
                  <a:solidFill>
                    <a:srgbClr val="9BBB59"/>
                  </a:solidFill>
                </a:defRPr>
              </a:lvl1pPr>
              <a:lvl2pPr marL="0" lvl="1" defTabSz="622300">
                <a:lnSpc>
                  <a:spcPct val="90000"/>
                </a:lnSpc>
                <a:spcBef>
                  <a:spcPct val="0"/>
                </a:spcBef>
                <a:spcAft>
                  <a:spcPct val="15000"/>
                </a:spcAft>
                <a:defRPr kumimoji="0" sz="1600" b="1" i="0" u="none" strike="noStrike" cap="none" spc="0" normalizeH="0" baseline="0">
                  <a:ln>
                    <a:noFill/>
                  </a:ln>
                  <a:solidFill>
                    <a:srgbClr val="9BBB59"/>
                  </a:solidFill>
                  <a:uLnTx/>
                  <a:uFillTx/>
                  <a:latin typeface="Arial"/>
                  <a:cs typeface="Times New Roman" panose="02020603050405020304" pitchFamily="18" charset="0"/>
                </a:defRPr>
              </a:lvl2pPr>
            </a:lstStyle>
            <a:p>
              <a:r>
                <a:rPr lang="lt-LT" sz="1100" b="1" dirty="0">
                  <a:solidFill>
                    <a:schemeClr val="tx1"/>
                  </a:solidFill>
                  <a:latin typeface="Arial" panose="020B0604020202020204" pitchFamily="34" charset="0"/>
                  <a:cs typeface="Arial" panose="020B0604020202020204" pitchFamily="34" charset="0"/>
                </a:rPr>
                <a:t>Vykdyti prekyba </a:t>
              </a:r>
              <a:r>
                <a:rPr lang="lt-LT" sz="1100" dirty="0">
                  <a:solidFill>
                    <a:schemeClr val="tx1"/>
                  </a:solidFill>
                  <a:latin typeface="Arial" panose="020B0604020202020204" pitchFamily="34" charset="0"/>
                  <a:cs typeface="Arial" panose="020B0604020202020204" pitchFamily="34" charset="0"/>
                </a:rPr>
                <a:t>ir / arba </a:t>
              </a:r>
              <a:r>
                <a:rPr lang="lt-LT" sz="1100" b="1" dirty="0">
                  <a:solidFill>
                    <a:schemeClr val="tx1"/>
                  </a:solidFill>
                  <a:latin typeface="Arial" panose="020B0604020202020204" pitchFamily="34" charset="0"/>
                  <a:cs typeface="Arial" panose="020B0604020202020204" pitchFamily="34" charset="0"/>
                </a:rPr>
                <a:t>tiekti produkciją kaip žaliavą  </a:t>
              </a:r>
              <a:r>
                <a:rPr lang="lt-LT" sz="1100" dirty="0">
                  <a:solidFill>
                    <a:schemeClr val="tx1"/>
                  </a:solidFill>
                  <a:latin typeface="Arial" panose="020B0604020202020204" pitchFamily="34" charset="0"/>
                  <a:cs typeface="Arial" panose="020B0604020202020204" pitchFamily="34" charset="0"/>
                </a:rPr>
                <a:t>į viešojo maitinimo įstaigas. </a:t>
              </a:r>
              <a:r>
                <a:rPr lang="lt-LT" sz="1100" b="1" dirty="0">
                  <a:solidFill>
                    <a:schemeClr val="tx1"/>
                  </a:solidFill>
                  <a:latin typeface="Arial" panose="020B0604020202020204" pitchFamily="34" charset="0"/>
                  <a:cs typeface="Arial" panose="020B0604020202020204" pitchFamily="34" charset="0"/>
                </a:rPr>
                <a:t>Realizuojamos produkcijos kiekis </a:t>
              </a:r>
              <a:r>
                <a:rPr lang="lt-LT" sz="1100" dirty="0">
                  <a:solidFill>
                    <a:schemeClr val="tx1"/>
                  </a:solidFill>
                  <a:latin typeface="Arial" panose="020B0604020202020204" pitchFamily="34" charset="0"/>
                  <a:cs typeface="Arial" panose="020B0604020202020204" pitchFamily="34" charset="0"/>
                </a:rPr>
                <a:t>turi būti ne mažesnis </a:t>
              </a:r>
              <a:r>
                <a:rPr lang="lt-LT" sz="1100" b="1" dirty="0">
                  <a:solidFill>
                    <a:schemeClr val="tx1"/>
                  </a:solidFill>
                  <a:latin typeface="Arial" panose="020B0604020202020204" pitchFamily="34" charset="0"/>
                  <a:cs typeface="Arial" panose="020B0604020202020204" pitchFamily="34" charset="0"/>
                </a:rPr>
                <a:t>kaip  </a:t>
              </a:r>
              <a:r>
                <a:rPr lang="en-US" sz="1100" b="1" dirty="0">
                  <a:solidFill>
                    <a:schemeClr val="tx1"/>
                  </a:solidFill>
                  <a:latin typeface="Arial" panose="020B0604020202020204" pitchFamily="34" charset="0"/>
                  <a:cs typeface="Arial" panose="020B0604020202020204" pitchFamily="34" charset="0"/>
                </a:rPr>
                <a:t>5000 kg per m.</a:t>
              </a:r>
              <a:r>
                <a:rPr lang="lt-LT" sz="1100" b="1" dirty="0">
                  <a:solidFill>
                    <a:schemeClr val="tx1"/>
                  </a:solidFill>
                  <a:latin typeface="Arial" panose="020B0604020202020204" pitchFamily="34" charset="0"/>
                  <a:cs typeface="Arial" panose="020B0604020202020204" pitchFamily="34" charset="0"/>
                </a:rPr>
                <a:t>,</a:t>
              </a:r>
              <a:r>
                <a:rPr lang="en-US" sz="1100" b="1" dirty="0">
                  <a:solidFill>
                    <a:schemeClr val="tx1"/>
                  </a:solidFill>
                  <a:latin typeface="Arial" panose="020B0604020202020204" pitchFamily="34" charset="0"/>
                  <a:cs typeface="Arial" panose="020B0604020202020204" pitchFamily="34" charset="0"/>
                </a:rPr>
                <a:t> </a:t>
              </a:r>
              <a:r>
                <a:rPr lang="en-US" sz="1100" b="1" dirty="0" err="1">
                  <a:solidFill>
                    <a:schemeClr val="tx1"/>
                  </a:solidFill>
                  <a:latin typeface="Arial" panose="020B0604020202020204" pitchFamily="34" charset="0"/>
                  <a:cs typeface="Arial" panose="020B0604020202020204" pitchFamily="34" charset="0"/>
                </a:rPr>
                <a:t>arba</a:t>
              </a:r>
              <a:r>
                <a:rPr lang="en-US" sz="1100" b="1" dirty="0">
                  <a:solidFill>
                    <a:schemeClr val="tx1"/>
                  </a:solidFill>
                  <a:latin typeface="Arial" panose="020B0604020202020204" pitchFamily="34" charset="0"/>
                  <a:cs typeface="Arial" panose="020B0604020202020204" pitchFamily="34" charset="0"/>
                </a:rPr>
                <a:t> 7000 kg, o</a:t>
              </a:r>
              <a:r>
                <a:rPr lang="lt-LT" sz="1100" b="1" dirty="0">
                  <a:solidFill>
                    <a:schemeClr val="tx1"/>
                  </a:solidFill>
                  <a:latin typeface="Arial" panose="020B0604020202020204" pitchFamily="34" charset="0"/>
                  <a:cs typeface="Arial" panose="020B0604020202020204" pitchFamily="34" charset="0"/>
                </a:rPr>
                <a:t> </a:t>
              </a:r>
              <a:r>
                <a:rPr lang="en-US" sz="1100" b="1" dirty="0">
                  <a:solidFill>
                    <a:schemeClr val="tx1"/>
                  </a:solidFill>
                  <a:latin typeface="Arial" panose="020B0604020202020204" pitchFamily="34" charset="0"/>
                  <a:cs typeface="Arial" panose="020B0604020202020204" pitchFamily="34" charset="0"/>
                </a:rPr>
                <a:t> </a:t>
              </a:r>
              <a:r>
                <a:rPr lang="en-US" sz="1100" b="1" dirty="0" err="1">
                  <a:solidFill>
                    <a:schemeClr val="tx1"/>
                  </a:solidFill>
                  <a:latin typeface="Arial" panose="020B0604020202020204" pitchFamily="34" charset="0"/>
                  <a:cs typeface="Arial" panose="020B0604020202020204" pitchFamily="34" charset="0"/>
                </a:rPr>
                <a:t>logistikos</a:t>
              </a:r>
              <a:r>
                <a:rPr lang="en-US" sz="1100" b="1" dirty="0">
                  <a:solidFill>
                    <a:schemeClr val="tx1"/>
                  </a:solidFill>
                  <a:latin typeface="Arial" panose="020B0604020202020204" pitchFamily="34" charset="0"/>
                  <a:cs typeface="Arial" panose="020B0604020202020204" pitchFamily="34" charset="0"/>
                </a:rPr>
                <a:t> </a:t>
              </a:r>
              <a:r>
                <a:rPr lang="en-US" sz="1100" b="1" dirty="0" err="1">
                  <a:solidFill>
                    <a:schemeClr val="tx1"/>
                  </a:solidFill>
                  <a:latin typeface="Arial" panose="020B0604020202020204" pitchFamily="34" charset="0"/>
                  <a:cs typeface="Arial" panose="020B0604020202020204" pitchFamily="34" charset="0"/>
                </a:rPr>
                <a:t>centrams</a:t>
              </a:r>
              <a:r>
                <a:rPr lang="en-US" sz="1100" b="1" dirty="0">
                  <a:solidFill>
                    <a:schemeClr val="tx1"/>
                  </a:solidFill>
                  <a:latin typeface="Arial" panose="020B0604020202020204" pitchFamily="34" charset="0"/>
                  <a:cs typeface="Arial" panose="020B0604020202020204" pitchFamily="34" charset="0"/>
                </a:rPr>
                <a:t> – 25 000 kg </a:t>
              </a:r>
              <a:r>
                <a:rPr lang="en-US" sz="1100" dirty="0">
                  <a:solidFill>
                    <a:schemeClr val="tx1"/>
                  </a:solidFill>
                  <a:latin typeface="Arial" panose="020B0604020202020204" pitchFamily="34" charset="0"/>
                  <a:cs typeface="Arial" panose="020B0604020202020204" pitchFamily="34" charset="0"/>
                </a:rPr>
                <a:t>per </a:t>
              </a:r>
              <a:r>
                <a:rPr lang="en-US" sz="1100" dirty="0" err="1">
                  <a:solidFill>
                    <a:schemeClr val="tx1"/>
                  </a:solidFill>
                  <a:latin typeface="Arial" panose="020B0604020202020204" pitchFamily="34" charset="0"/>
                  <a:cs typeface="Arial" panose="020B0604020202020204" pitchFamily="34" charset="0"/>
                </a:rPr>
                <a:t>metus</a:t>
              </a:r>
              <a:r>
                <a:rPr lang="en-US" sz="1100" dirty="0">
                  <a:solidFill>
                    <a:schemeClr val="tx1"/>
                  </a:solidFill>
                  <a:latin typeface="Arial" panose="020B0604020202020204" pitchFamily="34" charset="0"/>
                  <a:cs typeface="Arial" panose="020B0604020202020204" pitchFamily="34" charset="0"/>
                </a:rPr>
                <a:t> </a:t>
              </a:r>
              <a:r>
                <a:rPr lang="lt-LT" sz="1100" dirty="0">
                  <a:solidFill>
                    <a:schemeClr val="tx1"/>
                  </a:solidFill>
                  <a:latin typeface="Arial" panose="020B0604020202020204" pitchFamily="34" charset="0"/>
                  <a:cs typeface="Arial" panose="020B0604020202020204" pitchFamily="34" charset="0"/>
                </a:rPr>
                <a:t>didinant kasmet</a:t>
              </a:r>
              <a:endParaRPr lang="lt-LT" sz="1050" i="1" dirty="0">
                <a:solidFill>
                  <a:schemeClr val="tx1"/>
                </a:solidFill>
                <a:latin typeface="Arial" panose="020B0604020202020204" pitchFamily="34" charset="0"/>
                <a:cs typeface="Arial" panose="020B0604020202020204" pitchFamily="34" charset="0"/>
              </a:endParaRPr>
            </a:p>
          </p:txBody>
        </p:sp>
        <p:pic>
          <p:nvPicPr>
            <p:cNvPr id="27" name="Grafinis elementas 26" descr="Connections outline">
              <a:extLst>
                <a:ext uri="{FF2B5EF4-FFF2-40B4-BE49-F238E27FC236}">
                  <a16:creationId xmlns:a16="http://schemas.microsoft.com/office/drawing/2014/main" id="{754B4BD1-D17B-3CB9-E8DA-61CCC011A0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585" y="2454739"/>
              <a:ext cx="594675" cy="431724"/>
            </a:xfrm>
            <a:prstGeom prst="rect">
              <a:avLst/>
            </a:prstGeom>
          </p:spPr>
        </p:pic>
      </p:grpSp>
      <p:sp>
        <p:nvSpPr>
          <p:cNvPr id="29" name="TextBox 28">
            <a:extLst>
              <a:ext uri="{FF2B5EF4-FFF2-40B4-BE49-F238E27FC236}">
                <a16:creationId xmlns:a16="http://schemas.microsoft.com/office/drawing/2014/main" id="{7111404B-73C3-136B-71E8-215CBD258773}"/>
              </a:ext>
            </a:extLst>
          </p:cNvPr>
          <p:cNvSpPr txBox="1"/>
          <p:nvPr/>
        </p:nvSpPr>
        <p:spPr>
          <a:xfrm>
            <a:off x="471414" y="2646940"/>
            <a:ext cx="8352000" cy="504000"/>
          </a:xfrm>
          <a:prstGeom prst="rect">
            <a:avLst/>
          </a:prstGeom>
          <a:solidFill>
            <a:srgbClr val="9BBB59"/>
          </a:solidFill>
        </p:spPr>
        <p:txBody>
          <a:bodyPr wrap="square" rtlCol="0">
            <a:spAutoFit/>
          </a:bodyPr>
          <a:lstStyle>
            <a:defPPr>
              <a:defRPr lang="en-US"/>
            </a:defPPr>
            <a:lvl1pPr lvl="0">
              <a:defRPr sz="1200">
                <a:solidFill>
                  <a:srgbClr val="9BBB59"/>
                </a:solidFill>
              </a:defRPr>
            </a:lvl1pPr>
            <a:lvl2pPr marL="0" lvl="1" defTabSz="622300">
              <a:lnSpc>
                <a:spcPct val="90000"/>
              </a:lnSpc>
              <a:spcBef>
                <a:spcPct val="0"/>
              </a:spcBef>
              <a:spcAft>
                <a:spcPct val="15000"/>
              </a:spcAft>
              <a:defRPr kumimoji="0" sz="1600" b="1" i="0" u="none" strike="noStrike" cap="none" spc="0" normalizeH="0" baseline="0">
                <a:ln>
                  <a:noFill/>
                </a:ln>
                <a:solidFill>
                  <a:srgbClr val="9BBB59"/>
                </a:solidFill>
                <a:uLnTx/>
                <a:uFillTx/>
                <a:latin typeface="Arial"/>
                <a:cs typeface="Times New Roman" panose="02020603050405020304" pitchFamily="18" charset="0"/>
              </a:defRPr>
            </a:lvl2pPr>
          </a:lstStyle>
          <a:p>
            <a:r>
              <a:rPr lang="en-US" sz="1200" i="0" kern="1200" dirty="0">
                <a:solidFill>
                  <a:schemeClr val="tx1"/>
                </a:solidFill>
                <a:effectLst/>
                <a:latin typeface="Arial" panose="020B0604020202020204" pitchFamily="34" charset="0"/>
                <a:cs typeface="Arial" panose="020B0604020202020204" pitchFamily="34" charset="0"/>
              </a:rPr>
              <a:t>	</a:t>
            </a:r>
            <a:endParaRPr lang="lt-LT" dirty="0"/>
          </a:p>
        </p:txBody>
      </p:sp>
      <p:sp>
        <p:nvSpPr>
          <p:cNvPr id="38" name="TextBox 37">
            <a:extLst>
              <a:ext uri="{FF2B5EF4-FFF2-40B4-BE49-F238E27FC236}">
                <a16:creationId xmlns:a16="http://schemas.microsoft.com/office/drawing/2014/main" id="{094B7F7C-748C-97E6-7ADB-40A022C29C27}"/>
              </a:ext>
            </a:extLst>
          </p:cNvPr>
          <p:cNvSpPr txBox="1"/>
          <p:nvPr/>
        </p:nvSpPr>
        <p:spPr>
          <a:xfrm>
            <a:off x="1084226" y="4139409"/>
            <a:ext cx="7722844" cy="46166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lt-LT" sz="1200" b="1" spc="1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ne vėliau, kaip iki pirmojo mokėjimo prašymo pateikimo datos užsiregistruoti ir užtikrinti, kad visi projekto dalyviai būtų užsiregistravę internetinėje svetainėje </a:t>
            </a:r>
            <a:r>
              <a:rPr lang="lt-LT" sz="1200" b="1" u="sng" spc="1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www.maistograndine.lt</a:t>
            </a:r>
            <a:endParaRPr kumimoji="0" lang="lt-LT" sz="1200" b="1" i="0" u="none" strike="noStrike" kern="0" cap="none" spc="0" normalizeH="0" baseline="0" noProof="0" dirty="0">
              <a:ln>
                <a:noFill/>
              </a:ln>
              <a:solidFill>
                <a:schemeClr val="accent3">
                  <a:lumMod val="50000"/>
                </a:scheme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2EE4565-F70C-D8B1-7DA9-6986DB3B69AB}"/>
              </a:ext>
            </a:extLst>
          </p:cNvPr>
          <p:cNvSpPr txBox="1"/>
          <p:nvPr/>
        </p:nvSpPr>
        <p:spPr>
          <a:xfrm>
            <a:off x="1094792" y="2696023"/>
            <a:ext cx="7698050" cy="461665"/>
          </a:xfrm>
          <a:prstGeom prst="rect">
            <a:avLst/>
          </a:prstGeom>
          <a:noFill/>
        </p:spPr>
        <p:txBody>
          <a:bodyPr wrap="square" rtlCol="0">
            <a:spAutoFit/>
          </a:bodyPr>
          <a:lstStyle/>
          <a:p>
            <a:r>
              <a:rPr lang="lt-LT" sz="1200" b="1" dirty="0" err="1">
                <a:solidFill>
                  <a:schemeClr val="accent3">
                    <a:lumMod val="50000"/>
                  </a:schemeClr>
                </a:solidFill>
                <a:latin typeface="Arial" panose="020B0604020202020204" pitchFamily="34" charset="0"/>
                <a:cs typeface="Arial" panose="020B0604020202020204" pitchFamily="34" charset="0"/>
              </a:rPr>
              <a:t>Įnvesticijo</a:t>
            </a:r>
            <a:r>
              <a:rPr lang="en-US" sz="1200" b="1" dirty="0">
                <a:solidFill>
                  <a:schemeClr val="accent3">
                    <a:lumMod val="50000"/>
                  </a:schemeClr>
                </a:solidFill>
                <a:latin typeface="Arial" panose="020B0604020202020204" pitchFamily="34" charset="0"/>
                <a:cs typeface="Arial" panose="020B0604020202020204" pitchFamily="34" charset="0"/>
              </a:rPr>
              <a:t>s</a:t>
            </a:r>
            <a:r>
              <a:rPr lang="lt-LT" sz="1200" b="1" dirty="0">
                <a:solidFill>
                  <a:schemeClr val="accent3">
                    <a:lumMod val="50000"/>
                  </a:schemeClr>
                </a:solidFill>
                <a:latin typeface="Arial" panose="020B0604020202020204" pitchFamily="34" charset="0"/>
                <a:cs typeface="Arial" panose="020B0604020202020204" pitchFamily="34" charset="0"/>
              </a:rPr>
              <a:t> </a:t>
            </a:r>
            <a:r>
              <a:rPr lang="lt-LT" sz="1200"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rPr>
              <a:t>atitiks Valstybinės maisto ir veterinarijos tarnybos </a:t>
            </a:r>
            <a:r>
              <a:rPr lang="lt-LT" sz="1200"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rPr>
              <a:t>kontroliuojamų teisės aktų reikalavimus, kai investicijoms taikomi tokie reikalavimai</a:t>
            </a:r>
            <a:endParaRPr lang="lt-LT" sz="1200" i="1" dirty="0">
              <a:solidFill>
                <a:schemeClr val="accent3">
                  <a:lumMod val="50000"/>
                </a:schemeClr>
              </a:solidFill>
              <a:latin typeface="Arial" panose="020B0604020202020204" pitchFamily="34" charset="0"/>
              <a:cs typeface="Arial" panose="020B0604020202020204" pitchFamily="34" charset="0"/>
            </a:endParaRPr>
          </a:p>
        </p:txBody>
      </p:sp>
      <p:pic>
        <p:nvPicPr>
          <p:cNvPr id="16" name="Paveikslėlis 15">
            <a:extLst>
              <a:ext uri="{FF2B5EF4-FFF2-40B4-BE49-F238E27FC236}">
                <a16:creationId xmlns:a16="http://schemas.microsoft.com/office/drawing/2014/main" id="{B4AEBD07-285A-D373-E00A-0B6572564FDA}"/>
              </a:ext>
            </a:extLst>
          </p:cNvPr>
          <p:cNvPicPr>
            <a:picLocks noChangeAspect="1"/>
          </p:cNvPicPr>
          <p:nvPr/>
        </p:nvPicPr>
        <p:blipFill>
          <a:blip r:embed="rId9"/>
          <a:stretch>
            <a:fillRect/>
          </a:stretch>
        </p:blipFill>
        <p:spPr>
          <a:xfrm>
            <a:off x="415658" y="4245108"/>
            <a:ext cx="512108" cy="469433"/>
          </a:xfrm>
          <a:prstGeom prst="rect">
            <a:avLst/>
          </a:prstGeom>
        </p:spPr>
      </p:pic>
      <p:pic>
        <p:nvPicPr>
          <p:cNvPr id="3" name="Grafinis elementas 2" descr="Children outline">
            <a:extLst>
              <a:ext uri="{FF2B5EF4-FFF2-40B4-BE49-F238E27FC236}">
                <a16:creationId xmlns:a16="http://schemas.microsoft.com/office/drawing/2014/main" id="{6A74C8E5-11BD-EFFE-888F-B3457CB70E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0498" y="2760714"/>
            <a:ext cx="432000" cy="327018"/>
          </a:xfrm>
          <a:prstGeom prst="rect">
            <a:avLst/>
          </a:prstGeom>
        </p:spPr>
      </p:pic>
      <p:pic>
        <p:nvPicPr>
          <p:cNvPr id="5" name="Grafinis elementas 4" descr="Bus with solid fill">
            <a:extLst>
              <a:ext uri="{FF2B5EF4-FFF2-40B4-BE49-F238E27FC236}">
                <a16:creationId xmlns:a16="http://schemas.microsoft.com/office/drawing/2014/main" id="{C6004724-7A7D-561B-DE87-D4D3985993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5457" y="1004092"/>
            <a:ext cx="432000" cy="432000"/>
          </a:xfrm>
          <a:prstGeom prst="rect">
            <a:avLst/>
          </a:prstGeom>
        </p:spPr>
      </p:pic>
      <p:pic>
        <p:nvPicPr>
          <p:cNvPr id="4" name="Paveikslėlis 3">
            <a:extLst>
              <a:ext uri="{FF2B5EF4-FFF2-40B4-BE49-F238E27FC236}">
                <a16:creationId xmlns:a16="http://schemas.microsoft.com/office/drawing/2014/main" id="{9889A8C6-5364-7EE5-123A-76FED0E519DE}"/>
              </a:ext>
            </a:extLst>
          </p:cNvPr>
          <p:cNvPicPr>
            <a:picLocks noChangeAspect="1"/>
          </p:cNvPicPr>
          <p:nvPr/>
        </p:nvPicPr>
        <p:blipFill>
          <a:blip r:embed="rId14"/>
          <a:stretch>
            <a:fillRect/>
          </a:stretch>
        </p:blipFill>
        <p:spPr>
          <a:xfrm>
            <a:off x="479798" y="3220407"/>
            <a:ext cx="8352000" cy="430337"/>
          </a:xfrm>
          <a:prstGeom prst="rect">
            <a:avLst/>
          </a:prstGeom>
        </p:spPr>
      </p:pic>
      <p:pic>
        <p:nvPicPr>
          <p:cNvPr id="7" name="Paveikslėlis 6">
            <a:extLst>
              <a:ext uri="{FF2B5EF4-FFF2-40B4-BE49-F238E27FC236}">
                <a16:creationId xmlns:a16="http://schemas.microsoft.com/office/drawing/2014/main" id="{F233245F-9773-F1A4-1998-F89BF23CFE87}"/>
              </a:ext>
            </a:extLst>
          </p:cNvPr>
          <p:cNvPicPr>
            <a:picLocks noChangeAspect="1"/>
          </p:cNvPicPr>
          <p:nvPr/>
        </p:nvPicPr>
        <p:blipFill>
          <a:blip r:embed="rId15"/>
          <a:stretch>
            <a:fillRect/>
          </a:stretch>
        </p:blipFill>
        <p:spPr>
          <a:xfrm>
            <a:off x="471414" y="3720412"/>
            <a:ext cx="8352000" cy="353157"/>
          </a:xfrm>
          <a:prstGeom prst="rect">
            <a:avLst/>
          </a:prstGeom>
        </p:spPr>
      </p:pic>
      <p:pic>
        <p:nvPicPr>
          <p:cNvPr id="8" name="Paveikslėlis 7">
            <a:extLst>
              <a:ext uri="{FF2B5EF4-FFF2-40B4-BE49-F238E27FC236}">
                <a16:creationId xmlns:a16="http://schemas.microsoft.com/office/drawing/2014/main" id="{D611E82A-578A-43F4-B21F-239AC03D33C4}"/>
              </a:ext>
            </a:extLst>
          </p:cNvPr>
          <p:cNvPicPr>
            <a:picLocks noChangeAspect="1"/>
          </p:cNvPicPr>
          <p:nvPr/>
        </p:nvPicPr>
        <p:blipFill>
          <a:blip r:embed="rId9"/>
          <a:stretch>
            <a:fillRect/>
          </a:stretch>
        </p:blipFill>
        <p:spPr>
          <a:xfrm>
            <a:off x="471414" y="3205474"/>
            <a:ext cx="507109" cy="396001"/>
          </a:xfrm>
          <a:prstGeom prst="rect">
            <a:avLst/>
          </a:prstGeom>
        </p:spPr>
      </p:pic>
      <p:pic>
        <p:nvPicPr>
          <p:cNvPr id="9" name="Grafinis elementas 8" descr="Bus with solid fill">
            <a:extLst>
              <a:ext uri="{FF2B5EF4-FFF2-40B4-BE49-F238E27FC236}">
                <a16:creationId xmlns:a16="http://schemas.microsoft.com/office/drawing/2014/main" id="{ADF5FDB1-D8FD-89AA-E7EF-BC0D709191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9802" y="3636530"/>
            <a:ext cx="432000" cy="432000"/>
          </a:xfrm>
          <a:prstGeom prst="rect">
            <a:avLst/>
          </a:prstGeom>
        </p:spPr>
      </p:pic>
      <p:sp>
        <p:nvSpPr>
          <p:cNvPr id="26" name="TextBox 25">
            <a:extLst>
              <a:ext uri="{FF2B5EF4-FFF2-40B4-BE49-F238E27FC236}">
                <a16:creationId xmlns:a16="http://schemas.microsoft.com/office/drawing/2014/main" id="{3C04F47F-5CE0-22CE-7564-EE671A49ECCE}"/>
              </a:ext>
            </a:extLst>
          </p:cNvPr>
          <p:cNvSpPr txBox="1"/>
          <p:nvPr/>
        </p:nvSpPr>
        <p:spPr>
          <a:xfrm>
            <a:off x="1084226" y="3225557"/>
            <a:ext cx="7344229" cy="461665"/>
          </a:xfrm>
          <a:prstGeom prst="rect">
            <a:avLst/>
          </a:prstGeom>
          <a:noFill/>
        </p:spPr>
        <p:txBody>
          <a:bodyPr wrap="square" rtlCol="0">
            <a:spAutoFit/>
          </a:bodyPr>
          <a:lstStyle/>
          <a:p>
            <a:r>
              <a:rPr lang="lt-LT" sz="1200" b="0" i="0" kern="1200" dirty="0">
                <a:effectLst/>
                <a:latin typeface="Arial" panose="020B0604020202020204" pitchFamily="34" charset="0"/>
                <a:cs typeface="Arial" panose="020B0604020202020204" pitchFamily="34" charset="0"/>
              </a:rPr>
              <a:t>užtikrinti, </a:t>
            </a:r>
            <a:r>
              <a:rPr lang="lt-LT" sz="1200" b="1" i="0" kern="1200" dirty="0">
                <a:effectLst/>
                <a:latin typeface="Arial" panose="020B0604020202020204" pitchFamily="34" charset="0"/>
                <a:cs typeface="Arial" panose="020B0604020202020204" pitchFamily="34" charset="0"/>
              </a:rPr>
              <a:t>kad ne mažiau kaip 51 proc. </a:t>
            </a:r>
            <a:r>
              <a:rPr lang="lt-LT" sz="1200" i="0" kern="1200" dirty="0">
                <a:effectLst/>
                <a:latin typeface="Arial" panose="020B0604020202020204" pitchFamily="34" charset="0"/>
                <a:cs typeface="Arial" panose="020B0604020202020204" pitchFamily="34" charset="0"/>
              </a:rPr>
              <a:t>projekto grandinės dalyvių valdos ekonominis dydis, išreikštas SP, iki projekto kontrolės pabaigos bus ne mažesnis kaip </a:t>
            </a:r>
            <a:r>
              <a:rPr lang="lt-LT" sz="1200" b="1" i="0" kern="1200" dirty="0">
                <a:effectLst/>
                <a:latin typeface="Arial" panose="020B0604020202020204" pitchFamily="34" charset="0"/>
                <a:cs typeface="Arial" panose="020B0604020202020204" pitchFamily="34" charset="0"/>
              </a:rPr>
              <a:t>8 000 Eur</a:t>
            </a:r>
            <a:r>
              <a:rPr lang="en-US" sz="1200" b="1" i="0" kern="1200" dirty="0">
                <a:effectLst/>
                <a:latin typeface="Arial" panose="020B0604020202020204" pitchFamily="34" charset="0"/>
                <a:cs typeface="Arial" panose="020B0604020202020204" pitchFamily="34" charset="0"/>
              </a:rPr>
              <a:t> </a:t>
            </a:r>
            <a:r>
              <a:rPr lang="lt-LT" sz="1200" b="1" i="0" kern="1200" dirty="0">
                <a:effectLst/>
                <a:latin typeface="Arial" panose="020B0604020202020204" pitchFamily="34" charset="0"/>
                <a:cs typeface="Arial" panose="020B0604020202020204" pitchFamily="34" charset="0"/>
              </a:rPr>
              <a:t>( taikoma </a:t>
            </a:r>
            <a:r>
              <a:rPr lang="en-US" sz="1200" b="1" i="0" kern="1200" dirty="0">
                <a:effectLst/>
                <a:latin typeface="Arial" panose="020B0604020202020204" pitchFamily="34" charset="0"/>
                <a:cs typeface="Arial" panose="020B0604020202020204" pitchFamily="34" charset="0"/>
              </a:rPr>
              <a:t>2 ir 3 paramos </a:t>
            </a:r>
            <a:r>
              <a:rPr lang="en-US" sz="1200" b="1" i="0" kern="1200" dirty="0" err="1">
                <a:effectLst/>
                <a:latin typeface="Arial" panose="020B0604020202020204" pitchFamily="34" charset="0"/>
                <a:cs typeface="Arial" panose="020B0604020202020204" pitchFamily="34" charset="0"/>
              </a:rPr>
              <a:t>modeliams</a:t>
            </a:r>
            <a:r>
              <a:rPr lang="en-US" sz="1200" b="1" i="0" kern="1200" dirty="0">
                <a:effectLst/>
                <a:latin typeface="Arial" panose="020B0604020202020204" pitchFamily="34" charset="0"/>
                <a:cs typeface="Arial" panose="020B0604020202020204" pitchFamily="34" charset="0"/>
              </a:rPr>
              <a:t>)</a:t>
            </a:r>
            <a:endParaRPr lang="lt-LT" sz="1200" dirty="0"/>
          </a:p>
        </p:txBody>
      </p:sp>
      <p:sp>
        <p:nvSpPr>
          <p:cNvPr id="28" name="TextBox 27">
            <a:extLst>
              <a:ext uri="{FF2B5EF4-FFF2-40B4-BE49-F238E27FC236}">
                <a16:creationId xmlns:a16="http://schemas.microsoft.com/office/drawing/2014/main" id="{F62C86A4-DA8C-BE7C-3BE9-F70B5DF2190B}"/>
              </a:ext>
            </a:extLst>
          </p:cNvPr>
          <p:cNvSpPr txBox="1"/>
          <p:nvPr/>
        </p:nvSpPr>
        <p:spPr>
          <a:xfrm>
            <a:off x="1094792" y="3751631"/>
            <a:ext cx="7592008" cy="276999"/>
          </a:xfrm>
          <a:prstGeom prst="rect">
            <a:avLst/>
          </a:prstGeom>
          <a:noFill/>
        </p:spPr>
        <p:txBody>
          <a:bodyPr wrap="square" rtlCol="0">
            <a:spAutoFit/>
          </a:bodyPr>
          <a:lstStyle/>
          <a:p>
            <a:r>
              <a:rPr lang="lt-LT" sz="1200" b="1" dirty="0">
                <a:latin typeface="Arial" panose="020B0604020202020204" pitchFamily="34" charset="0"/>
                <a:cs typeface="Arial" panose="020B0604020202020204" pitchFamily="34" charset="0"/>
              </a:rPr>
              <a:t>p</a:t>
            </a:r>
            <a:r>
              <a:rPr kumimoji="0" lang="lt-LT" sz="1200" b="1" u="none" strike="noStrike" cap="none" spc="0" normalizeH="0" baseline="0" noProof="0" dirty="0" err="1">
                <a:ln>
                  <a:noFill/>
                </a:ln>
                <a:uLnTx/>
                <a:uFillTx/>
                <a:latin typeface="Arial" panose="020B0604020202020204" pitchFamily="34" charset="0"/>
                <a:cs typeface="Arial" panose="020B0604020202020204" pitchFamily="34" charset="0"/>
              </a:rPr>
              <a:t>rekiauti</a:t>
            </a:r>
            <a:r>
              <a:rPr kumimoji="0" lang="lt-LT" sz="1200" b="1" u="none" strike="noStrike" cap="none" spc="0" normalizeH="0" baseline="0" noProof="0" dirty="0">
                <a:ln>
                  <a:noFill/>
                </a:ln>
                <a:uLnTx/>
                <a:uFillTx/>
                <a:latin typeface="Arial" panose="020B0604020202020204" pitchFamily="34" charset="0"/>
                <a:cs typeface="Arial" panose="020B0604020202020204" pitchFamily="34" charset="0"/>
              </a:rPr>
              <a:t>/ tiekti </a:t>
            </a:r>
            <a:r>
              <a:rPr kumimoji="0" lang="lt-LT" sz="1200" b="1" u="none" strike="noStrike" cap="none" spc="0" normalizeH="0" baseline="0" noProof="0" dirty="0" err="1">
                <a:ln>
                  <a:noFill/>
                </a:ln>
                <a:uLnTx/>
                <a:uFillTx/>
                <a:latin typeface="Arial" panose="020B0604020202020204" pitchFamily="34" charset="0"/>
                <a:cs typeface="Arial" panose="020B0604020202020204" pitchFamily="34" charset="0"/>
              </a:rPr>
              <a:t>kit</a:t>
            </a:r>
            <a:r>
              <a:rPr lang="lt-LT" sz="1200" b="1" dirty="0">
                <a:latin typeface="Arial" panose="020B0604020202020204" pitchFamily="34" charset="0"/>
                <a:cs typeface="Arial" panose="020B0604020202020204" pitchFamily="34" charset="0"/>
              </a:rPr>
              <a:t>ų fizinių  ar juridinių asmenų produkciją  </a:t>
            </a:r>
            <a:r>
              <a:rPr lang="lt-LT" sz="1200" dirty="0">
                <a:latin typeface="Arial" panose="020B0604020202020204" pitchFamily="34" charset="0"/>
                <a:cs typeface="Arial" panose="020B0604020202020204" pitchFamily="34" charset="0"/>
              </a:rPr>
              <a:t>(kurie projekte nedalyvauja kaip partneriai)</a:t>
            </a:r>
            <a:endParaRPr lang="lt-LT" sz="1200" dirty="0"/>
          </a:p>
        </p:txBody>
      </p:sp>
      <p:pic>
        <p:nvPicPr>
          <p:cNvPr id="14" name="Picture 10">
            <a:extLst>
              <a:ext uri="{FF2B5EF4-FFF2-40B4-BE49-F238E27FC236}">
                <a16:creationId xmlns:a16="http://schemas.microsoft.com/office/drawing/2014/main" id="{0A2CE4C1-4408-889D-8084-008C8E596D1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8596" y="202387"/>
            <a:ext cx="2448270" cy="417233"/>
          </a:xfrm>
          <a:prstGeom prst="rect">
            <a:avLst/>
          </a:prstGeom>
        </p:spPr>
      </p:pic>
    </p:spTree>
    <p:extLst>
      <p:ext uri="{BB962C8B-B14F-4D97-AF65-F5344CB8AC3E}">
        <p14:creationId xmlns:p14="http://schemas.microsoft.com/office/powerpoint/2010/main" val="318154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čiakampis 12">
            <a:extLst>
              <a:ext uri="{FF2B5EF4-FFF2-40B4-BE49-F238E27FC236}">
                <a16:creationId xmlns:a16="http://schemas.microsoft.com/office/drawing/2014/main" id="{CC627903-D48A-5934-1621-5B7769921127}"/>
              </a:ext>
            </a:extLst>
          </p:cNvPr>
          <p:cNvSpPr/>
          <p:nvPr/>
        </p:nvSpPr>
        <p:spPr>
          <a:xfrm>
            <a:off x="230675" y="-47758"/>
            <a:ext cx="2591959" cy="5143500"/>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Pavadinimas 20">
            <a:extLst>
              <a:ext uri="{FF2B5EF4-FFF2-40B4-BE49-F238E27FC236}">
                <a16:creationId xmlns:a16="http://schemas.microsoft.com/office/drawing/2014/main" id="{3F787DFB-B68C-B9D0-6EC1-97C1BF9344A1}"/>
              </a:ext>
            </a:extLst>
          </p:cNvPr>
          <p:cNvSpPr>
            <a:spLocks noGrp="1"/>
          </p:cNvSpPr>
          <p:nvPr>
            <p:ph type="ctrTitle"/>
          </p:nvPr>
        </p:nvSpPr>
        <p:spPr>
          <a:xfrm>
            <a:off x="3196423" y="91642"/>
            <a:ext cx="5633499" cy="379996"/>
          </a:xfrm>
          <a:solidFill>
            <a:schemeClr val="accent3">
              <a:lumMod val="40000"/>
              <a:lumOff val="60000"/>
            </a:schemeClr>
          </a:solidFill>
        </p:spPr>
        <p:txBody>
          <a:bodyPr>
            <a:noAutofit/>
          </a:bodyPr>
          <a:lstStyle/>
          <a:p>
            <a:r>
              <a:rPr lang="lt-LT" sz="1600" b="1" i="1" dirty="0">
                <a:solidFill>
                  <a:schemeClr val="accent3">
                    <a:lumMod val="50000"/>
                  </a:schemeClr>
                </a:solidFill>
              </a:rPr>
              <a:t>Tinkamos</a:t>
            </a:r>
            <a:r>
              <a:rPr lang="en-US" sz="1600" b="1" i="1" dirty="0">
                <a:solidFill>
                  <a:schemeClr val="accent3">
                    <a:lumMod val="50000"/>
                  </a:schemeClr>
                </a:solidFill>
              </a:rPr>
              <a:t> </a:t>
            </a:r>
            <a:r>
              <a:rPr lang="lt-LT" sz="1600" b="1" i="1" dirty="0">
                <a:solidFill>
                  <a:schemeClr val="accent3">
                    <a:lumMod val="50000"/>
                  </a:schemeClr>
                </a:solidFill>
              </a:rPr>
              <a:t>finansuoti</a:t>
            </a:r>
            <a:r>
              <a:rPr lang="en-US" sz="1600" b="1" i="1" dirty="0">
                <a:solidFill>
                  <a:schemeClr val="accent3">
                    <a:lumMod val="50000"/>
                  </a:schemeClr>
                </a:solidFill>
              </a:rPr>
              <a:t> </a:t>
            </a:r>
            <a:r>
              <a:rPr lang="lt-LT" sz="1600" b="1" i="1" dirty="0">
                <a:solidFill>
                  <a:schemeClr val="accent3">
                    <a:lumMod val="50000"/>
                  </a:schemeClr>
                </a:solidFill>
              </a:rPr>
              <a:t>išlaidos</a:t>
            </a:r>
          </a:p>
        </p:txBody>
      </p:sp>
      <p:sp>
        <p:nvSpPr>
          <p:cNvPr id="22" name="Antrinis pavadinimas 21">
            <a:extLst>
              <a:ext uri="{FF2B5EF4-FFF2-40B4-BE49-F238E27FC236}">
                <a16:creationId xmlns:a16="http://schemas.microsoft.com/office/drawing/2014/main" id="{1974DA28-355E-AA9D-9EBB-80C458073853}"/>
              </a:ext>
            </a:extLst>
          </p:cNvPr>
          <p:cNvSpPr>
            <a:spLocks noGrp="1"/>
          </p:cNvSpPr>
          <p:nvPr>
            <p:ph type="subTitle" idx="1"/>
          </p:nvPr>
        </p:nvSpPr>
        <p:spPr>
          <a:xfrm>
            <a:off x="3196423" y="769208"/>
            <a:ext cx="5656244" cy="3486836"/>
          </a:xfrm>
          <a:solidFill>
            <a:schemeClr val="accent3">
              <a:lumMod val="20000"/>
              <a:lumOff val="80000"/>
            </a:schemeClr>
          </a:solidFill>
        </p:spPr>
        <p:txBody>
          <a:bodyPr>
            <a:normAutofit/>
          </a:bodyPr>
          <a:lstStyle/>
          <a:p>
            <a:pPr marL="457200" indent="-457200">
              <a:buFont typeface="Wingdings" panose="05000000000000000000" pitchFamily="2" charset="2"/>
              <a:buChar char="v"/>
            </a:pPr>
            <a:endParaRPr lang="lt-LT" sz="1600" dirty="0"/>
          </a:p>
          <a:p>
            <a:pPr marL="457200" indent="-457200">
              <a:buFont typeface="Wingdings" panose="05000000000000000000" pitchFamily="2" charset="2"/>
              <a:buChar char="v"/>
            </a:pPr>
            <a:endParaRPr lang="lt-LT" sz="1600" dirty="0"/>
          </a:p>
          <a:p>
            <a:endParaRPr lang="lt-LT" dirty="0"/>
          </a:p>
        </p:txBody>
      </p:sp>
      <p:sp>
        <p:nvSpPr>
          <p:cNvPr id="2" name="Skaidrės numerio vietos rezervavimo ženklas 1">
            <a:extLst>
              <a:ext uri="{FF2B5EF4-FFF2-40B4-BE49-F238E27FC236}">
                <a16:creationId xmlns:a16="http://schemas.microsoft.com/office/drawing/2014/main" id="{B3724663-D9D3-70D1-C193-C6584F860FF9}"/>
              </a:ext>
            </a:extLst>
          </p:cNvPr>
          <p:cNvSpPr>
            <a:spLocks noGrp="1"/>
          </p:cNvSpPr>
          <p:nvPr>
            <p:ph type="sldNum" sz="quarter" idx="12"/>
          </p:nvPr>
        </p:nvSpPr>
        <p:spPr/>
        <p:txBody>
          <a:bodyPr/>
          <a:lstStyle/>
          <a:p>
            <a:fld id="{DA9B7F88-8E2D-499B-BAD8-FA2927D3DC0E}" type="slidenum">
              <a:rPr lang="en-GB" smtClean="0"/>
              <a:pPr/>
              <a:t>21</a:t>
            </a:fld>
            <a:endParaRPr lang="en-GB"/>
          </a:p>
        </p:txBody>
      </p:sp>
      <p:sp>
        <p:nvSpPr>
          <p:cNvPr id="3" name="Pavadinimas 1">
            <a:extLst>
              <a:ext uri="{FF2B5EF4-FFF2-40B4-BE49-F238E27FC236}">
                <a16:creationId xmlns:a16="http://schemas.microsoft.com/office/drawing/2014/main" id="{42997237-E611-3C4F-7A14-FE8D5E5C1263}"/>
              </a:ext>
            </a:extLst>
          </p:cNvPr>
          <p:cNvSpPr txBox="1">
            <a:spLocks/>
          </p:cNvSpPr>
          <p:nvPr/>
        </p:nvSpPr>
        <p:spPr>
          <a:xfrm>
            <a:off x="291332" y="576303"/>
            <a:ext cx="2345077" cy="4310741"/>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lt-LT" sz="2600" b="1" i="1" dirty="0">
              <a:solidFill>
                <a:srgbClr val="9BBB59"/>
              </a:solidFill>
              <a:latin typeface="Arial Narrow" panose="020B0606020202030204" pitchFamily="34" charset="0"/>
              <a:cs typeface="Arial" panose="020B0604020202020204" pitchFamily="34" charset="0"/>
            </a:endParaRPr>
          </a:p>
          <a:p>
            <a:pPr algn="l">
              <a:lnSpc>
                <a:spcPct val="90000"/>
              </a:lnSpc>
            </a:pPr>
            <a:endParaRPr lang="lt-LT" sz="2600" b="1" i="1" dirty="0">
              <a:solidFill>
                <a:schemeClr val="accent3"/>
              </a:solidFill>
              <a:latin typeface="Arial Narrow" panose="020B0606020202030204" pitchFamily="34" charset="0"/>
              <a:cs typeface="Arial" panose="020B0604020202020204" pitchFamily="34" charset="0"/>
            </a:endParaRPr>
          </a:p>
          <a:p>
            <a:pPr>
              <a:lnSpc>
                <a:spcPct val="90000"/>
              </a:lnSpc>
            </a:pPr>
            <a:r>
              <a:rPr lang="lt-LT" sz="3600" b="1" i="1" dirty="0">
                <a:solidFill>
                  <a:schemeClr val="accent3"/>
                </a:solidFill>
                <a:cs typeface="Arial" panose="020B0604020202020204" pitchFamily="34" charset="0"/>
              </a:rPr>
              <a:t>Trumpa tiekimo </a:t>
            </a:r>
            <a:r>
              <a:rPr lang="en-US" sz="3600" b="1" i="1" dirty="0">
                <a:solidFill>
                  <a:schemeClr val="accent3"/>
                </a:solidFill>
                <a:cs typeface="Arial" panose="020B0604020202020204" pitchFamily="34" charset="0"/>
              </a:rPr>
              <a:t>grandin</a:t>
            </a:r>
            <a:r>
              <a:rPr lang="lt-LT" sz="3600" b="1" i="1" dirty="0">
                <a:solidFill>
                  <a:schemeClr val="accent3"/>
                </a:solidFill>
                <a:cs typeface="Arial" panose="020B0604020202020204" pitchFamily="34" charset="0"/>
              </a:rPr>
              <a:t>ė </a:t>
            </a:r>
            <a:endParaRPr lang="lt-LT" sz="3600" b="1" dirty="0">
              <a:solidFill>
                <a:schemeClr val="accent3"/>
              </a:solidFill>
              <a:cs typeface="Arial" panose="020B0604020202020204" pitchFamily="34" charset="0"/>
            </a:endParaRPr>
          </a:p>
          <a:p>
            <a:pPr>
              <a:lnSpc>
                <a:spcPct val="90000"/>
              </a:lnSpc>
            </a:pPr>
            <a:endParaRPr lang="en-US" sz="3500" b="1" dirty="0">
              <a:solidFill>
                <a:schemeClr val="bg2">
                  <a:lumMod val="75000"/>
                </a:schemeClr>
              </a:solidFill>
              <a:latin typeface="Arial Narrow" panose="020B0606020202030204" pitchFamily="34" charset="0"/>
              <a:cs typeface="Arial" panose="020B0604020202020204" pitchFamily="34" charset="0"/>
            </a:endParaRPr>
          </a:p>
          <a:p>
            <a:pPr algn="l">
              <a:lnSpc>
                <a:spcPct val="90000"/>
              </a:lnSpc>
            </a:pPr>
            <a:r>
              <a:rPr lang="lt-LT" sz="2600" b="1" i="1" dirty="0">
                <a:solidFill>
                  <a:schemeClr val="bg2">
                    <a:lumMod val="75000"/>
                  </a:schemeClr>
                </a:solidFill>
                <a:latin typeface="Arial Narrow" panose="020B0606020202030204" pitchFamily="34" charset="0"/>
                <a:cs typeface="Arial" panose="020B0604020202020204" pitchFamily="34" charset="0"/>
              </a:rPr>
              <a:t> </a:t>
            </a:r>
          </a:p>
        </p:txBody>
      </p:sp>
      <p:pic>
        <p:nvPicPr>
          <p:cNvPr id="11" name="Picture 2" descr="sustainable food system">
            <a:extLst>
              <a:ext uri="{FF2B5EF4-FFF2-40B4-BE49-F238E27FC236}">
                <a16:creationId xmlns:a16="http://schemas.microsoft.com/office/drawing/2014/main" id="{8321851F-F261-401D-F176-D54C83ED3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75" y="256456"/>
            <a:ext cx="2425630" cy="19460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Lentelė 5">
            <a:extLst>
              <a:ext uri="{FF2B5EF4-FFF2-40B4-BE49-F238E27FC236}">
                <a16:creationId xmlns:a16="http://schemas.microsoft.com/office/drawing/2014/main" id="{B359E4A2-899B-908B-F407-75323D63676D}"/>
              </a:ext>
            </a:extLst>
          </p:cNvPr>
          <p:cNvGraphicFramePr>
            <a:graphicFrameLocks noGrp="1"/>
          </p:cNvGraphicFramePr>
          <p:nvPr>
            <p:extLst>
              <p:ext uri="{D42A27DB-BD31-4B8C-83A1-F6EECF244321}">
                <p14:modId xmlns:p14="http://schemas.microsoft.com/office/powerpoint/2010/main" val="4204040133"/>
              </p:ext>
            </p:extLst>
          </p:nvPr>
        </p:nvGraphicFramePr>
        <p:xfrm>
          <a:off x="3196423" y="471639"/>
          <a:ext cx="5656244" cy="4770682"/>
        </p:xfrm>
        <a:graphic>
          <a:graphicData uri="http://schemas.openxmlformats.org/drawingml/2006/table">
            <a:tbl>
              <a:tblPr firstRow="1" bandRow="1">
                <a:tableStyleId>{F5AB1C69-6EDB-4FF4-983F-18BD219EF322}</a:tableStyleId>
              </a:tblPr>
              <a:tblGrid>
                <a:gridCol w="530846">
                  <a:extLst>
                    <a:ext uri="{9D8B030D-6E8A-4147-A177-3AD203B41FA5}">
                      <a16:colId xmlns:a16="http://schemas.microsoft.com/office/drawing/2014/main" val="800538510"/>
                    </a:ext>
                  </a:extLst>
                </a:gridCol>
                <a:gridCol w="2601244">
                  <a:extLst>
                    <a:ext uri="{9D8B030D-6E8A-4147-A177-3AD203B41FA5}">
                      <a16:colId xmlns:a16="http://schemas.microsoft.com/office/drawing/2014/main" val="970238719"/>
                    </a:ext>
                  </a:extLst>
                </a:gridCol>
                <a:gridCol w="2524154">
                  <a:extLst>
                    <a:ext uri="{9D8B030D-6E8A-4147-A177-3AD203B41FA5}">
                      <a16:colId xmlns:a16="http://schemas.microsoft.com/office/drawing/2014/main" val="2063044242"/>
                    </a:ext>
                  </a:extLst>
                </a:gridCol>
              </a:tblGrid>
              <a:tr h="297019">
                <a:tc>
                  <a:txBody>
                    <a:bodyPr/>
                    <a:lstStyle/>
                    <a:p>
                      <a:r>
                        <a:rPr lang="lt-LT" sz="1400" dirty="0">
                          <a:solidFill>
                            <a:schemeClr val="tx1"/>
                          </a:solidFill>
                          <a:latin typeface="Times New Roman" panose="02020603050405020304" pitchFamily="18" charset="0"/>
                          <a:cs typeface="Times New Roman" panose="02020603050405020304" pitchFamily="18" charset="0"/>
                        </a:rPr>
                        <a:t>Nr.</a:t>
                      </a:r>
                    </a:p>
                  </a:txBody>
                  <a:tcPr/>
                </a:tc>
                <a:tc>
                  <a:txBody>
                    <a:bodyPr/>
                    <a:lstStyle/>
                    <a:p>
                      <a:r>
                        <a:rPr lang="lt-LT" sz="1400" dirty="0">
                          <a:solidFill>
                            <a:schemeClr val="tx1"/>
                          </a:solidFill>
                          <a:latin typeface="Times New Roman" panose="02020603050405020304" pitchFamily="18" charset="0"/>
                          <a:cs typeface="Times New Roman" panose="02020603050405020304" pitchFamily="18" charset="0"/>
                        </a:rPr>
                        <a:t>Išlaidų kategorija</a:t>
                      </a:r>
                    </a:p>
                  </a:txBody>
                  <a:tcPr/>
                </a:tc>
                <a:tc>
                  <a:txBody>
                    <a:bodyPr/>
                    <a:lstStyle/>
                    <a:p>
                      <a:r>
                        <a:rPr lang="lt-LT" sz="1400" dirty="0">
                          <a:solidFill>
                            <a:schemeClr val="tx1"/>
                          </a:solidFill>
                          <a:latin typeface="Times New Roman" panose="02020603050405020304" pitchFamily="18" charset="0"/>
                          <a:cs typeface="Times New Roman" panose="02020603050405020304" pitchFamily="18" charset="0"/>
                        </a:rPr>
                        <a:t>Tinkamumo paaiškinimas</a:t>
                      </a:r>
                    </a:p>
                  </a:txBody>
                  <a:tcPr/>
                </a:tc>
                <a:extLst>
                  <a:ext uri="{0D108BD9-81ED-4DB2-BD59-A6C34878D82A}">
                    <a16:rowId xmlns:a16="http://schemas.microsoft.com/office/drawing/2014/main" val="4252781769"/>
                  </a:ext>
                </a:extLst>
              </a:tr>
              <a:tr h="267317">
                <a:tc>
                  <a:txBody>
                    <a:bodyPr/>
                    <a:lstStyle/>
                    <a:p>
                      <a:r>
                        <a:rPr lang="en-US" sz="1200" dirty="0"/>
                        <a:t>1.</a:t>
                      </a:r>
                      <a:endParaRPr lang="lt-LT" sz="1200" dirty="0"/>
                    </a:p>
                  </a:txBody>
                  <a:tcPr/>
                </a:tc>
                <a:tc>
                  <a:txBody>
                    <a:bodyPr/>
                    <a:lstStyle/>
                    <a:p>
                      <a:r>
                        <a:rPr lang="lt-LT" sz="1100" b="1" noProof="0" dirty="0">
                          <a:latin typeface="+mj-lt"/>
                          <a:cs typeface="Arial" panose="020B0604020202020204" pitchFamily="34" charset="0"/>
                        </a:rPr>
                        <a:t>Verslo</a:t>
                      </a:r>
                      <a:r>
                        <a:rPr lang="en-US" sz="1100" b="1" dirty="0">
                          <a:latin typeface="+mj-lt"/>
                          <a:cs typeface="Arial" panose="020B0604020202020204" pitchFamily="34" charset="0"/>
                        </a:rPr>
                        <a:t> plano</a:t>
                      </a:r>
                      <a:r>
                        <a:rPr lang="lt-LT" sz="1100" b="1" dirty="0">
                          <a:latin typeface="+mj-lt"/>
                          <a:cs typeface="Arial" panose="020B0604020202020204" pitchFamily="34" charset="0"/>
                        </a:rPr>
                        <a:t> </a:t>
                      </a:r>
                      <a:r>
                        <a:rPr lang="lt-LT" sz="1100" b="1" noProof="0" dirty="0">
                          <a:latin typeface="+mj-lt"/>
                          <a:cs typeface="Arial" panose="020B0604020202020204" pitchFamily="34" charset="0"/>
                        </a:rPr>
                        <a:t>įgyvendimo</a:t>
                      </a:r>
                      <a:r>
                        <a:rPr lang="lt-LT" sz="1100" b="1" dirty="0">
                          <a:latin typeface="+mj-lt"/>
                          <a:cs typeface="Arial" panose="020B0604020202020204" pitchFamily="34" charset="0"/>
                        </a:rPr>
                        <a:t>:</a:t>
                      </a:r>
                    </a:p>
                  </a:txBody>
                  <a:tcPr/>
                </a:tc>
                <a:tc>
                  <a:txBody>
                    <a:bodyPr/>
                    <a:lstStyle/>
                    <a:p>
                      <a:endParaRPr lang="lt-LT" sz="1200" dirty="0"/>
                    </a:p>
                  </a:txBody>
                  <a:tcPr/>
                </a:tc>
                <a:extLst>
                  <a:ext uri="{0D108BD9-81ED-4DB2-BD59-A6C34878D82A}">
                    <a16:rowId xmlns:a16="http://schemas.microsoft.com/office/drawing/2014/main" val="1322590006"/>
                  </a:ext>
                </a:extLst>
              </a:tr>
              <a:tr h="1069268">
                <a:tc>
                  <a:txBody>
                    <a:bodyPr/>
                    <a:lstStyle/>
                    <a:p>
                      <a:endParaRPr lang="lt-LT"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dirty="0"/>
                        <a:t>Transporto priemonės;  </a:t>
                      </a:r>
                      <a:r>
                        <a:rPr lang="lt-LT" sz="1100" kern="1200" dirty="0">
                          <a:solidFill>
                            <a:schemeClr val="dk1"/>
                          </a:solidFill>
                          <a:effectLst/>
                          <a:latin typeface="+mn-lt"/>
                          <a:ea typeface="+mn-ea"/>
                          <a:cs typeface="+mn-cs"/>
                        </a:rPr>
                        <a:t>prekybiniai baldai,   prekybinė ir sandėliavimo įranga; statyba</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infrastrukt</a:t>
                      </a:r>
                      <a:r>
                        <a:rPr lang="lt-LT" sz="1100" kern="1200" dirty="0" err="1">
                          <a:solidFill>
                            <a:schemeClr val="dk1"/>
                          </a:solidFill>
                          <a:effectLst/>
                          <a:latin typeface="+mn-lt"/>
                          <a:ea typeface="+mn-ea"/>
                          <a:cs typeface="+mn-cs"/>
                        </a:rPr>
                        <a:t>ūra</a:t>
                      </a:r>
                      <a:r>
                        <a:rPr lang="lt-LT" sz="1100" kern="1200" dirty="0">
                          <a:solidFill>
                            <a:schemeClr val="dk1"/>
                          </a:solidFill>
                          <a:effectLst/>
                          <a:latin typeface="+mn-lt"/>
                          <a:ea typeface="+mn-ea"/>
                          <a:cs typeface="+mn-cs"/>
                        </a:rPr>
                        <a:t>, statybinės medžiagos; Patalpų / ploto nuomos išlaidos; a</a:t>
                      </a:r>
                      <a:r>
                        <a:rPr lang="lt-LT" sz="1100" dirty="0"/>
                        <a:t>tsinaujinančios energijos gamybos sistemos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dirty="0"/>
                        <a:t>N</a:t>
                      </a:r>
                      <a:r>
                        <a:rPr lang="en-US" sz="1100" dirty="0"/>
                        <a:t>1 kategorijos, </a:t>
                      </a:r>
                      <a:r>
                        <a:rPr lang="lt-LT" sz="1100" kern="1200" dirty="0">
                          <a:solidFill>
                            <a:schemeClr val="dk1"/>
                          </a:solidFill>
                          <a:effectLst/>
                          <a:latin typeface="+mn-lt"/>
                          <a:ea typeface="+mn-ea"/>
                          <a:cs typeface="+mn-cs"/>
                        </a:rPr>
                        <a:t>O2 arba SP priekabomis</a:t>
                      </a:r>
                      <a:r>
                        <a:rPr lang="lt-LT" sz="1100" kern="1200" noProof="0" dirty="0">
                          <a:solidFill>
                            <a:schemeClr val="dk1"/>
                          </a:solidFill>
                          <a:effectLst/>
                          <a:latin typeface="+mn-lt"/>
                          <a:ea typeface="+mn-ea"/>
                          <a:cs typeface="+mn-cs"/>
                        </a:rPr>
                        <a:t>, elektromobiliai</a:t>
                      </a:r>
                      <a:r>
                        <a:rPr lang="en-US" sz="1100" kern="1200" dirty="0">
                          <a:solidFill>
                            <a:schemeClr val="dk1"/>
                          </a:solidFill>
                          <a:effectLst/>
                          <a:latin typeface="+mn-lt"/>
                          <a:ea typeface="+mn-ea"/>
                          <a:cs typeface="+mn-cs"/>
                        </a:rPr>
                        <a:t>, </a:t>
                      </a:r>
                      <a:r>
                        <a:rPr lang="lt-LT" sz="1100" kern="1200" dirty="0">
                          <a:solidFill>
                            <a:schemeClr val="dk1"/>
                          </a:solidFill>
                          <a:effectLst/>
                          <a:latin typeface="+mn-lt"/>
                          <a:ea typeface="+mn-ea"/>
                          <a:cs typeface="+mn-cs"/>
                        </a:rPr>
                        <a:t>hibridinius automobilius, Stelažai, lentynos, šaldymo vitrinos, šaldytuvai</a:t>
                      </a:r>
                      <a:r>
                        <a:rPr lang="en-US" sz="1100" kern="1200" dirty="0">
                          <a:solidFill>
                            <a:schemeClr val="dk1"/>
                          </a:solidFill>
                          <a:effectLst/>
                          <a:latin typeface="+mn-lt"/>
                          <a:ea typeface="+mn-ea"/>
                          <a:cs typeface="+mn-cs"/>
                        </a:rPr>
                        <a:t>, </a:t>
                      </a:r>
                      <a:r>
                        <a:rPr lang="lt-LT" sz="1100" kern="1200" dirty="0">
                          <a:solidFill>
                            <a:schemeClr val="dk1"/>
                          </a:solidFill>
                          <a:effectLst/>
                          <a:latin typeface="+mn-lt"/>
                          <a:ea typeface="+mn-ea"/>
                          <a:cs typeface="+mn-cs"/>
                        </a:rPr>
                        <a:t>svarstyklės; naujų pastatų ir (arba) statinių, susijusių su žemės ūkio produkcijos gamyba ar sandėliavimu</a:t>
                      </a:r>
                      <a:endParaRPr lang="lt-LT" sz="1100" dirty="0"/>
                    </a:p>
                  </a:txBody>
                  <a:tcPr/>
                </a:tc>
                <a:extLst>
                  <a:ext uri="{0D108BD9-81ED-4DB2-BD59-A6C34878D82A}">
                    <a16:rowId xmlns:a16="http://schemas.microsoft.com/office/drawing/2014/main" val="260880861"/>
                  </a:ext>
                </a:extLst>
              </a:tr>
              <a:tr h="1069268">
                <a:tc>
                  <a:txBody>
                    <a:bodyPr/>
                    <a:lstStyle/>
                    <a:p>
                      <a:r>
                        <a:rPr lang="lt-LT" sz="12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1" kern="1200" dirty="0">
                          <a:solidFill>
                            <a:schemeClr val="dk1"/>
                          </a:solidFill>
                          <a:effectLst/>
                          <a:latin typeface="Times New Roman" panose="02020603050405020304" pitchFamily="18" charset="0"/>
                          <a:ea typeface="+mn-ea"/>
                          <a:cs typeface="Times New Roman" panose="02020603050405020304" pitchFamily="18" charset="0"/>
                        </a:rPr>
                        <a:t>einamosios bendradarbiavimo išlaidos: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dirty="0">
                          <a:solidFill>
                            <a:schemeClr val="dk1"/>
                          </a:solidFill>
                          <a:effectLst/>
                          <a:latin typeface="+mn-lt"/>
                          <a:ea typeface="+mn-ea"/>
                          <a:cs typeface="Times New Roman" panose="02020603050405020304" pitchFamily="18" charset="0"/>
                        </a:rPr>
                        <a:t>darbo užmokesčio projekto vadovui (taikoma 2 ir 3 modeliams),  buhalteriui</a:t>
                      </a:r>
                      <a:r>
                        <a:rPr lang="en-US" sz="1100" kern="1200" dirty="0">
                          <a:solidFill>
                            <a:schemeClr val="dk1"/>
                          </a:solidFill>
                          <a:effectLst/>
                          <a:latin typeface="+mn-lt"/>
                          <a:ea typeface="+mn-ea"/>
                          <a:cs typeface="Times New Roman" panose="02020603050405020304" pitchFamily="18" charset="0"/>
                        </a:rPr>
                        <a:t>,</a:t>
                      </a:r>
                      <a:r>
                        <a:rPr lang="lt-LT" sz="1100" kern="1200" dirty="0">
                          <a:solidFill>
                            <a:schemeClr val="dk1"/>
                          </a:solidFill>
                          <a:effectLst/>
                          <a:latin typeface="+mn-lt"/>
                          <a:ea typeface="+mn-ea"/>
                          <a:cs typeface="Times New Roman" panose="02020603050405020304" pitchFamily="18" charset="0"/>
                        </a:rPr>
                        <a:t> </a:t>
                      </a:r>
                      <a:r>
                        <a:rPr lang="lt-LT" sz="1100" b="0" kern="1200" dirty="0">
                          <a:solidFill>
                            <a:schemeClr val="dk1"/>
                          </a:solidFill>
                          <a:effectLst/>
                          <a:latin typeface="+mn-lt"/>
                          <a:ea typeface="+mn-ea"/>
                          <a:cs typeface="Times New Roman" panose="02020603050405020304" pitchFamily="18" charset="0"/>
                        </a:rPr>
                        <a:t>(biuro) nuomos; komunalinių paslaugų, kanceliarinių prekių įsigijimo, ryšio paslaugų;</a:t>
                      </a:r>
                      <a:r>
                        <a:rPr lang="lt-LT" sz="1100" kern="1200" dirty="0">
                          <a:solidFill>
                            <a:schemeClr val="dk1"/>
                          </a:solidFill>
                          <a:effectLst/>
                          <a:latin typeface="+mn-lt"/>
                          <a:ea typeface="+mn-ea"/>
                          <a:cs typeface="Times New Roman" panose="02020603050405020304" pitchFamily="18" charset="0"/>
                        </a:rPr>
                        <a:t> ir pan.</a:t>
                      </a:r>
                      <a:endParaRPr lang="lt-LT" sz="11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dirty="0">
                          <a:solidFill>
                            <a:schemeClr val="dk1"/>
                          </a:solidFill>
                          <a:effectLst/>
                          <a:latin typeface="+mn-lt"/>
                          <a:ea typeface="+mn-ea"/>
                          <a:cs typeface="Times New Roman" panose="02020603050405020304" pitchFamily="18" charset="0"/>
                        </a:rPr>
                        <a:t>iki 12 proc. kitų tinkamų finansuoti projekto išlaidų, išskyrus projekto bendrąsias išlaidas (taikoma FN)</a:t>
                      </a:r>
                      <a:endParaRPr lang="lt-LT" sz="1100" dirty="0">
                        <a:latin typeface="+mn-lt"/>
                        <a:cs typeface="Times New Roman" panose="02020603050405020304" pitchFamily="18" charset="0"/>
                      </a:endParaRPr>
                    </a:p>
                  </a:txBody>
                  <a:tcPr/>
                </a:tc>
                <a:extLst>
                  <a:ext uri="{0D108BD9-81ED-4DB2-BD59-A6C34878D82A}">
                    <a16:rowId xmlns:a16="http://schemas.microsoft.com/office/drawing/2014/main" val="4301584"/>
                  </a:ext>
                </a:extLst>
              </a:tr>
              <a:tr h="1069268">
                <a:tc>
                  <a:txBody>
                    <a:bodyPr/>
                    <a:lstStyle/>
                    <a:p>
                      <a:r>
                        <a:rPr lang="lt-LT" sz="1200" dirty="0"/>
                        <a:t>3.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1" kern="1200" dirty="0">
                          <a:solidFill>
                            <a:schemeClr val="dk1"/>
                          </a:solidFill>
                          <a:effectLst/>
                          <a:latin typeface="Times New Roman" panose="02020603050405020304" pitchFamily="18" charset="0"/>
                          <a:ea typeface="+mn-ea"/>
                          <a:cs typeface="Times New Roman" panose="02020603050405020304" pitchFamily="18" charset="0"/>
                        </a:rPr>
                        <a:t>einamosios projekto įgyvendinimo išlaidos</a:t>
                      </a:r>
                      <a:r>
                        <a:rPr lang="lt-LT" sz="1100" b="1" dirty="0">
                          <a:latin typeface="Times New Roman" panose="02020603050405020304" pitchFamily="18" charset="0"/>
                          <a:cs typeface="Times New Roman" panose="02020603050405020304" pitchFamily="18" charset="0"/>
                        </a:rPr>
                        <a:t>: (</a:t>
                      </a:r>
                      <a:r>
                        <a:rPr lang="lt-LT" sz="1100" kern="1200" dirty="0">
                          <a:solidFill>
                            <a:schemeClr val="dk1"/>
                          </a:solidFill>
                          <a:effectLst/>
                          <a:latin typeface="+mn-lt"/>
                          <a:ea typeface="+mn-ea"/>
                          <a:cs typeface="+mn-cs"/>
                        </a:rPr>
                        <a:t>pardavėjo darbo užmokestis; komunalinių paslaugų išlaidos; produktų transportavimo išlaidos; steigiamo logistikos centro darbuotojo darbo užmokesčio išlaidos) </a:t>
                      </a:r>
                      <a:endParaRPr lang="lt-LT"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dirty="0">
                          <a:solidFill>
                            <a:schemeClr val="dk1"/>
                          </a:solidFill>
                          <a:effectLst/>
                          <a:latin typeface="+mn-lt"/>
                          <a:ea typeface="+mn-ea"/>
                          <a:cs typeface="+mn-cs"/>
                        </a:rPr>
                        <a:t>išlaidos, skirtos išnuomotos prekybos vietos ar ploto komunalinėms paslaugoms apmokėti;  DU - fiksuotasis valandinis įkainis – 5,65 Eur/</a:t>
                      </a:r>
                      <a:r>
                        <a:rPr lang="lt-LT" sz="1100" kern="1200" dirty="0" err="1">
                          <a:solidFill>
                            <a:schemeClr val="dk1"/>
                          </a:solidFill>
                          <a:effectLst/>
                          <a:latin typeface="+mn-lt"/>
                          <a:ea typeface="+mn-ea"/>
                          <a:cs typeface="+mn-cs"/>
                        </a:rPr>
                        <a:t>val</a:t>
                      </a:r>
                      <a:r>
                        <a:rPr lang="lt-LT" sz="1100" kern="1200" dirty="0">
                          <a:solidFill>
                            <a:schemeClr val="dk1"/>
                          </a:solidFill>
                          <a:effectLst/>
                          <a:latin typeface="+mn-lt"/>
                          <a:ea typeface="+mn-ea"/>
                          <a:cs typeface="+mn-cs"/>
                        </a:rPr>
                        <a:t>; kuro pirkimo</a:t>
                      </a:r>
                      <a:r>
                        <a:rPr lang="en-US" sz="1100" kern="1200" dirty="0">
                          <a:solidFill>
                            <a:schemeClr val="dk1"/>
                          </a:solidFill>
                          <a:effectLst/>
                          <a:latin typeface="+mn-lt"/>
                          <a:ea typeface="+mn-ea"/>
                          <a:cs typeface="+mn-cs"/>
                        </a:rPr>
                        <a:t>, </a:t>
                      </a:r>
                      <a:r>
                        <a:rPr lang="lt-LT" sz="1100" kern="1200" dirty="0">
                          <a:solidFill>
                            <a:schemeClr val="dk1"/>
                          </a:solidFill>
                          <a:effectLst/>
                          <a:latin typeface="+mn-lt"/>
                          <a:ea typeface="+mn-ea"/>
                          <a:cs typeface="+mn-cs"/>
                        </a:rPr>
                        <a:t>transporto nuomos</a:t>
                      </a:r>
                      <a:r>
                        <a:rPr lang="en-US" sz="1100" kern="1200" dirty="0">
                          <a:solidFill>
                            <a:schemeClr val="dk1"/>
                          </a:solidFill>
                          <a:effectLst/>
                          <a:latin typeface="+mn-lt"/>
                          <a:ea typeface="+mn-ea"/>
                          <a:cs typeface="+mn-cs"/>
                        </a:rPr>
                        <a:t>, </a:t>
                      </a:r>
                      <a:r>
                        <a:rPr lang="lt-LT" sz="1100" kern="1200" dirty="0">
                          <a:solidFill>
                            <a:schemeClr val="dk1"/>
                          </a:solidFill>
                          <a:effectLst/>
                          <a:latin typeface="+mn-lt"/>
                          <a:ea typeface="+mn-ea"/>
                          <a:cs typeface="+mn-cs"/>
                        </a:rPr>
                        <a:t>transportavimo paslaugų išlaidos</a:t>
                      </a:r>
                      <a:endParaRPr lang="lt-LT" sz="1100" dirty="0"/>
                    </a:p>
                  </a:txBody>
                  <a:tcPr/>
                </a:tc>
                <a:extLst>
                  <a:ext uri="{0D108BD9-81ED-4DB2-BD59-A6C34878D82A}">
                    <a16:rowId xmlns:a16="http://schemas.microsoft.com/office/drawing/2014/main" val="3074167343"/>
                  </a:ext>
                </a:extLst>
              </a:tr>
              <a:tr h="899722">
                <a:tc>
                  <a:txBody>
                    <a:bodyPr/>
                    <a:lstStyle/>
                    <a:p>
                      <a:r>
                        <a:rPr lang="lt-LT" sz="12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1" kern="1200" dirty="0">
                          <a:solidFill>
                            <a:schemeClr val="dk1"/>
                          </a:solidFill>
                          <a:effectLst/>
                          <a:latin typeface="Times New Roman" panose="02020603050405020304" pitchFamily="18" charset="0"/>
                          <a:ea typeface="+mn-ea"/>
                          <a:cs typeface="Times New Roman" panose="02020603050405020304" pitchFamily="18" charset="0"/>
                        </a:rPr>
                        <a:t>Skatinamosios veiklos, susijusios su trumposios tiekimo grandinės plėtra, išlaidos: </a:t>
                      </a:r>
                      <a:r>
                        <a:rPr lang="lt-LT" sz="1100" kern="1200" dirty="0">
                          <a:solidFill>
                            <a:schemeClr val="dk1"/>
                          </a:solidFill>
                          <a:effectLst/>
                          <a:latin typeface="+mn-lt"/>
                          <a:ea typeface="+mn-ea"/>
                          <a:cs typeface="+mn-cs"/>
                        </a:rPr>
                        <a:t>populiarinimo (pardavimo skatinimo) ir (ar) rinkodaros veikla)</a:t>
                      </a:r>
                      <a:endParaRPr lang="lt-LT" sz="11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sz="1100" kern="1200" dirty="0">
                          <a:solidFill>
                            <a:schemeClr val="dk1"/>
                          </a:solidFill>
                          <a:effectLst/>
                          <a:latin typeface="+mn-lt"/>
                          <a:ea typeface="+mn-ea"/>
                          <a:cs typeface="+mn-cs"/>
                        </a:rPr>
                        <a:t>skelbimai spaudoje</a:t>
                      </a:r>
                      <a:r>
                        <a:rPr lang="en-US" sz="1100" kern="1200" dirty="0">
                          <a:solidFill>
                            <a:schemeClr val="dk1"/>
                          </a:solidFill>
                          <a:effectLst/>
                          <a:latin typeface="+mn-lt"/>
                          <a:ea typeface="+mn-ea"/>
                          <a:cs typeface="+mn-cs"/>
                        </a:rPr>
                        <a:t>, </a:t>
                      </a:r>
                      <a:r>
                        <a:rPr lang="lt-LT" sz="1100" kern="1200" dirty="0">
                          <a:solidFill>
                            <a:schemeClr val="dk1"/>
                          </a:solidFill>
                          <a:effectLst/>
                          <a:latin typeface="+mn-lt"/>
                          <a:ea typeface="+mn-ea"/>
                          <a:cs typeface="+mn-cs"/>
                        </a:rPr>
                        <a:t>vaizdo ir (ar) garso klipų ir (ar) vaizdo filmų (informacinio siužeto) kūrimas, prekės ženklo kūrimo paslaugos</a:t>
                      </a:r>
                      <a:endParaRPr lang="lt-LT" sz="1100" dirty="0"/>
                    </a:p>
                  </a:txBody>
                  <a:tcPr/>
                </a:tc>
                <a:extLst>
                  <a:ext uri="{0D108BD9-81ED-4DB2-BD59-A6C34878D82A}">
                    <a16:rowId xmlns:a16="http://schemas.microsoft.com/office/drawing/2014/main" val="263230197"/>
                  </a:ext>
                </a:extLst>
              </a:tr>
            </a:tbl>
          </a:graphicData>
        </a:graphic>
      </p:graphicFrame>
    </p:spTree>
    <p:extLst>
      <p:ext uri="{BB962C8B-B14F-4D97-AF65-F5344CB8AC3E}">
        <p14:creationId xmlns:p14="http://schemas.microsoft.com/office/powerpoint/2010/main" val="205244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čiakampis 12">
            <a:extLst>
              <a:ext uri="{FF2B5EF4-FFF2-40B4-BE49-F238E27FC236}">
                <a16:creationId xmlns:a16="http://schemas.microsoft.com/office/drawing/2014/main" id="{CC627903-D48A-5934-1621-5B7769921127}"/>
              </a:ext>
            </a:extLst>
          </p:cNvPr>
          <p:cNvSpPr/>
          <p:nvPr/>
        </p:nvSpPr>
        <p:spPr>
          <a:xfrm>
            <a:off x="230675" y="-47758"/>
            <a:ext cx="2591959" cy="5143500"/>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Pavadinimas 20">
            <a:extLst>
              <a:ext uri="{FF2B5EF4-FFF2-40B4-BE49-F238E27FC236}">
                <a16:creationId xmlns:a16="http://schemas.microsoft.com/office/drawing/2014/main" id="{3F787DFB-B68C-B9D0-6EC1-97C1BF9344A1}"/>
              </a:ext>
            </a:extLst>
          </p:cNvPr>
          <p:cNvSpPr>
            <a:spLocks noGrp="1"/>
          </p:cNvSpPr>
          <p:nvPr>
            <p:ph type="ctrTitle"/>
          </p:nvPr>
        </p:nvSpPr>
        <p:spPr>
          <a:xfrm>
            <a:off x="3196423" y="190832"/>
            <a:ext cx="5633499" cy="379996"/>
          </a:xfrm>
          <a:solidFill>
            <a:schemeClr val="accent3">
              <a:lumMod val="40000"/>
              <a:lumOff val="60000"/>
            </a:schemeClr>
          </a:solidFill>
        </p:spPr>
        <p:txBody>
          <a:bodyPr>
            <a:normAutofit fontScale="90000"/>
          </a:bodyPr>
          <a:lstStyle/>
          <a:p>
            <a:r>
              <a:rPr lang="lt-LT" sz="2400" b="1" i="1" dirty="0">
                <a:solidFill>
                  <a:schemeClr val="accent3">
                    <a:lumMod val="50000"/>
                  </a:schemeClr>
                </a:solidFill>
              </a:rPr>
              <a:t>Atrankos kriterijai</a:t>
            </a:r>
          </a:p>
        </p:txBody>
      </p:sp>
      <p:sp>
        <p:nvSpPr>
          <p:cNvPr id="22" name="Antrinis pavadinimas 21">
            <a:extLst>
              <a:ext uri="{FF2B5EF4-FFF2-40B4-BE49-F238E27FC236}">
                <a16:creationId xmlns:a16="http://schemas.microsoft.com/office/drawing/2014/main" id="{1974DA28-355E-AA9D-9EBB-80C458073853}"/>
              </a:ext>
            </a:extLst>
          </p:cNvPr>
          <p:cNvSpPr>
            <a:spLocks noGrp="1"/>
          </p:cNvSpPr>
          <p:nvPr>
            <p:ph type="subTitle" idx="1"/>
          </p:nvPr>
        </p:nvSpPr>
        <p:spPr>
          <a:xfrm>
            <a:off x="3196423" y="707666"/>
            <a:ext cx="5716902" cy="3969886"/>
          </a:xfrm>
          <a:solidFill>
            <a:schemeClr val="accent3">
              <a:lumMod val="20000"/>
              <a:lumOff val="80000"/>
            </a:schemeClr>
          </a:solidFill>
        </p:spPr>
        <p:txBody>
          <a:bodyPr>
            <a:normAutofit/>
          </a:bodyPr>
          <a:lstStyle/>
          <a:p>
            <a:pPr marL="457200" indent="-457200">
              <a:buFont typeface="Wingdings" panose="05000000000000000000" pitchFamily="2" charset="2"/>
              <a:buChar char="v"/>
            </a:pPr>
            <a:endParaRPr lang="lt-LT" sz="1600" dirty="0"/>
          </a:p>
          <a:p>
            <a:pPr marL="457200" indent="-457200">
              <a:buFont typeface="Wingdings" panose="05000000000000000000" pitchFamily="2" charset="2"/>
              <a:buChar char="v"/>
            </a:pPr>
            <a:endParaRPr lang="lt-LT" sz="1600" dirty="0"/>
          </a:p>
          <a:p>
            <a:endParaRPr lang="lt-LT" dirty="0"/>
          </a:p>
        </p:txBody>
      </p:sp>
      <p:sp>
        <p:nvSpPr>
          <p:cNvPr id="2" name="Skaidrės numerio vietos rezervavimo ženklas 1">
            <a:extLst>
              <a:ext uri="{FF2B5EF4-FFF2-40B4-BE49-F238E27FC236}">
                <a16:creationId xmlns:a16="http://schemas.microsoft.com/office/drawing/2014/main" id="{B3724663-D9D3-70D1-C193-C6584F860FF9}"/>
              </a:ext>
            </a:extLst>
          </p:cNvPr>
          <p:cNvSpPr>
            <a:spLocks noGrp="1"/>
          </p:cNvSpPr>
          <p:nvPr>
            <p:ph type="sldNum" sz="quarter" idx="12"/>
          </p:nvPr>
        </p:nvSpPr>
        <p:spPr/>
        <p:txBody>
          <a:bodyPr/>
          <a:lstStyle/>
          <a:p>
            <a:fld id="{DA9B7F88-8E2D-499B-BAD8-FA2927D3DC0E}" type="slidenum">
              <a:rPr lang="en-GB" smtClean="0"/>
              <a:pPr/>
              <a:t>22</a:t>
            </a:fld>
            <a:endParaRPr lang="en-GB"/>
          </a:p>
        </p:txBody>
      </p:sp>
      <p:sp>
        <p:nvSpPr>
          <p:cNvPr id="3" name="Pavadinimas 1">
            <a:extLst>
              <a:ext uri="{FF2B5EF4-FFF2-40B4-BE49-F238E27FC236}">
                <a16:creationId xmlns:a16="http://schemas.microsoft.com/office/drawing/2014/main" id="{42997237-E611-3C4F-7A14-FE8D5E5C1263}"/>
              </a:ext>
            </a:extLst>
          </p:cNvPr>
          <p:cNvSpPr txBox="1">
            <a:spLocks/>
          </p:cNvSpPr>
          <p:nvPr/>
        </p:nvSpPr>
        <p:spPr>
          <a:xfrm>
            <a:off x="291332" y="576303"/>
            <a:ext cx="2345077" cy="4310741"/>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lt-LT" sz="2600" b="1" i="1" dirty="0">
              <a:solidFill>
                <a:srgbClr val="9BBB59"/>
              </a:solidFill>
              <a:latin typeface="Arial Narrow" panose="020B0606020202030204" pitchFamily="34" charset="0"/>
              <a:cs typeface="Arial" panose="020B0604020202020204" pitchFamily="34" charset="0"/>
            </a:endParaRPr>
          </a:p>
          <a:p>
            <a:pPr algn="l">
              <a:lnSpc>
                <a:spcPct val="90000"/>
              </a:lnSpc>
            </a:pPr>
            <a:endParaRPr lang="lt-LT" sz="2600" b="1" i="1" dirty="0">
              <a:solidFill>
                <a:schemeClr val="accent3"/>
              </a:solidFill>
              <a:latin typeface="Arial Narrow" panose="020B0606020202030204" pitchFamily="34" charset="0"/>
              <a:cs typeface="Arial" panose="020B0604020202020204" pitchFamily="34" charset="0"/>
            </a:endParaRPr>
          </a:p>
          <a:p>
            <a:pPr>
              <a:lnSpc>
                <a:spcPct val="90000"/>
              </a:lnSpc>
            </a:pPr>
            <a:r>
              <a:rPr lang="lt-LT" sz="3600" b="1" i="1" dirty="0">
                <a:solidFill>
                  <a:schemeClr val="accent3"/>
                </a:solidFill>
                <a:cs typeface="Arial" panose="020B0604020202020204" pitchFamily="34" charset="0"/>
              </a:rPr>
              <a:t>Trumpa tiekimo </a:t>
            </a:r>
            <a:r>
              <a:rPr lang="en-US" sz="3600" b="1" i="1" dirty="0">
                <a:solidFill>
                  <a:schemeClr val="accent3"/>
                </a:solidFill>
                <a:cs typeface="Arial" panose="020B0604020202020204" pitchFamily="34" charset="0"/>
              </a:rPr>
              <a:t>grandin</a:t>
            </a:r>
            <a:r>
              <a:rPr lang="lt-LT" sz="3600" b="1" i="1" dirty="0">
                <a:solidFill>
                  <a:schemeClr val="accent3"/>
                </a:solidFill>
                <a:cs typeface="Arial" panose="020B0604020202020204" pitchFamily="34" charset="0"/>
              </a:rPr>
              <a:t>ė </a:t>
            </a:r>
            <a:endParaRPr lang="lt-LT" sz="3600" b="1" dirty="0">
              <a:solidFill>
                <a:schemeClr val="accent3"/>
              </a:solidFill>
              <a:cs typeface="Arial" panose="020B0604020202020204" pitchFamily="34" charset="0"/>
            </a:endParaRPr>
          </a:p>
          <a:p>
            <a:pPr>
              <a:lnSpc>
                <a:spcPct val="90000"/>
              </a:lnSpc>
            </a:pPr>
            <a:endParaRPr lang="en-US" sz="3500" b="1" dirty="0">
              <a:solidFill>
                <a:schemeClr val="bg2">
                  <a:lumMod val="75000"/>
                </a:schemeClr>
              </a:solidFill>
              <a:latin typeface="Arial Narrow" panose="020B0606020202030204" pitchFamily="34" charset="0"/>
              <a:cs typeface="Arial" panose="020B0604020202020204" pitchFamily="34" charset="0"/>
            </a:endParaRPr>
          </a:p>
          <a:p>
            <a:pPr algn="l">
              <a:lnSpc>
                <a:spcPct val="90000"/>
              </a:lnSpc>
            </a:pPr>
            <a:r>
              <a:rPr lang="lt-LT" sz="2600" b="1" i="1" dirty="0">
                <a:solidFill>
                  <a:schemeClr val="bg2">
                    <a:lumMod val="75000"/>
                  </a:schemeClr>
                </a:solidFill>
                <a:latin typeface="Arial Narrow" panose="020B0606020202030204" pitchFamily="34" charset="0"/>
                <a:cs typeface="Arial" panose="020B0604020202020204" pitchFamily="34" charset="0"/>
              </a:rPr>
              <a:t> </a:t>
            </a:r>
          </a:p>
        </p:txBody>
      </p:sp>
      <p:pic>
        <p:nvPicPr>
          <p:cNvPr id="11" name="Picture 2" descr="sustainable food system">
            <a:extLst>
              <a:ext uri="{FF2B5EF4-FFF2-40B4-BE49-F238E27FC236}">
                <a16:creationId xmlns:a16="http://schemas.microsoft.com/office/drawing/2014/main" id="{8321851F-F261-401D-F176-D54C83ED3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75" y="256456"/>
            <a:ext cx="2425630" cy="19460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Lentelė 5">
            <a:extLst>
              <a:ext uri="{FF2B5EF4-FFF2-40B4-BE49-F238E27FC236}">
                <a16:creationId xmlns:a16="http://schemas.microsoft.com/office/drawing/2014/main" id="{B359E4A2-899B-908B-F407-75323D63676D}"/>
              </a:ext>
            </a:extLst>
          </p:cNvPr>
          <p:cNvGraphicFramePr>
            <a:graphicFrameLocks noGrp="1"/>
          </p:cNvGraphicFramePr>
          <p:nvPr>
            <p:extLst>
              <p:ext uri="{D42A27DB-BD31-4B8C-83A1-F6EECF244321}">
                <p14:modId xmlns:p14="http://schemas.microsoft.com/office/powerpoint/2010/main" val="660612622"/>
              </p:ext>
            </p:extLst>
          </p:nvPr>
        </p:nvGraphicFramePr>
        <p:xfrm>
          <a:off x="3154116" y="660335"/>
          <a:ext cx="5748482" cy="4295713"/>
        </p:xfrm>
        <a:graphic>
          <a:graphicData uri="http://schemas.openxmlformats.org/drawingml/2006/table">
            <a:tbl>
              <a:tblPr firstRow="1" bandRow="1">
                <a:tableStyleId>{F5AB1C69-6EDB-4FF4-983F-18BD219EF322}</a:tableStyleId>
              </a:tblPr>
              <a:tblGrid>
                <a:gridCol w="425176">
                  <a:extLst>
                    <a:ext uri="{9D8B030D-6E8A-4147-A177-3AD203B41FA5}">
                      <a16:colId xmlns:a16="http://schemas.microsoft.com/office/drawing/2014/main" val="800538510"/>
                    </a:ext>
                  </a:extLst>
                </a:gridCol>
                <a:gridCol w="4442401">
                  <a:extLst>
                    <a:ext uri="{9D8B030D-6E8A-4147-A177-3AD203B41FA5}">
                      <a16:colId xmlns:a16="http://schemas.microsoft.com/office/drawing/2014/main" val="970238719"/>
                    </a:ext>
                  </a:extLst>
                </a:gridCol>
                <a:gridCol w="880905">
                  <a:extLst>
                    <a:ext uri="{9D8B030D-6E8A-4147-A177-3AD203B41FA5}">
                      <a16:colId xmlns:a16="http://schemas.microsoft.com/office/drawing/2014/main" val="2063044242"/>
                    </a:ext>
                  </a:extLst>
                </a:gridCol>
              </a:tblGrid>
              <a:tr h="550770">
                <a:tc>
                  <a:txBody>
                    <a:bodyPr/>
                    <a:lstStyle/>
                    <a:p>
                      <a:r>
                        <a:rPr lang="lt-LT" sz="1400" dirty="0">
                          <a:solidFill>
                            <a:schemeClr val="tx1"/>
                          </a:solidFill>
                          <a:latin typeface="Times New Roman" panose="02020603050405020304" pitchFamily="18" charset="0"/>
                          <a:cs typeface="Times New Roman" panose="02020603050405020304" pitchFamily="18" charset="0"/>
                        </a:rPr>
                        <a:t>Nr.</a:t>
                      </a:r>
                    </a:p>
                  </a:txBody>
                  <a:tcPr/>
                </a:tc>
                <a:tc>
                  <a:txBody>
                    <a:bodyPr/>
                    <a:lstStyle/>
                    <a:p>
                      <a:pPr algn="ctr"/>
                      <a:r>
                        <a:rPr lang="lt-LT" sz="1400" b="1" kern="1200" dirty="0">
                          <a:solidFill>
                            <a:schemeClr val="tx1"/>
                          </a:solidFill>
                          <a:effectLst/>
                          <a:latin typeface="Times New Roman" panose="02020603050405020304" pitchFamily="18" charset="0"/>
                          <a:ea typeface="+mn-ea"/>
                          <a:cs typeface="Times New Roman" panose="02020603050405020304" pitchFamily="18" charset="0"/>
                        </a:rPr>
                        <a:t>Atrankos kriterijaus pavadinimas</a:t>
                      </a:r>
                      <a:endParaRPr lang="lt-LT"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lt-LT" sz="1200" dirty="0">
                          <a:solidFill>
                            <a:schemeClr val="tx1"/>
                          </a:solidFill>
                          <a:latin typeface="Times New Roman" panose="02020603050405020304" pitchFamily="18" charset="0"/>
                          <a:cs typeface="Times New Roman" panose="02020603050405020304" pitchFamily="18" charset="0"/>
                        </a:rPr>
                        <a:t>Balų skaičius</a:t>
                      </a:r>
                    </a:p>
                  </a:txBody>
                  <a:tcPr/>
                </a:tc>
                <a:extLst>
                  <a:ext uri="{0D108BD9-81ED-4DB2-BD59-A6C34878D82A}">
                    <a16:rowId xmlns:a16="http://schemas.microsoft.com/office/drawing/2014/main" val="4252781769"/>
                  </a:ext>
                </a:extLst>
              </a:tr>
              <a:tr h="550770">
                <a:tc>
                  <a:txBody>
                    <a:bodyPr/>
                    <a:lstStyle/>
                    <a:p>
                      <a:r>
                        <a:rPr lang="lt-LT" sz="12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a:t>
                      </a:r>
                      <a:endParaRPr lang="lt-LT"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kern="1200" dirty="0">
                          <a:solidFill>
                            <a:schemeClr val="dk1"/>
                          </a:solidFill>
                          <a:effectLst/>
                          <a:latin typeface="Times New Roman" panose="02020603050405020304" pitchFamily="18" charset="0"/>
                          <a:ea typeface="+mn-ea"/>
                          <a:cs typeface="Times New Roman" panose="02020603050405020304" pitchFamily="18" charset="0"/>
                        </a:rPr>
                        <a:t>Projekto trumpoms tiekimo grandinėms vystyti </a:t>
                      </a:r>
                      <a:r>
                        <a:rPr lang="lt-LT" sz="1200" b="1" kern="1200" dirty="0">
                          <a:solidFill>
                            <a:schemeClr val="dk1"/>
                          </a:solidFill>
                          <a:effectLst/>
                          <a:latin typeface="Times New Roman" panose="02020603050405020304" pitchFamily="18" charset="0"/>
                          <a:ea typeface="+mn-ea"/>
                          <a:cs typeface="Times New Roman" panose="02020603050405020304" pitchFamily="18" charset="0"/>
                        </a:rPr>
                        <a:t>dalyvių skaičius </a:t>
                      </a:r>
                      <a:r>
                        <a:rPr lang="lt-LT" sz="1200" b="0" kern="1200" dirty="0">
                          <a:solidFill>
                            <a:schemeClr val="dk1"/>
                          </a:solidFill>
                          <a:effectLst/>
                          <a:latin typeface="Times New Roman" panose="02020603050405020304" pitchFamily="18" charset="0"/>
                          <a:ea typeface="+mn-ea"/>
                          <a:cs typeface="Times New Roman" panose="02020603050405020304" pitchFamily="18" charset="0"/>
                        </a:rPr>
                        <a:t>(skaičiuojami visi projekto grandinės dalyviai, išskyrus tarpininką)</a:t>
                      </a:r>
                    </a:p>
                  </a:txBody>
                  <a:tcPr/>
                </a:tc>
                <a:tc>
                  <a:txBody>
                    <a:bodyPr/>
                    <a:lstStyle/>
                    <a:p>
                      <a:r>
                        <a:rPr lang="lt-LT" sz="1200" b="1" kern="1200" dirty="0">
                          <a:solidFill>
                            <a:schemeClr val="dk1"/>
                          </a:solidFill>
                          <a:effectLst/>
                          <a:latin typeface="+mn-lt"/>
                          <a:ea typeface="+mn-ea"/>
                          <a:cs typeface="+mn-cs"/>
                        </a:rPr>
                        <a:t>15 </a:t>
                      </a:r>
                      <a:endParaRPr lang="lt-LT" sz="1200" b="1" dirty="0"/>
                    </a:p>
                  </a:txBody>
                  <a:tcPr/>
                </a:tc>
                <a:extLst>
                  <a:ext uri="{0D108BD9-81ED-4DB2-BD59-A6C34878D82A}">
                    <a16:rowId xmlns:a16="http://schemas.microsoft.com/office/drawing/2014/main" val="1322590006"/>
                  </a:ext>
                </a:extLst>
              </a:tr>
              <a:tr h="330462">
                <a:tc>
                  <a:txBody>
                    <a:bodyPr/>
                    <a:lstStyle/>
                    <a:p>
                      <a:r>
                        <a:rPr lang="lt-LT" sz="1200" dirty="0">
                          <a:latin typeface="Times New Roman" panose="02020603050405020304" pitchFamily="18" charset="0"/>
                          <a:cs typeface="Times New Roman" panose="02020603050405020304" pitchFamily="18" charset="0"/>
                        </a:rPr>
                        <a:t>2.</a:t>
                      </a:r>
                    </a:p>
                  </a:txBody>
                  <a:tcPr/>
                </a:tc>
                <a:tc>
                  <a:txBody>
                    <a:bodyPr/>
                    <a:lstStyle/>
                    <a:p>
                      <a:r>
                        <a:rPr lang="lt-LT" sz="1200" i="0" kern="1200" dirty="0">
                          <a:solidFill>
                            <a:schemeClr val="dk1"/>
                          </a:solidFill>
                          <a:effectLst/>
                          <a:latin typeface="Times New Roman" panose="02020603050405020304" pitchFamily="18" charset="0"/>
                          <a:ea typeface="+mn-ea"/>
                          <a:cs typeface="Times New Roman" panose="02020603050405020304" pitchFamily="18" charset="0"/>
                        </a:rPr>
                        <a:t>Projektas įgyvendinamas </a:t>
                      </a:r>
                      <a:r>
                        <a:rPr lang="lt-LT" sz="1200" b="1" i="0" kern="1200" dirty="0">
                          <a:solidFill>
                            <a:schemeClr val="dk1"/>
                          </a:solidFill>
                          <a:effectLst/>
                          <a:latin typeface="Times New Roman" panose="02020603050405020304" pitchFamily="18" charset="0"/>
                          <a:ea typeface="+mn-ea"/>
                          <a:cs typeface="Times New Roman" panose="02020603050405020304" pitchFamily="18" charset="0"/>
                        </a:rPr>
                        <a:t>be tarpininko</a:t>
                      </a:r>
                      <a:endParaRPr lang="lt-LT" sz="1200" i="0" dirty="0">
                        <a:latin typeface="Times New Roman" panose="02020603050405020304" pitchFamily="18" charset="0"/>
                        <a:cs typeface="Times New Roman" panose="02020603050405020304" pitchFamily="18" charset="0"/>
                      </a:endParaRPr>
                    </a:p>
                  </a:txBody>
                  <a:tcPr/>
                </a:tc>
                <a:tc>
                  <a:txBody>
                    <a:bodyPr/>
                    <a:lstStyle/>
                    <a:p>
                      <a:r>
                        <a:rPr lang="lt-LT" sz="1200" b="1" dirty="0"/>
                        <a:t>5</a:t>
                      </a:r>
                    </a:p>
                  </a:txBody>
                  <a:tcPr/>
                </a:tc>
                <a:extLst>
                  <a:ext uri="{0D108BD9-81ED-4DB2-BD59-A6C34878D82A}">
                    <a16:rowId xmlns:a16="http://schemas.microsoft.com/office/drawing/2014/main" val="260880861"/>
                  </a:ext>
                </a:extLst>
              </a:tr>
              <a:tr h="445354">
                <a:tc>
                  <a:txBody>
                    <a:bodyPr/>
                    <a:lstStyle/>
                    <a:p>
                      <a:r>
                        <a:rPr lang="lt-LT" sz="1200" dirty="0"/>
                        <a:t>3.</a:t>
                      </a:r>
                    </a:p>
                  </a:txBody>
                  <a:tcPr/>
                </a:tc>
                <a:tc>
                  <a:txBody>
                    <a:bodyPr/>
                    <a:lstStyle/>
                    <a:p>
                      <a:r>
                        <a:rPr lang="lt-LT" sz="1200" b="1" kern="1200" dirty="0">
                          <a:solidFill>
                            <a:schemeClr val="dk1"/>
                          </a:solidFill>
                          <a:effectLst/>
                          <a:latin typeface="Times New Roman" panose="02020603050405020304" pitchFamily="18" charset="0"/>
                          <a:ea typeface="+mn-ea"/>
                          <a:cs typeface="Times New Roman" panose="02020603050405020304" pitchFamily="18" charset="0"/>
                        </a:rPr>
                        <a:t>Naujos</a:t>
                      </a:r>
                      <a:r>
                        <a:rPr lang="lt-LT" sz="1200" b="0" kern="1200" dirty="0">
                          <a:solidFill>
                            <a:schemeClr val="dk1"/>
                          </a:solidFill>
                          <a:effectLst/>
                          <a:latin typeface="Times New Roman" panose="02020603050405020304" pitchFamily="18" charset="0"/>
                          <a:ea typeface="+mn-ea"/>
                          <a:cs typeface="Times New Roman" panose="02020603050405020304" pitchFamily="18" charset="0"/>
                        </a:rPr>
                        <a:t> trumpos tiekimo grandinės </a:t>
                      </a:r>
                      <a:r>
                        <a:rPr lang="lt-LT" sz="1200" b="1" kern="1200" dirty="0">
                          <a:solidFill>
                            <a:schemeClr val="dk1"/>
                          </a:solidFill>
                          <a:effectLst/>
                          <a:latin typeface="Times New Roman" panose="02020603050405020304" pitchFamily="18" charset="0"/>
                          <a:ea typeface="+mn-ea"/>
                          <a:cs typeface="Times New Roman" panose="02020603050405020304" pitchFamily="18" charset="0"/>
                        </a:rPr>
                        <a:t>kūrimas rinkoje:</a:t>
                      </a:r>
                    </a:p>
                  </a:txBody>
                  <a:tcPr/>
                </a:tc>
                <a:tc>
                  <a:txBody>
                    <a:bodyPr/>
                    <a:lstStyle/>
                    <a:p>
                      <a:r>
                        <a:rPr lang="lt-LT" sz="1200" b="1" dirty="0"/>
                        <a:t>15</a:t>
                      </a:r>
                    </a:p>
                  </a:txBody>
                  <a:tcPr/>
                </a:tc>
                <a:extLst>
                  <a:ext uri="{0D108BD9-81ED-4DB2-BD59-A6C34878D82A}">
                    <a16:rowId xmlns:a16="http://schemas.microsoft.com/office/drawing/2014/main" val="4301584"/>
                  </a:ext>
                </a:extLst>
              </a:tr>
              <a:tr h="166979">
                <a:tc>
                  <a:txBody>
                    <a:bodyPr/>
                    <a:lstStyle/>
                    <a:p>
                      <a:r>
                        <a:rPr lang="lt-LT" sz="1200" dirty="0">
                          <a:latin typeface="Times New Roman" panose="02020603050405020304" pitchFamily="18" charset="0"/>
                          <a:cs typeface="Times New Roman" panose="02020603050405020304" pitchFamily="18" charset="0"/>
                        </a:rPr>
                        <a:t>4.</a:t>
                      </a:r>
                    </a:p>
                  </a:txBody>
                  <a:tcPr/>
                </a:tc>
                <a:tc>
                  <a:txBody>
                    <a:bodyPr/>
                    <a:lstStyle/>
                    <a:p>
                      <a:r>
                        <a:rPr lang="lt-LT" sz="1200" b="0" kern="1200" dirty="0">
                          <a:solidFill>
                            <a:schemeClr val="dk1"/>
                          </a:solidFill>
                          <a:effectLst/>
                          <a:latin typeface="Times New Roman" panose="02020603050405020304" pitchFamily="18" charset="0"/>
                          <a:ea typeface="+mn-ea"/>
                          <a:cs typeface="Times New Roman" panose="02020603050405020304" pitchFamily="18" charset="0"/>
                        </a:rPr>
                        <a:t>Trumpa tiekimo </a:t>
                      </a:r>
                      <a:r>
                        <a:rPr lang="lt-LT" sz="1200" b="1" kern="1200" dirty="0">
                          <a:solidFill>
                            <a:schemeClr val="dk1"/>
                          </a:solidFill>
                          <a:effectLst/>
                          <a:latin typeface="Times New Roman" panose="02020603050405020304" pitchFamily="18" charset="0"/>
                          <a:ea typeface="+mn-ea"/>
                          <a:cs typeface="Times New Roman" panose="02020603050405020304" pitchFamily="18" charset="0"/>
                        </a:rPr>
                        <a:t>grandinė, visuomenei tieks maistingus, aukštos ir išskirtinės kokybės žemės ūkio ir maisto produktus:</a:t>
                      </a:r>
                    </a:p>
                  </a:txBody>
                  <a:tcPr/>
                </a:tc>
                <a:tc>
                  <a:txBody>
                    <a:bodyPr/>
                    <a:lstStyle/>
                    <a:p>
                      <a:r>
                        <a:rPr lang="lt-LT" sz="1200" b="1" dirty="0"/>
                        <a:t>20</a:t>
                      </a:r>
                    </a:p>
                  </a:txBody>
                  <a:tcPr/>
                </a:tc>
                <a:extLst>
                  <a:ext uri="{0D108BD9-81ED-4DB2-BD59-A6C34878D82A}">
                    <a16:rowId xmlns:a16="http://schemas.microsoft.com/office/drawing/2014/main" val="3074167343"/>
                  </a:ext>
                </a:extLst>
              </a:tr>
              <a:tr h="772437">
                <a:tc>
                  <a:txBody>
                    <a:bodyPr/>
                    <a:lstStyle/>
                    <a:p>
                      <a:r>
                        <a:rPr lang="lt-LT" sz="1200" dirty="0">
                          <a:latin typeface="Times New Roman" panose="02020603050405020304" pitchFamily="18" charset="0"/>
                          <a:cs typeface="Times New Roman" panose="02020603050405020304" pitchFamily="18" charset="0"/>
                        </a:rPr>
                        <a:t>5.</a:t>
                      </a:r>
                    </a:p>
                  </a:txBody>
                  <a:tcPr/>
                </a:tc>
                <a:tc>
                  <a:txBody>
                    <a:bodyPr/>
                    <a:lstStyle/>
                    <a:p>
                      <a:r>
                        <a:rPr lang="lt-LT" sz="1200" kern="1200" dirty="0">
                          <a:solidFill>
                            <a:schemeClr val="dk1"/>
                          </a:solidFill>
                          <a:effectLst/>
                          <a:latin typeface="Times New Roman" panose="02020603050405020304" pitchFamily="18" charset="0"/>
                          <a:ea typeface="+mn-ea"/>
                          <a:cs typeface="Times New Roman" panose="02020603050405020304" pitchFamily="18" charset="0"/>
                        </a:rPr>
                        <a:t>Projekte numatytas </a:t>
                      </a:r>
                      <a:r>
                        <a:rPr lang="lt-LT" sz="1200" b="1" kern="1200" dirty="0">
                          <a:solidFill>
                            <a:schemeClr val="dk1"/>
                          </a:solidFill>
                          <a:effectLst/>
                          <a:latin typeface="Times New Roman" panose="02020603050405020304" pitchFamily="18" charset="0"/>
                          <a:ea typeface="+mn-ea"/>
                          <a:cs typeface="Times New Roman" panose="02020603050405020304" pitchFamily="18" charset="0"/>
                        </a:rPr>
                        <a:t>skirtingų žemės ūkio sektorių</a:t>
                      </a:r>
                      <a:r>
                        <a:rPr lang="lt-LT" sz="1200" kern="1200" dirty="0">
                          <a:solidFill>
                            <a:schemeClr val="dk1"/>
                          </a:solidFill>
                          <a:effectLst/>
                          <a:latin typeface="Times New Roman" panose="02020603050405020304" pitchFamily="18" charset="0"/>
                          <a:ea typeface="+mn-ea"/>
                          <a:cs typeface="Times New Roman" panose="02020603050405020304" pitchFamily="18" charset="0"/>
                        </a:rPr>
                        <a:t> dalyvių </a:t>
                      </a:r>
                      <a:r>
                        <a:rPr lang="lt-LT" sz="1200" b="1" kern="1200" dirty="0">
                          <a:solidFill>
                            <a:schemeClr val="dk1"/>
                          </a:solidFill>
                          <a:effectLst/>
                          <a:latin typeface="Times New Roman" panose="02020603050405020304" pitchFamily="18" charset="0"/>
                          <a:ea typeface="+mn-ea"/>
                          <a:cs typeface="Times New Roman" panose="02020603050405020304" pitchFamily="18" charset="0"/>
                        </a:rPr>
                        <a:t>bendradarbiavimas</a:t>
                      </a:r>
                      <a:r>
                        <a:rPr lang="lt-LT" sz="1200" kern="1200" dirty="0">
                          <a:solidFill>
                            <a:schemeClr val="dk1"/>
                          </a:solidFill>
                          <a:effectLst/>
                          <a:latin typeface="Times New Roman" panose="02020603050405020304" pitchFamily="18" charset="0"/>
                          <a:ea typeface="+mn-ea"/>
                          <a:cs typeface="Times New Roman" panose="02020603050405020304" pitchFamily="18" charset="0"/>
                        </a:rPr>
                        <a:t>, kai </a:t>
                      </a:r>
                      <a:r>
                        <a:rPr lang="lt-LT" sz="1200" b="1" kern="1200" dirty="0">
                          <a:solidFill>
                            <a:schemeClr val="dk1"/>
                          </a:solidFill>
                          <a:effectLst/>
                          <a:latin typeface="Times New Roman" panose="02020603050405020304" pitchFamily="18" charset="0"/>
                          <a:ea typeface="+mn-ea"/>
                          <a:cs typeface="Times New Roman" panose="02020603050405020304" pitchFamily="18" charset="0"/>
                        </a:rPr>
                        <a:t>rinkai tiekiamas</a:t>
                      </a:r>
                      <a:r>
                        <a:rPr lang="lt-LT" sz="1200" kern="1200" dirty="0">
                          <a:solidFill>
                            <a:schemeClr val="dk1"/>
                          </a:solidFill>
                          <a:effectLst/>
                          <a:latin typeface="Times New Roman" panose="02020603050405020304" pitchFamily="18" charset="0"/>
                          <a:ea typeface="+mn-ea"/>
                          <a:cs typeface="Times New Roman" panose="02020603050405020304" pitchFamily="18" charset="0"/>
                        </a:rPr>
                        <a:t> skirtingų žemės ūkio pagamintos ir (ar) perdirbtos produkcijos </a:t>
                      </a:r>
                      <a:r>
                        <a:rPr lang="lt-LT" sz="1200" b="1" kern="1200" dirty="0">
                          <a:solidFill>
                            <a:schemeClr val="dk1"/>
                          </a:solidFill>
                          <a:effectLst/>
                          <a:latin typeface="Times New Roman" panose="02020603050405020304" pitchFamily="18" charset="0"/>
                          <a:ea typeface="+mn-ea"/>
                          <a:cs typeface="Times New Roman" panose="02020603050405020304" pitchFamily="18" charset="0"/>
                        </a:rPr>
                        <a:t>asortimentas</a:t>
                      </a:r>
                    </a:p>
                  </a:txBody>
                  <a:tcPr/>
                </a:tc>
                <a:tc>
                  <a:txBody>
                    <a:bodyPr/>
                    <a:lstStyle/>
                    <a:p>
                      <a:r>
                        <a:rPr lang="lt-LT" sz="1200" b="1" dirty="0"/>
                        <a:t>15</a:t>
                      </a:r>
                    </a:p>
                  </a:txBody>
                  <a:tcPr/>
                </a:tc>
                <a:extLst>
                  <a:ext uri="{0D108BD9-81ED-4DB2-BD59-A6C34878D82A}">
                    <a16:rowId xmlns:a16="http://schemas.microsoft.com/office/drawing/2014/main" val="263230197"/>
                  </a:ext>
                </a:extLst>
              </a:tr>
              <a:tr h="629594">
                <a:tc>
                  <a:txBody>
                    <a:bodyPr/>
                    <a:lstStyle/>
                    <a:p>
                      <a:r>
                        <a:rPr lang="en-US" sz="1200" dirty="0">
                          <a:latin typeface="Times New Roman" panose="02020603050405020304" pitchFamily="18" charset="0"/>
                          <a:cs typeface="Times New Roman" panose="02020603050405020304" pitchFamily="18" charset="0"/>
                        </a:rPr>
                        <a:t>6.</a:t>
                      </a:r>
                      <a:endParaRPr lang="lt-LT"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kern="1200" dirty="0">
                          <a:solidFill>
                            <a:schemeClr val="dk1"/>
                          </a:solidFill>
                          <a:effectLst/>
                          <a:latin typeface="Times New Roman" panose="02020603050405020304" pitchFamily="18" charset="0"/>
                          <a:ea typeface="+mn-ea"/>
                          <a:cs typeface="Times New Roman" panose="02020603050405020304" pitchFamily="18" charset="0"/>
                        </a:rPr>
                        <a:t>Vystoma tvari trumpa tiekimo grandinė,</a:t>
                      </a:r>
                      <a:r>
                        <a:rPr lang="lt-LT" sz="1200" kern="1200" dirty="0">
                          <a:solidFill>
                            <a:schemeClr val="dk1"/>
                          </a:solidFill>
                          <a:effectLst/>
                          <a:latin typeface="Times New Roman" panose="02020603050405020304" pitchFamily="18" charset="0"/>
                          <a:ea typeface="+mn-ea"/>
                          <a:cs typeface="Times New Roman" panose="02020603050405020304" pitchFamily="18" charset="0"/>
                        </a:rPr>
                        <a:t> </a:t>
                      </a:r>
                      <a:r>
                        <a:rPr lang="lt-LT" sz="1200" b="1" kern="1200" dirty="0">
                          <a:solidFill>
                            <a:schemeClr val="dk1"/>
                          </a:solidFill>
                          <a:effectLst/>
                          <a:latin typeface="Times New Roman" panose="02020603050405020304" pitchFamily="18" charset="0"/>
                          <a:ea typeface="+mn-ea"/>
                          <a:cs typeface="Times New Roman" panose="02020603050405020304" pitchFamily="18" charset="0"/>
                        </a:rPr>
                        <a:t>kai projekte numatytos investicijos į:</a:t>
                      </a:r>
                      <a:r>
                        <a:rPr lang="lt-LT" sz="1200" kern="1200" dirty="0">
                          <a:solidFill>
                            <a:schemeClr val="dk1"/>
                          </a:solidFill>
                          <a:effectLst/>
                          <a:latin typeface="Times New Roman" panose="02020603050405020304" pitchFamily="18" charset="0"/>
                          <a:ea typeface="+mn-ea"/>
                          <a:cs typeface="Times New Roman" panose="02020603050405020304" pitchFamily="18" charset="0"/>
                        </a:rPr>
                        <a:t> (balų skaičius sumuojamas) </a:t>
                      </a:r>
                      <a:endParaRPr lang="lt-LT" sz="12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200" b="0" i="1" kern="1200" dirty="0">
                          <a:solidFill>
                            <a:schemeClr val="dk1"/>
                          </a:solidFill>
                          <a:effectLst/>
                          <a:latin typeface="Times New Roman" panose="02020603050405020304" pitchFamily="18" charset="0"/>
                          <a:ea typeface="+mn-ea"/>
                          <a:cs typeface="Times New Roman" panose="02020603050405020304" pitchFamily="18" charset="0"/>
                        </a:rPr>
                        <a:t>(</a:t>
                      </a:r>
                      <a:r>
                        <a:rPr lang="lt-LT" sz="1200" b="0" i="1" kern="1200" dirty="0">
                          <a:solidFill>
                            <a:schemeClr val="dk1"/>
                          </a:solidFill>
                          <a:effectLst/>
                          <a:latin typeface="Times New Roman" panose="02020603050405020304" pitchFamily="18" charset="0"/>
                          <a:ea typeface="+mn-ea"/>
                          <a:cs typeface="Times New Roman" panose="02020603050405020304" pitchFamily="18" charset="0"/>
                        </a:rPr>
                        <a:t>aplinkos </a:t>
                      </a:r>
                      <a:r>
                        <a:rPr lang="lt-LT" sz="1200" b="1" i="1" kern="1200" dirty="0">
                          <a:solidFill>
                            <a:schemeClr val="dk1"/>
                          </a:solidFill>
                          <a:effectLst/>
                          <a:latin typeface="Times New Roman" panose="02020603050405020304" pitchFamily="18" charset="0"/>
                          <a:ea typeface="+mn-ea"/>
                          <a:cs typeface="Times New Roman" panose="02020603050405020304" pitchFamily="18" charset="0"/>
                        </a:rPr>
                        <a:t>taršos mažinimą</a:t>
                      </a:r>
                      <a:r>
                        <a:rPr lang="en-US" sz="1200" b="1" i="1" kern="1200" dirty="0">
                          <a:solidFill>
                            <a:schemeClr val="dk1"/>
                          </a:solidFill>
                          <a:effectLst/>
                          <a:latin typeface="Times New Roman" panose="02020603050405020304" pitchFamily="18" charset="0"/>
                          <a:ea typeface="+mn-ea"/>
                          <a:cs typeface="Times New Roman" panose="02020603050405020304" pitchFamily="18" charset="0"/>
                        </a:rPr>
                        <a:t>, </a:t>
                      </a:r>
                      <a:r>
                        <a:rPr lang="lt-LT" sz="1200" b="1" i="1" kern="1200" dirty="0">
                          <a:solidFill>
                            <a:schemeClr val="dk1"/>
                          </a:solidFill>
                          <a:effectLst/>
                          <a:latin typeface="Times New Roman" panose="02020603050405020304" pitchFamily="18" charset="0"/>
                          <a:ea typeface="+mn-ea"/>
                          <a:cs typeface="Times New Roman" panose="02020603050405020304" pitchFamily="18" charset="0"/>
                        </a:rPr>
                        <a:t>transportavimo kaštų optimizavimą</a:t>
                      </a:r>
                      <a:r>
                        <a:rPr lang="en-US" sz="1200" b="1" i="1" kern="1200" dirty="0">
                          <a:solidFill>
                            <a:schemeClr val="dk1"/>
                          </a:solidFill>
                          <a:effectLst/>
                          <a:latin typeface="Times New Roman" panose="02020603050405020304" pitchFamily="18" charset="0"/>
                          <a:ea typeface="+mn-ea"/>
                          <a:cs typeface="Times New Roman" panose="02020603050405020304" pitchFamily="18" charset="0"/>
                        </a:rPr>
                        <a:t>, </a:t>
                      </a:r>
                      <a:r>
                        <a:rPr lang="lt-LT" sz="1200" b="1" i="1" kern="1200" dirty="0">
                          <a:solidFill>
                            <a:schemeClr val="dk1"/>
                          </a:solidFill>
                          <a:effectLst/>
                          <a:latin typeface="Times New Roman" panose="02020603050405020304" pitchFamily="18" charset="0"/>
                          <a:ea typeface="+mn-ea"/>
                          <a:cs typeface="Times New Roman" panose="02020603050405020304" pitchFamily="18" charset="0"/>
                        </a:rPr>
                        <a:t>transporto priemonės išmetamo anglies dioksido (CO</a:t>
                      </a:r>
                      <a:r>
                        <a:rPr lang="lt-LT" sz="1200" b="1" i="1"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lt-LT" sz="1200" b="1" i="1" kern="1200" dirty="0">
                          <a:solidFill>
                            <a:schemeClr val="dk1"/>
                          </a:solidFill>
                          <a:effectLst/>
                          <a:latin typeface="Times New Roman" panose="02020603050405020304" pitchFamily="18" charset="0"/>
                          <a:ea typeface="+mn-ea"/>
                          <a:cs typeface="Times New Roman" panose="02020603050405020304" pitchFamily="18" charset="0"/>
                        </a:rPr>
                        <a:t>) kiekio</a:t>
                      </a:r>
                      <a:r>
                        <a:rPr lang="en-US" sz="1200" b="1" i="1" kern="1200" dirty="0">
                          <a:solidFill>
                            <a:schemeClr val="dk1"/>
                          </a:solidFill>
                          <a:effectLst/>
                          <a:latin typeface="Times New Roman" panose="02020603050405020304" pitchFamily="18" charset="0"/>
                          <a:ea typeface="+mn-ea"/>
                          <a:cs typeface="Times New Roman" panose="02020603050405020304" pitchFamily="18" charset="0"/>
                        </a:rPr>
                        <a:t>, </a:t>
                      </a:r>
                      <a:r>
                        <a:rPr lang="lt-LT" sz="1200" b="1" i="1" kern="1200" dirty="0">
                          <a:solidFill>
                            <a:schemeClr val="dk1"/>
                          </a:solidFill>
                          <a:effectLst/>
                          <a:latin typeface="Times New Roman" panose="02020603050405020304" pitchFamily="18" charset="0"/>
                          <a:ea typeface="+mn-ea"/>
                          <a:cs typeface="Times New Roman" panose="02020603050405020304" pitchFamily="18" charset="0"/>
                        </a:rPr>
                        <a:t>maisto atliekų kiekio mažinimą</a:t>
                      </a:r>
                      <a:r>
                        <a:rPr lang="en-US" sz="1200" b="1" i="1" kern="1200" dirty="0">
                          <a:solidFill>
                            <a:schemeClr val="dk1"/>
                          </a:solidFill>
                          <a:effectLst/>
                          <a:latin typeface="Times New Roman" panose="02020603050405020304" pitchFamily="18" charset="0"/>
                          <a:ea typeface="+mn-ea"/>
                          <a:cs typeface="Times New Roman" panose="02020603050405020304" pitchFamily="18" charset="0"/>
                        </a:rPr>
                        <a:t>, </a:t>
                      </a:r>
                      <a:r>
                        <a:rPr lang="lt-LT" sz="1200" b="1" i="1" kern="1200" dirty="0">
                          <a:solidFill>
                            <a:schemeClr val="dk1"/>
                          </a:solidFill>
                          <a:effectLst/>
                          <a:latin typeface="Times New Roman" panose="02020603050405020304" pitchFamily="18" charset="0"/>
                          <a:ea typeface="+mn-ea"/>
                          <a:cs typeface="Times New Roman" panose="02020603050405020304" pitchFamily="18" charset="0"/>
                        </a:rPr>
                        <a:t>gamybinių procesų skaitmeninimo</a:t>
                      </a:r>
                      <a:r>
                        <a:rPr lang="lt-LT" sz="1200" i="1" kern="1200" dirty="0">
                          <a:solidFill>
                            <a:schemeClr val="dk1"/>
                          </a:solidFill>
                          <a:effectLst/>
                          <a:latin typeface="Times New Roman" panose="02020603050405020304" pitchFamily="18" charset="0"/>
                          <a:ea typeface="+mn-ea"/>
                          <a:cs typeface="Times New Roman" panose="02020603050405020304" pitchFamily="18" charset="0"/>
                        </a:rPr>
                        <a:t> </a:t>
                      </a:r>
                      <a:r>
                        <a:rPr lang="lt-LT" sz="1200" b="1" i="1" kern="1200" dirty="0">
                          <a:solidFill>
                            <a:schemeClr val="dk1"/>
                          </a:solidFill>
                          <a:effectLst/>
                          <a:latin typeface="Times New Roman" panose="02020603050405020304" pitchFamily="18" charset="0"/>
                          <a:ea typeface="+mn-ea"/>
                          <a:cs typeface="Times New Roman" panose="02020603050405020304" pitchFamily="18" charset="0"/>
                        </a:rPr>
                        <a:t>ir (ar)</a:t>
                      </a:r>
                      <a:r>
                        <a:rPr lang="lt-LT" sz="1200" i="1" kern="1200" dirty="0">
                          <a:solidFill>
                            <a:schemeClr val="dk1"/>
                          </a:solidFill>
                          <a:effectLst/>
                          <a:latin typeface="Times New Roman" panose="02020603050405020304" pitchFamily="18" charset="0"/>
                          <a:ea typeface="+mn-ea"/>
                          <a:cs typeface="Times New Roman" panose="02020603050405020304" pitchFamily="18" charset="0"/>
                        </a:rPr>
                        <a:t> </a:t>
                      </a:r>
                      <a:r>
                        <a:rPr lang="lt-LT" sz="1200" b="1" i="1" kern="1200" dirty="0">
                          <a:solidFill>
                            <a:schemeClr val="dk1"/>
                          </a:solidFill>
                          <a:effectLst/>
                          <a:latin typeface="Times New Roman" panose="02020603050405020304" pitchFamily="18" charset="0"/>
                          <a:ea typeface="+mn-ea"/>
                          <a:cs typeface="Times New Roman" panose="02020603050405020304" pitchFamily="18" charset="0"/>
                        </a:rPr>
                        <a:t>inovacijų diegimo</a:t>
                      </a:r>
                      <a:r>
                        <a:rPr lang="lt-LT" sz="12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200" i="1" kern="1200" dirty="0">
                          <a:solidFill>
                            <a:schemeClr val="dk1"/>
                          </a:solidFill>
                          <a:effectLst/>
                          <a:latin typeface="Times New Roman" panose="02020603050405020304" pitchFamily="18" charset="0"/>
                          <a:ea typeface="+mn-ea"/>
                          <a:cs typeface="Times New Roman" panose="02020603050405020304" pitchFamily="18" charset="0"/>
                        </a:rPr>
                        <a:t>)</a:t>
                      </a:r>
                      <a:endParaRPr lang="lt-LT" sz="1200" i="1" dirty="0"/>
                    </a:p>
                  </a:txBody>
                  <a:tcPr/>
                </a:tc>
                <a:tc>
                  <a:txBody>
                    <a:bodyPr/>
                    <a:lstStyle/>
                    <a:p>
                      <a:r>
                        <a:rPr lang="en-US" sz="1200" b="1" dirty="0"/>
                        <a:t>30</a:t>
                      </a:r>
                      <a:endParaRPr lang="lt-LT" sz="1200" b="1" dirty="0"/>
                    </a:p>
                  </a:txBody>
                  <a:tcPr/>
                </a:tc>
                <a:extLst>
                  <a:ext uri="{0D108BD9-81ED-4DB2-BD59-A6C34878D82A}">
                    <a16:rowId xmlns:a16="http://schemas.microsoft.com/office/drawing/2014/main" val="1370932044"/>
                  </a:ext>
                </a:extLst>
              </a:tr>
            </a:tbl>
          </a:graphicData>
        </a:graphic>
      </p:graphicFrame>
      <p:pic>
        <p:nvPicPr>
          <p:cNvPr id="4" name="Grafinis elementas 3" descr="Farmer female with solid fill">
            <a:extLst>
              <a:ext uri="{FF2B5EF4-FFF2-40B4-BE49-F238E27FC236}">
                <a16:creationId xmlns:a16="http://schemas.microsoft.com/office/drawing/2014/main" id="{E31B4B4E-5DF4-EA19-5890-C425CA6093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154116" y="3303363"/>
            <a:ext cx="345600" cy="369240"/>
          </a:xfrm>
          <a:prstGeom prst="rect">
            <a:avLst/>
          </a:prstGeom>
        </p:spPr>
      </p:pic>
      <p:pic>
        <p:nvPicPr>
          <p:cNvPr id="5" name="Grafinis elementas 4" descr="Fork and knife with solid fill">
            <a:extLst>
              <a:ext uri="{FF2B5EF4-FFF2-40B4-BE49-F238E27FC236}">
                <a16:creationId xmlns:a16="http://schemas.microsoft.com/office/drawing/2014/main" id="{13EEBB80-B5BF-8AD8-0839-A21A5CC218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90115" y="4251214"/>
            <a:ext cx="273601" cy="369240"/>
          </a:xfrm>
          <a:prstGeom prst="rect">
            <a:avLst/>
          </a:prstGeom>
        </p:spPr>
      </p:pic>
    </p:spTree>
    <p:extLst>
      <p:ext uri="{BB962C8B-B14F-4D97-AF65-F5344CB8AC3E}">
        <p14:creationId xmlns:p14="http://schemas.microsoft.com/office/powerpoint/2010/main" val="2956293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p:nvPr/>
        </p:nvSpPr>
        <p:spPr>
          <a:xfrm>
            <a:off x="0" y="0"/>
            <a:ext cx="2768700" cy="5143500"/>
          </a:xfrm>
          <a:prstGeom prst="rect">
            <a:avLst/>
          </a:prstGeom>
          <a:solidFill>
            <a:srgbClr val="126A3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2" name="Google Shape;62;p10"/>
          <p:cNvSpPr txBox="1"/>
          <p:nvPr/>
        </p:nvSpPr>
        <p:spPr>
          <a:xfrm>
            <a:off x="224721" y="692059"/>
            <a:ext cx="2416800" cy="32777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2300" b="1" i="0" u="none" strike="noStrike" kern="0" cap="none" spc="0" normalizeH="0" baseline="0" noProof="0" dirty="0">
                <a:ln>
                  <a:noFill/>
                </a:ln>
                <a:solidFill>
                  <a:srgbClr val="9BBB59"/>
                </a:solidFill>
                <a:effectLst/>
                <a:uLnTx/>
                <a:uFillTx/>
                <a:latin typeface="Arial"/>
                <a:cs typeface="Arial"/>
                <a:sym typeface="Arial"/>
              </a:rPr>
              <a:t>B2B </a:t>
            </a:r>
          </a:p>
          <a:p>
            <a:pPr marL="0" marR="0" lvl="0" indent="0" algn="ctr"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2300" b="1" i="0" u="none" strike="noStrike" kern="0" cap="none" spc="0" normalizeH="0" baseline="0" noProof="0" dirty="0">
                <a:ln>
                  <a:noFill/>
                </a:ln>
                <a:solidFill>
                  <a:srgbClr val="9BBB59"/>
                </a:solidFill>
                <a:effectLst/>
                <a:uLnTx/>
                <a:uFillTx/>
                <a:latin typeface="Arial"/>
                <a:cs typeface="Arial"/>
                <a:sym typeface="Arial"/>
              </a:rPr>
              <a:t>elektroninė  platforma padedanti susitikti  trumposioms tiekimo grandinėms ir klientams</a:t>
            </a:r>
          </a:p>
        </p:txBody>
      </p:sp>
      <p:sp>
        <p:nvSpPr>
          <p:cNvPr id="63" name="Google Shape;63;p10"/>
          <p:cNvSpPr/>
          <p:nvPr/>
        </p:nvSpPr>
        <p:spPr>
          <a:xfrm>
            <a:off x="3426689" y="255905"/>
            <a:ext cx="5636491" cy="4594769"/>
          </a:xfrm>
          <a:custGeom>
            <a:avLst/>
            <a:gdLst/>
            <a:ahLst/>
            <a:cxnLst/>
            <a:rect l="l" t="t" r="r" b="b"/>
            <a:pathLst>
              <a:path w="5580684" h="625205" extrusionOk="0">
                <a:moveTo>
                  <a:pt x="0" y="0"/>
                </a:moveTo>
                <a:lnTo>
                  <a:pt x="5580684" y="0"/>
                </a:lnTo>
                <a:lnTo>
                  <a:pt x="5580684" y="625205"/>
                </a:lnTo>
                <a:lnTo>
                  <a:pt x="0" y="625205"/>
                </a:lnTo>
                <a:lnTo>
                  <a:pt x="0" y="0"/>
                </a:lnTo>
                <a:close/>
              </a:path>
            </a:pathLst>
          </a:custGeom>
          <a:solidFill>
            <a:srgbClr val="E0E8D6">
              <a:alpha val="49410"/>
            </a:srgbClr>
          </a:solidFill>
          <a:ln w="25400" cap="flat" cmpd="sng">
            <a:solidFill>
              <a:schemeClr val="lt1"/>
            </a:solidFill>
            <a:prstDash val="solid"/>
            <a:round/>
            <a:headEnd type="none" w="sm" len="sm"/>
            <a:tailEnd type="none" w="sm" len="sm"/>
          </a:ln>
        </p:spPr>
        <p:txBody>
          <a:bodyPr spcFirstLastPara="1" wrap="square" lIns="496250" tIns="48250" rIns="48250" bIns="482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lang="lt-LT" sz="1400" kern="0" dirty="0">
              <a:solidFill>
                <a:srgbClr val="000000"/>
              </a:solidFill>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lang="lt-LT" sz="1400" kern="0" dirty="0">
              <a:solidFill>
                <a:srgbClr val="000000"/>
              </a:solidFill>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lang="lt-LT" sz="1400" kern="0" dirty="0">
              <a:solidFill>
                <a:srgbClr val="000000"/>
              </a:solidFill>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lang="lt-LT" sz="1400" kern="0" dirty="0">
              <a:solidFill>
                <a:srgbClr val="000000"/>
              </a:solidFill>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lang="lt-LT" sz="1400" kern="0" dirty="0">
              <a:solidFill>
                <a:srgbClr val="000000"/>
              </a:solidFill>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lang="lt-LT" sz="1400" kern="0" dirty="0">
              <a:solidFill>
                <a:srgbClr val="000000"/>
              </a:solidFill>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lang="lt-LT" sz="1400" kern="0" dirty="0">
              <a:solidFill>
                <a:srgbClr val="000000"/>
              </a:solidFill>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lang="lt-LT" sz="1400" kern="0" dirty="0">
              <a:solidFill>
                <a:srgbClr val="000000"/>
              </a:solidFill>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lt-LT" sz="1400" b="0" i="0" u="none" strike="noStrike" kern="0" cap="none" spc="0" normalizeH="0" baseline="0" noProof="0" dirty="0">
                <a:ln>
                  <a:noFill/>
                </a:ln>
                <a:solidFill>
                  <a:srgbClr val="000000"/>
                </a:solidFill>
                <a:effectLst/>
                <a:uLnTx/>
                <a:uFillTx/>
                <a:latin typeface="Arial"/>
                <a:cs typeface="Arial"/>
                <a:sym typeface="Arial"/>
                <a:hlinkClick r:id="rId3"/>
              </a:rPr>
              <a:t>www.maistograndine.lt</a:t>
            </a:r>
            <a:r>
              <a:rPr kumimoji="0" lang="lt-LT" sz="1400" b="0" i="0" u="none" strike="noStrike" kern="0" cap="none" spc="0" normalizeH="0" baseline="0" noProof="0" dirty="0">
                <a:ln>
                  <a:noFill/>
                </a:ln>
                <a:solidFill>
                  <a:srgbClr val="000000"/>
                </a:solidFill>
                <a:effectLst/>
                <a:uLnTx/>
                <a:uFillTx/>
                <a:latin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64;p10"/>
          <p:cNvSpPr txBox="1"/>
          <p:nvPr/>
        </p:nvSpPr>
        <p:spPr>
          <a:xfrm>
            <a:off x="3448594" y="809898"/>
            <a:ext cx="5355772" cy="55396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300"/>
              <a:buFont typeface="Arial"/>
              <a:buNone/>
              <a:tabLst/>
              <a:defRPr/>
            </a:pPr>
            <a:r>
              <a:rPr lang="lt-LT" sz="2400" b="1" kern="0" dirty="0">
                <a:solidFill>
                  <a:srgbClr val="126A3A"/>
                </a:solidFill>
                <a:latin typeface="Arial"/>
                <a:cs typeface="Arial"/>
                <a:sym typeface="Arial"/>
              </a:rPr>
              <a:t>„Iš</a:t>
            </a:r>
            <a:r>
              <a:rPr kumimoji="0" lang="en-GB" sz="2400" b="1" i="0" u="none" strike="noStrike" kern="0" cap="none" spc="0" normalizeH="0" baseline="0" noProof="0" dirty="0">
                <a:ln>
                  <a:noFill/>
                </a:ln>
                <a:solidFill>
                  <a:srgbClr val="126A3A"/>
                </a:solidFill>
                <a:effectLst/>
                <a:uLnTx/>
                <a:uFillTx/>
                <a:latin typeface="Arial"/>
                <a:cs typeface="Arial"/>
                <a:sym typeface="Arial"/>
              </a:rPr>
              <a:t> ūkininko perki - </a:t>
            </a:r>
            <a:r>
              <a:rPr kumimoji="0" lang="en-GB" sz="2400" b="1" i="0" u="none" strike="noStrike" kern="0" cap="none" spc="0" normalizeH="0" baseline="0" noProof="0" dirty="0" err="1">
                <a:ln>
                  <a:noFill/>
                </a:ln>
                <a:solidFill>
                  <a:srgbClr val="126A3A"/>
                </a:solidFill>
                <a:effectLst/>
                <a:uLnTx/>
                <a:uFillTx/>
                <a:latin typeface="Arial"/>
                <a:cs typeface="Arial"/>
                <a:sym typeface="Arial"/>
              </a:rPr>
              <a:t>Lietuvą</a:t>
            </a:r>
            <a:r>
              <a:rPr kumimoji="0" lang="en-GB" sz="2400" b="1" i="0" u="none" strike="noStrike" kern="0" cap="none" spc="0" normalizeH="0" baseline="0" noProof="0" dirty="0">
                <a:ln>
                  <a:noFill/>
                </a:ln>
                <a:solidFill>
                  <a:srgbClr val="126A3A"/>
                </a:solidFill>
                <a:effectLst/>
                <a:uLnTx/>
                <a:uFillTx/>
                <a:latin typeface="Arial"/>
                <a:cs typeface="Arial"/>
                <a:sym typeface="Arial"/>
              </a:rPr>
              <a:t> </a:t>
            </a:r>
            <a:r>
              <a:rPr kumimoji="0" lang="en-GB" sz="2400" b="1" i="0" u="none" strike="noStrike" kern="0" cap="none" spc="0" normalizeH="0" baseline="0" noProof="0" dirty="0" err="1">
                <a:ln>
                  <a:noFill/>
                </a:ln>
                <a:solidFill>
                  <a:srgbClr val="126A3A"/>
                </a:solidFill>
                <a:effectLst/>
                <a:uLnTx/>
                <a:uFillTx/>
                <a:latin typeface="Arial"/>
                <a:cs typeface="Arial"/>
                <a:sym typeface="Arial"/>
              </a:rPr>
              <a:t>augini</a:t>
            </a:r>
            <a:r>
              <a:rPr kumimoji="0" lang="lt-LT" sz="2400" b="1" i="0" u="none" strike="noStrike" kern="0" cap="none" spc="0" normalizeH="0" baseline="0" noProof="0" dirty="0">
                <a:ln>
                  <a:noFill/>
                </a:ln>
                <a:solidFill>
                  <a:srgbClr val="126A3A"/>
                </a:solidFill>
                <a:effectLst/>
                <a:uLnTx/>
                <a:uFillTx/>
                <a:latin typeface="Arial"/>
                <a:cs typeface="Arial"/>
                <a:sym typeface="Arial"/>
              </a:rPr>
              <a:t>“ </a:t>
            </a:r>
            <a:endParaRPr kumimoji="0" sz="1200" b="1" i="0" u="none" strike="noStrike" kern="0" cap="none" spc="0" normalizeH="0" baseline="0" noProof="0" dirty="0">
              <a:ln>
                <a:noFill/>
              </a:ln>
              <a:solidFill>
                <a:srgbClr val="126A3A"/>
              </a:solidFill>
              <a:effectLst/>
              <a:uLnTx/>
              <a:uFillTx/>
              <a:latin typeface="Arial"/>
              <a:ea typeface="Arial"/>
              <a:cs typeface="Arial"/>
              <a:sym typeface="Arial"/>
            </a:endParaRPr>
          </a:p>
        </p:txBody>
      </p:sp>
      <p:pic>
        <p:nvPicPr>
          <p:cNvPr id="65" name="Google Shape;65;p10"/>
          <p:cNvPicPr preferRelativeResize="0"/>
          <p:nvPr/>
        </p:nvPicPr>
        <p:blipFill>
          <a:blip r:embed="rId4">
            <a:alphaModFix/>
          </a:blip>
          <a:stretch>
            <a:fillRect/>
          </a:stretch>
        </p:blipFill>
        <p:spPr>
          <a:xfrm>
            <a:off x="4163290" y="1363866"/>
            <a:ext cx="4163291" cy="26059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2557d8eeb36_1_30"/>
          <p:cNvSpPr/>
          <p:nvPr/>
        </p:nvSpPr>
        <p:spPr>
          <a:xfrm>
            <a:off x="0" y="0"/>
            <a:ext cx="2768700" cy="5143500"/>
          </a:xfrm>
          <a:prstGeom prst="rect">
            <a:avLst/>
          </a:prstGeom>
          <a:solidFill>
            <a:srgbClr val="126A3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Google Shape;72;g2557d8eeb36_1_30"/>
          <p:cNvSpPr txBox="1"/>
          <p:nvPr/>
        </p:nvSpPr>
        <p:spPr>
          <a:xfrm>
            <a:off x="376250" y="2302742"/>
            <a:ext cx="2416800" cy="461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2400" b="1" i="0" u="none" strike="noStrike" kern="0" cap="none" spc="0" normalizeH="0" baseline="0" noProof="0" dirty="0">
                <a:ln>
                  <a:noFill/>
                </a:ln>
                <a:solidFill>
                  <a:srgbClr val="8EC543"/>
                </a:solidFill>
                <a:effectLst/>
                <a:uLnTx/>
                <a:uFillTx/>
                <a:latin typeface="Arial"/>
                <a:cs typeface="Arial"/>
                <a:sym typeface="Arial"/>
              </a:rPr>
              <a:t>Problemos</a:t>
            </a:r>
          </a:p>
        </p:txBody>
      </p:sp>
      <p:sp>
        <p:nvSpPr>
          <p:cNvPr id="73" name="Google Shape;73;g2557d8eeb36_1_30"/>
          <p:cNvSpPr/>
          <p:nvPr/>
        </p:nvSpPr>
        <p:spPr>
          <a:xfrm>
            <a:off x="3223479" y="195306"/>
            <a:ext cx="5636491" cy="4821894"/>
          </a:xfrm>
          <a:custGeom>
            <a:avLst/>
            <a:gdLst/>
            <a:ahLst/>
            <a:cxnLst/>
            <a:rect l="l" t="t" r="r" b="b"/>
            <a:pathLst>
              <a:path w="5580684" h="625205" extrusionOk="0">
                <a:moveTo>
                  <a:pt x="0" y="0"/>
                </a:moveTo>
                <a:lnTo>
                  <a:pt x="5580684" y="0"/>
                </a:lnTo>
                <a:lnTo>
                  <a:pt x="5580684" y="625205"/>
                </a:lnTo>
                <a:lnTo>
                  <a:pt x="0" y="625205"/>
                </a:lnTo>
                <a:lnTo>
                  <a:pt x="0" y="0"/>
                </a:lnTo>
                <a:close/>
              </a:path>
            </a:pathLst>
          </a:custGeom>
          <a:solidFill>
            <a:srgbClr val="E0E8D6">
              <a:alpha val="49410"/>
            </a:srgbClr>
          </a:solidFill>
          <a:ln w="25400" cap="flat" cmpd="sng">
            <a:solidFill>
              <a:schemeClr val="lt1"/>
            </a:solidFill>
            <a:prstDash val="solid"/>
            <a:round/>
            <a:headEnd type="none" w="sm" len="sm"/>
            <a:tailEnd type="none" w="sm" len="sm"/>
          </a:ln>
        </p:spPr>
        <p:txBody>
          <a:bodyPr spcFirstLastPara="1" wrap="square" lIns="496250" tIns="48250" rIns="48250" bIns="4825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g2557d8eeb36_1_30"/>
          <p:cNvSpPr txBox="1"/>
          <p:nvPr/>
        </p:nvSpPr>
        <p:spPr>
          <a:xfrm>
            <a:off x="3525001" y="322486"/>
            <a:ext cx="5033448" cy="1846629"/>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en-GB" sz="1800" b="1" i="0" u="none" strike="noStrike" kern="0" cap="none" spc="0" normalizeH="0" baseline="0" noProof="0" dirty="0">
                <a:ln>
                  <a:noFill/>
                </a:ln>
                <a:solidFill>
                  <a:srgbClr val="126A3A"/>
                </a:solidFill>
                <a:effectLst/>
                <a:uLnTx/>
                <a:uFillTx/>
                <a:latin typeface="Arial"/>
                <a:cs typeface="Arial"/>
                <a:sym typeface="Arial"/>
              </a:rPr>
              <a:t>Nėra </a:t>
            </a:r>
            <a:r>
              <a:rPr kumimoji="0" lang="lt-LT" sz="1800" b="1" i="0" u="none" strike="noStrike" kern="0" cap="none" spc="0" normalizeH="0" baseline="0" noProof="0" dirty="0">
                <a:ln>
                  <a:noFill/>
                </a:ln>
                <a:solidFill>
                  <a:srgbClr val="126A3A"/>
                </a:solidFill>
                <a:effectLst/>
                <a:uLnTx/>
                <a:uFillTx/>
                <a:latin typeface="Arial"/>
                <a:cs typeface="Arial"/>
                <a:sym typeface="Arial"/>
              </a:rPr>
              <a:t>aišku:</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Kas yra trumpa tiekimo grandinė (reikalinga</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pripažinimo</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sistema)?</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Kiek</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yra</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trumpų</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tiekimo</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grandinių?</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K</a:t>
            </a:r>
            <a:r>
              <a:rPr kumimoji="0" lang="en-GB" sz="1800" b="1" i="0" u="none" strike="noStrike" kern="0" cap="none" spc="0" normalizeH="0" baseline="0" noProof="0" dirty="0">
                <a:ln>
                  <a:noFill/>
                </a:ln>
                <a:solidFill>
                  <a:srgbClr val="126A3A"/>
                </a:solidFill>
                <a:effectLst/>
                <a:uLnTx/>
                <a:uFillTx/>
                <a:latin typeface="Arial"/>
                <a:cs typeface="Arial"/>
                <a:sym typeface="Arial"/>
              </a:rPr>
              <a:t>oks </a:t>
            </a:r>
            <a:r>
              <a:rPr kumimoji="0" lang="lt-LT" sz="1800" b="1" i="0" u="none" strike="noStrike" kern="0" cap="none" spc="0" normalizeH="0" baseline="0" noProof="0" dirty="0">
                <a:ln>
                  <a:noFill/>
                </a:ln>
                <a:solidFill>
                  <a:srgbClr val="126A3A"/>
                </a:solidFill>
                <a:effectLst/>
                <a:uLnTx/>
                <a:uFillTx/>
                <a:latin typeface="Arial"/>
                <a:cs typeface="Arial"/>
                <a:sym typeface="Arial"/>
              </a:rPr>
              <a:t>jų poreikis?</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Kokia</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yra</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pasiūla</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ir</a:t>
            </a:r>
            <a:r>
              <a:rPr kumimoji="0" lang="en-GB" sz="1800" b="1" i="0" u="none" strike="noStrike" kern="0" cap="none" spc="0" normalizeH="0" baseline="0" noProof="0" dirty="0">
                <a:ln>
                  <a:noFill/>
                </a:ln>
                <a:solidFill>
                  <a:srgbClr val="126A3A"/>
                </a:solidFill>
                <a:effectLst/>
                <a:uLnTx/>
                <a:uFillTx/>
                <a:latin typeface="Arial"/>
                <a:cs typeface="Arial"/>
                <a:sym typeface="Arial"/>
              </a:rPr>
              <a:t> </a:t>
            </a:r>
            <a:r>
              <a:rPr kumimoji="0" lang="lt-LT" sz="1800" b="1" i="0" u="none" strike="noStrike" kern="0" cap="none" spc="0" normalizeH="0" baseline="0" noProof="0" dirty="0">
                <a:ln>
                  <a:noFill/>
                </a:ln>
                <a:solidFill>
                  <a:srgbClr val="126A3A"/>
                </a:solidFill>
                <a:effectLst/>
                <a:uLnTx/>
                <a:uFillTx/>
                <a:latin typeface="Arial"/>
                <a:cs typeface="Arial"/>
                <a:sym typeface="Arial"/>
              </a:rPr>
              <a:t>paklausa?</a:t>
            </a:r>
            <a:endParaRPr kumimoji="0" lang="lt-LT" sz="1800" b="1" i="0" u="none" strike="noStrike" kern="0" cap="none" spc="0" normalizeH="0" baseline="0" noProof="0" dirty="0">
              <a:ln>
                <a:noFill/>
              </a:ln>
              <a:solidFill>
                <a:srgbClr val="126A3A"/>
              </a:solidFill>
              <a:effectLst/>
              <a:uLnTx/>
              <a:uFillTx/>
              <a:latin typeface="Arial"/>
              <a:ea typeface="Arial"/>
              <a:cs typeface="Arial"/>
              <a:sym typeface="Arial"/>
            </a:endParaRPr>
          </a:p>
        </p:txBody>
      </p:sp>
      <p:sp>
        <p:nvSpPr>
          <p:cNvPr id="2" name="Google Shape;74;g2557d8eeb36_1_30">
            <a:extLst>
              <a:ext uri="{FF2B5EF4-FFF2-40B4-BE49-F238E27FC236}">
                <a16:creationId xmlns:a16="http://schemas.microsoft.com/office/drawing/2014/main" id="{69205594-7D2B-A789-481A-A95F3DBB78CF}"/>
              </a:ext>
            </a:extLst>
          </p:cNvPr>
          <p:cNvSpPr txBox="1"/>
          <p:nvPr/>
        </p:nvSpPr>
        <p:spPr>
          <a:xfrm>
            <a:off x="3525001" y="2369842"/>
            <a:ext cx="5033448" cy="2400627"/>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Sudėtinga:</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Organizuoti trumpą tiekimo grandinę.</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Rasti trumpą tiekimo grandinę.</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Rasti pirkėjų pirkti iš trumpos </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tiekimo grandinės.</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Tiekti savo pagamintus produktus.</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Užtikrinti palaikomąjį tiekimą.</a:t>
            </a:r>
          </a:p>
          <a:p>
            <a:pPr marL="0" marR="0" lvl="0" indent="0" algn="just" defTabSz="914400" rtl="0" eaLnBrk="1" fontAlgn="auto" latinLnBrk="0" hangingPunct="1">
              <a:lnSpc>
                <a:spcPct val="100000"/>
              </a:lnSpc>
              <a:spcBef>
                <a:spcPts val="0"/>
              </a:spcBef>
              <a:spcAft>
                <a:spcPts val="0"/>
              </a:spcAft>
              <a:buClr>
                <a:srgbClr val="000000"/>
              </a:buClr>
              <a:buSzPts val="2300"/>
              <a:buFont typeface="Arial"/>
              <a:buNone/>
              <a:tabLst/>
              <a:defRPr/>
            </a:pPr>
            <a:r>
              <a:rPr kumimoji="0" lang="lt-LT" sz="1800" b="1" i="0" u="none" strike="noStrike" kern="0" cap="none" spc="0" normalizeH="0" baseline="0" noProof="0" dirty="0">
                <a:ln>
                  <a:noFill/>
                </a:ln>
                <a:solidFill>
                  <a:srgbClr val="126A3A"/>
                </a:solidFill>
                <a:effectLst/>
                <a:uLnTx/>
                <a:uFillTx/>
                <a:latin typeface="Arial"/>
                <a:cs typeface="Arial"/>
                <a:sym typeface="Arial"/>
              </a:rPr>
              <a:t>Dalyvauti viešuosiuose pirkimuose</a:t>
            </a:r>
          </a:p>
        </p:txBody>
      </p:sp>
      <p:pic>
        <p:nvPicPr>
          <p:cNvPr id="6" name="Grafinis elementas 5" descr="Connections with solid fill">
            <a:extLst>
              <a:ext uri="{FF2B5EF4-FFF2-40B4-BE49-F238E27FC236}">
                <a16:creationId xmlns:a16="http://schemas.microsoft.com/office/drawing/2014/main" id="{F7067D4A-A4B2-AEF4-21E6-81AD37C4B3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7989" y="939461"/>
            <a:ext cx="1363281" cy="1363281"/>
          </a:xfrm>
          <a:prstGeom prst="rect">
            <a:avLst/>
          </a:prstGeom>
        </p:spPr>
      </p:pic>
      <p:pic>
        <p:nvPicPr>
          <p:cNvPr id="10" name="Grafinis elementas 9" descr="Document with solid fill">
            <a:extLst>
              <a:ext uri="{FF2B5EF4-FFF2-40B4-BE49-F238E27FC236}">
                <a16:creationId xmlns:a16="http://schemas.microsoft.com/office/drawing/2014/main" id="{4ACFA137-CEAC-C651-ED5F-FF5DD0BF82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4171" y="4109552"/>
            <a:ext cx="624065" cy="624065"/>
          </a:xfrm>
          <a:prstGeom prst="rect">
            <a:avLst/>
          </a:prstGeom>
        </p:spPr>
      </p:pic>
      <p:pic>
        <p:nvPicPr>
          <p:cNvPr id="12" name="Grafinis elementas 11" descr="Farmer female with solid fill">
            <a:extLst>
              <a:ext uri="{FF2B5EF4-FFF2-40B4-BE49-F238E27FC236}">
                <a16:creationId xmlns:a16="http://schemas.microsoft.com/office/drawing/2014/main" id="{2E78BF81-A893-E6F8-1D72-8D8B0423B1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29051" y="4168298"/>
            <a:ext cx="575881" cy="575881"/>
          </a:xfrm>
          <a:prstGeom prst="rect">
            <a:avLst/>
          </a:prstGeom>
        </p:spPr>
      </p:pic>
      <p:pic>
        <p:nvPicPr>
          <p:cNvPr id="14" name="Grafinis elementas 13" descr="Farmer male with solid fill">
            <a:extLst>
              <a:ext uri="{FF2B5EF4-FFF2-40B4-BE49-F238E27FC236}">
                <a16:creationId xmlns:a16="http://schemas.microsoft.com/office/drawing/2014/main" id="{07C34D80-6EE0-136F-8F69-8B370401D3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06453" y="4109552"/>
            <a:ext cx="616903" cy="616903"/>
          </a:xfrm>
          <a:prstGeom prst="rect">
            <a:avLst/>
          </a:prstGeom>
        </p:spPr>
      </p:pic>
      <p:pic>
        <p:nvPicPr>
          <p:cNvPr id="16" name="Grafinis elementas 15" descr="Food Delivery with solid fill">
            <a:extLst>
              <a:ext uri="{FF2B5EF4-FFF2-40B4-BE49-F238E27FC236}">
                <a16:creationId xmlns:a16="http://schemas.microsoft.com/office/drawing/2014/main" id="{2A53BD3E-0397-A32B-7B5F-143D3F0CB1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66324" y="3506031"/>
            <a:ext cx="805588" cy="805588"/>
          </a:xfrm>
          <a:prstGeom prst="rect">
            <a:avLst/>
          </a:prstGeom>
        </p:spPr>
      </p:pic>
      <p:pic>
        <p:nvPicPr>
          <p:cNvPr id="18" name="Grafinis elementas 17" descr="Group brainstorm with solid fill">
            <a:extLst>
              <a:ext uri="{FF2B5EF4-FFF2-40B4-BE49-F238E27FC236}">
                <a16:creationId xmlns:a16="http://schemas.microsoft.com/office/drawing/2014/main" id="{58CA5265-955B-24A2-D82D-594D2F5380A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82935" y="1978819"/>
            <a:ext cx="967784" cy="877680"/>
          </a:xfrm>
          <a:prstGeom prst="rect">
            <a:avLst/>
          </a:prstGeom>
        </p:spPr>
      </p:pic>
      <p:pic>
        <p:nvPicPr>
          <p:cNvPr id="22" name="Grafinis elementas 21" descr="Family with girl with solid fill">
            <a:extLst>
              <a:ext uri="{FF2B5EF4-FFF2-40B4-BE49-F238E27FC236}">
                <a16:creationId xmlns:a16="http://schemas.microsoft.com/office/drawing/2014/main" id="{F6669485-9D0B-A658-FA23-B750CAA6D57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89098" y="3184199"/>
            <a:ext cx="624065" cy="624065"/>
          </a:xfrm>
          <a:prstGeom prst="rect">
            <a:avLst/>
          </a:prstGeom>
        </p:spPr>
      </p:pic>
      <p:pic>
        <p:nvPicPr>
          <p:cNvPr id="24" name="Grafinis elementas 23" descr="Boardroom with solid fill">
            <a:extLst>
              <a:ext uri="{FF2B5EF4-FFF2-40B4-BE49-F238E27FC236}">
                <a16:creationId xmlns:a16="http://schemas.microsoft.com/office/drawing/2014/main" id="{92519828-384B-C565-9004-97B60F0CB66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40553" y="2378065"/>
            <a:ext cx="967784" cy="9677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557d8eeb36_1_51"/>
          <p:cNvSpPr/>
          <p:nvPr/>
        </p:nvSpPr>
        <p:spPr>
          <a:xfrm>
            <a:off x="0" y="0"/>
            <a:ext cx="2768700" cy="5143500"/>
          </a:xfrm>
          <a:prstGeom prst="rect">
            <a:avLst/>
          </a:prstGeom>
          <a:solidFill>
            <a:srgbClr val="126A3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 name="Google Shape;81;g2557d8eeb36_1_51"/>
          <p:cNvSpPr txBox="1"/>
          <p:nvPr/>
        </p:nvSpPr>
        <p:spPr>
          <a:xfrm>
            <a:off x="351900" y="2156250"/>
            <a:ext cx="2416800" cy="4155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lt-LT" sz="2100" b="1" i="0" u="none" strike="noStrike" kern="0" cap="none" spc="0" normalizeH="0" baseline="0" noProof="0" dirty="0">
                <a:ln>
                  <a:noFill/>
                </a:ln>
                <a:solidFill>
                  <a:srgbClr val="8EC543"/>
                </a:solidFill>
                <a:effectLst/>
                <a:uLnTx/>
                <a:uFillTx/>
                <a:latin typeface="Arial"/>
                <a:cs typeface="Arial"/>
                <a:sym typeface="Arial"/>
              </a:rPr>
              <a:t>Sprendimas</a:t>
            </a:r>
            <a:endParaRPr kumimoji="0" lang="lt-LT" sz="2100" b="1" i="0" u="none" strike="noStrike" kern="0" cap="none" spc="0" normalizeH="0" baseline="0" noProof="0" dirty="0">
              <a:ln>
                <a:noFill/>
              </a:ln>
              <a:solidFill>
                <a:srgbClr val="8EC543"/>
              </a:solidFill>
              <a:effectLst/>
              <a:uLnTx/>
              <a:uFillTx/>
              <a:latin typeface="Arial"/>
              <a:ea typeface="Arial"/>
              <a:cs typeface="Arial"/>
              <a:sym typeface="Arial"/>
            </a:endParaRPr>
          </a:p>
        </p:txBody>
      </p:sp>
      <p:sp>
        <p:nvSpPr>
          <p:cNvPr id="82" name="Google Shape;82;g2557d8eeb36_1_51"/>
          <p:cNvSpPr/>
          <p:nvPr/>
        </p:nvSpPr>
        <p:spPr>
          <a:xfrm>
            <a:off x="3058505" y="88051"/>
            <a:ext cx="5636491" cy="4821894"/>
          </a:xfrm>
          <a:custGeom>
            <a:avLst/>
            <a:gdLst/>
            <a:ahLst/>
            <a:cxnLst/>
            <a:rect l="l" t="t" r="r" b="b"/>
            <a:pathLst>
              <a:path w="5580684" h="625205" extrusionOk="0">
                <a:moveTo>
                  <a:pt x="0" y="0"/>
                </a:moveTo>
                <a:lnTo>
                  <a:pt x="5580684" y="0"/>
                </a:lnTo>
                <a:lnTo>
                  <a:pt x="5580684" y="625205"/>
                </a:lnTo>
                <a:lnTo>
                  <a:pt x="0" y="625205"/>
                </a:lnTo>
                <a:lnTo>
                  <a:pt x="0" y="0"/>
                </a:lnTo>
                <a:close/>
              </a:path>
            </a:pathLst>
          </a:custGeom>
          <a:solidFill>
            <a:srgbClr val="E0E8D6">
              <a:alpha val="49410"/>
            </a:srgbClr>
          </a:solidFill>
          <a:ln w="25400" cap="flat" cmpd="sng">
            <a:solidFill>
              <a:schemeClr val="lt1"/>
            </a:solidFill>
            <a:prstDash val="solid"/>
            <a:round/>
            <a:headEnd type="none" w="sm" len="sm"/>
            <a:tailEnd type="none" w="sm" len="sm"/>
          </a:ln>
        </p:spPr>
        <p:txBody>
          <a:bodyPr spcFirstLastPara="1" wrap="square" lIns="496250" tIns="48250" rIns="48250" bIns="4825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84;g2557d8eeb36_1_51"/>
          <p:cNvSpPr txBox="1"/>
          <p:nvPr/>
        </p:nvSpPr>
        <p:spPr>
          <a:xfrm>
            <a:off x="3653359" y="440633"/>
            <a:ext cx="4356600" cy="38469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lt-LT" sz="1300" b="1" i="0" u="none" strike="noStrike" kern="0" cap="none" spc="0" normalizeH="0" baseline="0" dirty="0">
                <a:ln>
                  <a:noFill/>
                </a:ln>
                <a:solidFill>
                  <a:srgbClr val="126A3A"/>
                </a:solidFill>
                <a:effectLst/>
                <a:uLnTx/>
                <a:uFillTx/>
                <a:latin typeface="Arial"/>
                <a:cs typeface="Arial"/>
                <a:sym typeface="Arial"/>
              </a:rPr>
              <a:t>Platforma</a:t>
            </a:r>
            <a:r>
              <a:rPr kumimoji="0" lang="en-GB" sz="1300" b="1" i="0" u="none" strike="noStrike" kern="0" cap="none" spc="0" normalizeH="0" baseline="0" noProof="0" dirty="0">
                <a:ln>
                  <a:noFill/>
                </a:ln>
                <a:solidFill>
                  <a:srgbClr val="126A3A"/>
                </a:solidFill>
                <a:effectLst/>
                <a:uLnTx/>
                <a:uFillTx/>
                <a:latin typeface="Arial"/>
                <a:cs typeface="Arial"/>
                <a:sym typeface="Arial"/>
              </a:rPr>
              <a:t>, </a:t>
            </a:r>
            <a:r>
              <a:rPr kumimoji="0" lang="lt-LT" sz="1300" b="1" i="0" u="none" strike="noStrike" kern="0" cap="none" spc="0" normalizeH="0" baseline="0" dirty="0">
                <a:ln>
                  <a:noFill/>
                </a:ln>
                <a:solidFill>
                  <a:srgbClr val="126A3A"/>
                </a:solidFill>
                <a:effectLst/>
                <a:uLnTx/>
                <a:uFillTx/>
                <a:latin typeface="Arial"/>
                <a:cs typeface="Arial"/>
                <a:sym typeface="Arial"/>
              </a:rPr>
              <a:t>kurioje</a:t>
            </a:r>
            <a:r>
              <a:rPr kumimoji="0" lang="en-GB" sz="1300" b="1" i="0" u="none" strike="noStrike" kern="0" cap="none" spc="0" normalizeH="0" baseline="0" noProof="0" dirty="0">
                <a:ln>
                  <a:noFill/>
                </a:ln>
                <a:solidFill>
                  <a:srgbClr val="126A3A"/>
                </a:solidFill>
                <a:effectLst/>
                <a:uLnTx/>
                <a:uFillTx/>
                <a:latin typeface="Arial"/>
                <a:cs typeface="Arial"/>
                <a:sym typeface="Arial"/>
              </a:rPr>
              <a:t> </a:t>
            </a:r>
            <a:r>
              <a:rPr kumimoji="0" lang="lt-LT" sz="1300" b="1" i="0" u="none" strike="noStrike" kern="0" cap="none" spc="0" normalizeH="0" baseline="0" dirty="0">
                <a:ln>
                  <a:noFill/>
                </a:ln>
                <a:solidFill>
                  <a:srgbClr val="126A3A"/>
                </a:solidFill>
                <a:effectLst/>
                <a:uLnTx/>
                <a:uFillTx/>
                <a:latin typeface="Arial"/>
                <a:cs typeface="Arial"/>
                <a:sym typeface="Arial"/>
              </a:rPr>
              <a:t>susitinka</a:t>
            </a:r>
          </a:p>
        </p:txBody>
      </p:sp>
      <p:sp>
        <p:nvSpPr>
          <p:cNvPr id="85" name="Google Shape;85;g2557d8eeb36_1_51"/>
          <p:cNvSpPr/>
          <p:nvPr/>
        </p:nvSpPr>
        <p:spPr>
          <a:xfrm>
            <a:off x="3670665" y="3280718"/>
            <a:ext cx="4508400" cy="415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lt-LT" sz="1100" b="1" i="0" u="none" strike="noStrike" kern="0" cap="none" spc="0" normalizeH="0" baseline="0">
                <a:ln>
                  <a:noFill/>
                </a:ln>
                <a:solidFill>
                  <a:srgbClr val="126A3A"/>
                </a:solidFill>
                <a:effectLst/>
                <a:uLnTx/>
                <a:uFillTx/>
                <a:latin typeface="Arial"/>
                <a:cs typeface="Arial"/>
                <a:sym typeface="Arial"/>
              </a:rPr>
              <a:t>Platforma suteikia žinias ir didina supratimą</a:t>
            </a:r>
            <a:endParaRPr kumimoji="0" lang="lt-LT" sz="1400" b="1" i="0" u="none" strike="noStrike" kern="0" cap="none" spc="0" normalizeH="0" baseline="0">
              <a:ln>
                <a:noFill/>
              </a:ln>
              <a:solidFill>
                <a:srgbClr val="126A3A"/>
              </a:solidFill>
              <a:effectLst/>
              <a:uLnTx/>
              <a:uFillTx/>
              <a:latin typeface="Arial"/>
              <a:cs typeface="Arial"/>
              <a:sym typeface="Arial"/>
            </a:endParaRPr>
          </a:p>
        </p:txBody>
      </p:sp>
      <p:sp>
        <p:nvSpPr>
          <p:cNvPr id="86" name="Google Shape;86;g2557d8eeb36_1_51"/>
          <p:cNvSpPr/>
          <p:nvPr/>
        </p:nvSpPr>
        <p:spPr>
          <a:xfrm>
            <a:off x="3670665" y="2624002"/>
            <a:ext cx="4508400" cy="415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100" b="1" i="0" u="none" strike="noStrike" kern="0" cap="none" spc="0" normalizeH="0" baseline="0" noProof="0">
                <a:ln>
                  <a:noFill/>
                </a:ln>
                <a:solidFill>
                  <a:srgbClr val="126A3A"/>
                </a:solidFill>
                <a:effectLst/>
                <a:uLnTx/>
                <a:uFillTx/>
                <a:latin typeface="Arial"/>
                <a:cs typeface="Arial"/>
                <a:sym typeface="Arial"/>
              </a:rPr>
              <a:t>Palengvina viešųjų pirkimų procesą</a:t>
            </a:r>
            <a:endParaRPr kumimoji="0" sz="1400" b="1" i="0" u="none" strike="noStrike" kern="0" cap="none" spc="0" normalizeH="0" baseline="0" noProof="0">
              <a:ln>
                <a:noFill/>
              </a:ln>
              <a:solidFill>
                <a:srgbClr val="126A3A"/>
              </a:solidFill>
              <a:effectLst/>
              <a:uLnTx/>
              <a:uFillTx/>
              <a:latin typeface="Arial"/>
              <a:cs typeface="Arial"/>
              <a:sym typeface="Arial"/>
            </a:endParaRPr>
          </a:p>
        </p:txBody>
      </p:sp>
      <p:sp>
        <p:nvSpPr>
          <p:cNvPr id="87" name="Google Shape;87;g2557d8eeb36_1_51"/>
          <p:cNvSpPr/>
          <p:nvPr/>
        </p:nvSpPr>
        <p:spPr>
          <a:xfrm>
            <a:off x="3670665" y="3834925"/>
            <a:ext cx="4560000" cy="531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lt-LT" sz="1100" b="1" i="0" u="none" strike="noStrike" kern="0" cap="none" spc="0" normalizeH="0" baseline="0">
                <a:ln>
                  <a:noFill/>
                </a:ln>
                <a:solidFill>
                  <a:srgbClr val="126A3A"/>
                </a:solidFill>
                <a:effectLst/>
                <a:uLnTx/>
                <a:uFillTx/>
                <a:latin typeface="Arial"/>
                <a:cs typeface="Arial"/>
                <a:sym typeface="Arial"/>
              </a:rPr>
              <a:t>Suteikia žinias užsakovui apie pasiūlą ir paklausą, taip pat leidžia analizuoti kliūtis ir suteikti paskatinimus rinkos dalyviams</a:t>
            </a:r>
            <a:endParaRPr kumimoji="0" lang="lt-LT" sz="1400" b="1" i="0" u="none" strike="noStrike" kern="0" cap="none" spc="0" normalizeH="0" baseline="0">
              <a:ln>
                <a:noFill/>
              </a:ln>
              <a:solidFill>
                <a:srgbClr val="126A3A"/>
              </a:solidFill>
              <a:effectLst/>
              <a:uLnTx/>
              <a:uFillTx/>
              <a:latin typeface="Arial"/>
              <a:cs typeface="Arial"/>
              <a:sym typeface="Arial"/>
            </a:endParaRPr>
          </a:p>
        </p:txBody>
      </p:sp>
      <p:sp>
        <p:nvSpPr>
          <p:cNvPr id="88" name="Google Shape;88;g2557d8eeb36_1_51"/>
          <p:cNvSpPr/>
          <p:nvPr/>
        </p:nvSpPr>
        <p:spPr>
          <a:xfrm>
            <a:off x="3502657" y="2691311"/>
            <a:ext cx="231900" cy="232800"/>
          </a:xfrm>
          <a:prstGeom prst="ellipse">
            <a:avLst/>
          </a:prstGeom>
          <a:solidFill>
            <a:srgbClr val="9BBB59"/>
          </a:solidFill>
          <a:ln w="254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g2557d8eeb36_1_51"/>
          <p:cNvSpPr/>
          <p:nvPr/>
        </p:nvSpPr>
        <p:spPr>
          <a:xfrm>
            <a:off x="3537409" y="3967138"/>
            <a:ext cx="231900" cy="232800"/>
          </a:xfrm>
          <a:prstGeom prst="ellipse">
            <a:avLst/>
          </a:prstGeom>
          <a:solidFill>
            <a:srgbClr val="9BBB59"/>
          </a:solidFill>
          <a:ln w="254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 name="Google Shape;90;g2557d8eeb36_1_51"/>
          <p:cNvSpPr/>
          <p:nvPr/>
        </p:nvSpPr>
        <p:spPr>
          <a:xfrm>
            <a:off x="3523198" y="3336531"/>
            <a:ext cx="231900" cy="232800"/>
          </a:xfrm>
          <a:prstGeom prst="ellipse">
            <a:avLst/>
          </a:prstGeom>
          <a:solidFill>
            <a:srgbClr val="9BBB59"/>
          </a:solidFill>
          <a:ln w="254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aphicFrame>
        <p:nvGraphicFramePr>
          <p:cNvPr id="2" name="Diagrama 1">
            <a:extLst>
              <a:ext uri="{FF2B5EF4-FFF2-40B4-BE49-F238E27FC236}">
                <a16:creationId xmlns:a16="http://schemas.microsoft.com/office/drawing/2014/main" id="{81EF0FF8-FB06-AB5C-DD52-7C5D851CE692}"/>
              </a:ext>
            </a:extLst>
          </p:cNvPr>
          <p:cNvGraphicFramePr/>
          <p:nvPr>
            <p:extLst>
              <p:ext uri="{D42A27DB-BD31-4B8C-83A1-F6EECF244321}">
                <p14:modId xmlns:p14="http://schemas.microsoft.com/office/powerpoint/2010/main" val="3313978244"/>
              </p:ext>
            </p:extLst>
          </p:nvPr>
        </p:nvGraphicFramePr>
        <p:xfrm>
          <a:off x="3502657" y="323871"/>
          <a:ext cx="4567029" cy="251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5720" y="2214560"/>
            <a:ext cx="2857520" cy="523220"/>
          </a:xfrm>
          <a:prstGeom prst="rect">
            <a:avLst/>
          </a:prstGeom>
          <a:noFill/>
        </p:spPr>
        <p:txBody>
          <a:bodyPr wrap="square" rtlCol="0">
            <a:spAutoFit/>
          </a:bodyPr>
          <a:lstStyle/>
          <a:p>
            <a:r>
              <a:rPr lang="lt-LT" sz="2800" b="1">
                <a:solidFill>
                  <a:srgbClr val="8EC543"/>
                </a:solidFill>
                <a:latin typeface="Arial" pitchFamily="34" charset="0"/>
                <a:cs typeface="Arial" pitchFamily="34" charset="0"/>
              </a:rPr>
              <a:t>Ačiū už dėmesį</a:t>
            </a:r>
            <a:endParaRPr lang="en-GB" sz="2800" b="1">
              <a:solidFill>
                <a:srgbClr val="8EC543"/>
              </a:solidFill>
              <a:latin typeface="Arial" pitchFamily="34" charset="0"/>
              <a:cs typeface="Arial" pitchFamily="34" charset="0"/>
            </a:endParaRPr>
          </a:p>
        </p:txBody>
      </p:sp>
      <p:sp>
        <p:nvSpPr>
          <p:cNvPr id="7" name="TextBox 6"/>
          <p:cNvSpPr txBox="1"/>
          <p:nvPr/>
        </p:nvSpPr>
        <p:spPr>
          <a:xfrm>
            <a:off x="285720" y="4421373"/>
            <a:ext cx="1646605" cy="507831"/>
          </a:xfrm>
          <a:prstGeom prst="rect">
            <a:avLst/>
          </a:prstGeom>
          <a:noFill/>
        </p:spPr>
        <p:txBody>
          <a:bodyPr wrap="none" rtlCol="0">
            <a:spAutoFit/>
          </a:bodyPr>
          <a:lstStyle/>
          <a:p>
            <a:r>
              <a:rPr lang="lt-LT" sz="900">
                <a:latin typeface="Arial" pitchFamily="34" charset="0"/>
                <a:cs typeface="Arial" pitchFamily="34" charset="0"/>
              </a:rPr>
              <a:t>LIETUVOS RESPUBLIKOS </a:t>
            </a:r>
          </a:p>
          <a:p>
            <a:r>
              <a:rPr lang="lt-LT" sz="900">
                <a:latin typeface="Arial" pitchFamily="34" charset="0"/>
                <a:cs typeface="Arial" pitchFamily="34" charset="0"/>
              </a:rPr>
              <a:t>ŽEMĖS ŪKIO MINISTERIJA</a:t>
            </a:r>
          </a:p>
          <a:p>
            <a:r>
              <a:rPr lang="lt-LT" sz="900">
                <a:latin typeface="Arial" pitchFamily="34" charset="0"/>
                <a:cs typeface="Arial" pitchFamily="34" charset="0"/>
              </a:rPr>
              <a:t>PVM kodas LT886751917</a:t>
            </a:r>
            <a:endParaRPr lang="en-GB" sz="900">
              <a:latin typeface="Arial" pitchFamily="34" charset="0"/>
              <a:cs typeface="Arial" pitchFamily="34" charset="0"/>
            </a:endParaRPr>
          </a:p>
        </p:txBody>
      </p:sp>
      <p:sp>
        <p:nvSpPr>
          <p:cNvPr id="8" name="TextBox 7"/>
          <p:cNvSpPr txBox="1"/>
          <p:nvPr/>
        </p:nvSpPr>
        <p:spPr>
          <a:xfrm>
            <a:off x="2214546" y="4421373"/>
            <a:ext cx="1088760" cy="507831"/>
          </a:xfrm>
          <a:prstGeom prst="rect">
            <a:avLst/>
          </a:prstGeom>
          <a:noFill/>
        </p:spPr>
        <p:txBody>
          <a:bodyPr wrap="none" rtlCol="0">
            <a:spAutoFit/>
          </a:bodyPr>
          <a:lstStyle/>
          <a:p>
            <a:r>
              <a:rPr lang="lt-LT" sz="900">
                <a:latin typeface="Arial" pitchFamily="34" charset="0"/>
                <a:cs typeface="Arial" pitchFamily="34" charset="0"/>
              </a:rPr>
              <a:t>Biudžetinė įstaiga</a:t>
            </a:r>
          </a:p>
          <a:p>
            <a:r>
              <a:rPr lang="lt-LT" sz="900">
                <a:latin typeface="Arial" pitchFamily="34" charset="0"/>
                <a:cs typeface="Arial" pitchFamily="34" charset="0"/>
              </a:rPr>
              <a:t>Gedimino pr. 19, </a:t>
            </a:r>
          </a:p>
          <a:p>
            <a:r>
              <a:rPr lang="lt-LT" sz="900">
                <a:latin typeface="Arial" pitchFamily="34" charset="0"/>
                <a:cs typeface="Arial" pitchFamily="34" charset="0"/>
              </a:rPr>
              <a:t>LT-01103 Vilnius</a:t>
            </a:r>
            <a:endParaRPr lang="en-GB" sz="900">
              <a:latin typeface="Arial" pitchFamily="34" charset="0"/>
              <a:cs typeface="Arial" pitchFamily="34" charset="0"/>
            </a:endParaRPr>
          </a:p>
        </p:txBody>
      </p:sp>
      <p:sp>
        <p:nvSpPr>
          <p:cNvPr id="10" name="TextBox 9"/>
          <p:cNvSpPr txBox="1"/>
          <p:nvPr/>
        </p:nvSpPr>
        <p:spPr>
          <a:xfrm>
            <a:off x="3591220" y="4421373"/>
            <a:ext cx="1117614" cy="507831"/>
          </a:xfrm>
          <a:prstGeom prst="rect">
            <a:avLst/>
          </a:prstGeom>
          <a:noFill/>
        </p:spPr>
        <p:txBody>
          <a:bodyPr wrap="none" rtlCol="0">
            <a:spAutoFit/>
          </a:bodyPr>
          <a:lstStyle/>
          <a:p>
            <a:r>
              <a:rPr lang="lt-LT" sz="900">
                <a:latin typeface="Arial" pitchFamily="34" charset="0"/>
                <a:cs typeface="Arial" pitchFamily="34" charset="0"/>
              </a:rPr>
              <a:t>+370 5 239 11 11 </a:t>
            </a:r>
          </a:p>
          <a:p>
            <a:r>
              <a:rPr lang="lt-LT" sz="900" err="1">
                <a:latin typeface="Arial" pitchFamily="34" charset="0"/>
                <a:cs typeface="Arial" pitchFamily="34" charset="0"/>
              </a:rPr>
              <a:t>zum@zum.lt</a:t>
            </a:r>
            <a:endParaRPr lang="lt-LT" sz="900">
              <a:latin typeface="Arial" pitchFamily="34" charset="0"/>
              <a:cs typeface="Arial" pitchFamily="34" charset="0"/>
            </a:endParaRPr>
          </a:p>
          <a:p>
            <a:r>
              <a:rPr lang="lt-LT" sz="900" err="1">
                <a:latin typeface="Arial" pitchFamily="34" charset="0"/>
                <a:cs typeface="Arial" pitchFamily="34" charset="0"/>
              </a:rPr>
              <a:t>zum.lrv.lt</a:t>
            </a:r>
            <a:endParaRPr lang="en-GB" sz="900" err="1">
              <a:latin typeface="Arial" pitchFamily="34" charset="0"/>
              <a:cs typeface="Arial" pitchFamily="34" charset="0"/>
            </a:endParaRPr>
          </a:p>
        </p:txBody>
      </p:sp>
      <p:sp>
        <p:nvSpPr>
          <p:cNvPr id="2" name="Skaidrės numerio vietos rezervavimo ženklas 1">
            <a:extLst>
              <a:ext uri="{FF2B5EF4-FFF2-40B4-BE49-F238E27FC236}">
                <a16:creationId xmlns:a16="http://schemas.microsoft.com/office/drawing/2014/main" id="{6BF855DA-DCE9-CFA1-8DC7-B8ADC84CFD55}"/>
              </a:ext>
            </a:extLst>
          </p:cNvPr>
          <p:cNvSpPr>
            <a:spLocks noGrp="1"/>
          </p:cNvSpPr>
          <p:nvPr>
            <p:ph type="sldNum" sz="quarter" idx="12"/>
          </p:nvPr>
        </p:nvSpPr>
        <p:spPr/>
        <p:txBody>
          <a:bodyPr/>
          <a:lstStyle/>
          <a:p>
            <a:r>
              <a:rPr lang="en-GB"/>
              <a:t>35</a:t>
            </a:r>
          </a:p>
        </p:txBody>
      </p:sp>
    </p:spTree>
    <p:extLst>
      <p:ext uri="{BB962C8B-B14F-4D97-AF65-F5344CB8AC3E}">
        <p14:creationId xmlns:p14="http://schemas.microsoft.com/office/powerpoint/2010/main" val="389943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čiakampis: suapvalinti kampai 9">
            <a:extLst>
              <a:ext uri="{FF2B5EF4-FFF2-40B4-BE49-F238E27FC236}">
                <a16:creationId xmlns:a16="http://schemas.microsoft.com/office/drawing/2014/main" id="{6917C6A1-5E1F-C627-AC21-F24BD7FA9F69}"/>
              </a:ext>
            </a:extLst>
          </p:cNvPr>
          <p:cNvSpPr/>
          <p:nvPr/>
        </p:nvSpPr>
        <p:spPr>
          <a:xfrm>
            <a:off x="531222" y="1135782"/>
            <a:ext cx="3762482" cy="110560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a:p>
        </p:txBody>
      </p:sp>
      <p:sp>
        <p:nvSpPr>
          <p:cNvPr id="42" name="TextBox 41">
            <a:extLst>
              <a:ext uri="{FF2B5EF4-FFF2-40B4-BE49-F238E27FC236}">
                <a16:creationId xmlns:a16="http://schemas.microsoft.com/office/drawing/2014/main" id="{C841D113-8592-8F93-34A9-0629CBB4864B}"/>
              </a:ext>
            </a:extLst>
          </p:cNvPr>
          <p:cNvSpPr txBox="1"/>
          <p:nvPr/>
        </p:nvSpPr>
        <p:spPr>
          <a:xfrm>
            <a:off x="5201909" y="309882"/>
            <a:ext cx="615874" cy="888705"/>
          </a:xfrm>
          <a:prstGeom prst="rect">
            <a:avLst/>
          </a:prstGeom>
          <a:noFill/>
        </p:spPr>
        <p:txBody>
          <a:bodyPr wrap="none" rtlCol="0" anchor="ctr" anchorCtr="0">
            <a:spAutoFit/>
          </a:bodyPr>
          <a:lstStyle/>
          <a:p>
            <a:pPr marL="0" marR="0" lvl="0" indent="0" algn="r" defTabSz="685663" rtl="0" eaLnBrk="1" fontAlgn="auto" latinLnBrk="0" hangingPunct="1">
              <a:lnSpc>
                <a:spcPct val="100000"/>
              </a:lnSpc>
              <a:spcBef>
                <a:spcPts val="0"/>
              </a:spcBef>
              <a:spcAft>
                <a:spcPts val="0"/>
              </a:spcAft>
              <a:buClrTx/>
              <a:buSzTx/>
              <a:buFontTx/>
              <a:buNone/>
              <a:tabLst/>
              <a:defRPr/>
            </a:pPr>
            <a:r>
              <a:rPr kumimoji="0" lang="en-US" sz="5175" b="1" i="0" u="none" strike="noStrike" kern="1200" cap="none" spc="0" normalizeH="0" baseline="0" noProof="0" dirty="0">
                <a:ln>
                  <a:noFill/>
                </a:ln>
                <a:solidFill>
                  <a:srgbClr val="FFFFFF">
                    <a:alpha val="35000"/>
                  </a:srgbClr>
                </a:solidFill>
                <a:effectLst/>
                <a:uLnTx/>
                <a:uFillTx/>
                <a:latin typeface="Poppins" pitchFamily="2" charset="77"/>
                <a:ea typeface="League Spartan" charset="0"/>
                <a:cs typeface="Poppins" pitchFamily="2" charset="77"/>
              </a:rPr>
              <a:t>5</a:t>
            </a:r>
          </a:p>
        </p:txBody>
      </p:sp>
      <p:sp>
        <p:nvSpPr>
          <p:cNvPr id="4" name="TextBox 3">
            <a:extLst>
              <a:ext uri="{FF2B5EF4-FFF2-40B4-BE49-F238E27FC236}">
                <a16:creationId xmlns:a16="http://schemas.microsoft.com/office/drawing/2014/main" id="{12782EEC-520A-DFA3-6B87-246531580875}"/>
              </a:ext>
            </a:extLst>
          </p:cNvPr>
          <p:cNvSpPr txBox="1"/>
          <p:nvPr/>
        </p:nvSpPr>
        <p:spPr>
          <a:xfrm>
            <a:off x="3951798" y="114241"/>
            <a:ext cx="4794973" cy="461665"/>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50000"/>
                  </a:schemeClr>
                </a:solidFill>
                <a:effectLst/>
                <a:uLnTx/>
                <a:uFillTx/>
                <a:latin typeface="+mj-lt"/>
                <a:cs typeface="Times New Roman" panose="02020603050405020304" pitchFamily="18" charset="0"/>
              </a:rPr>
              <a:t>T</a:t>
            </a:r>
            <a:r>
              <a:rPr kumimoji="0" lang="lt-LT" sz="2400" b="1" i="0" u="none" strike="noStrike" kern="1200" cap="none" spc="0" normalizeH="0" baseline="0" dirty="0" err="1">
                <a:ln>
                  <a:noFill/>
                </a:ln>
                <a:solidFill>
                  <a:schemeClr val="accent3">
                    <a:lumMod val="50000"/>
                  </a:schemeClr>
                </a:solidFill>
                <a:effectLst/>
                <a:uLnTx/>
                <a:uFillTx/>
                <a:latin typeface="+mj-lt"/>
                <a:cs typeface="Times New Roman" panose="02020603050405020304" pitchFamily="18" charset="0"/>
              </a:rPr>
              <a:t>rumpos</a:t>
            </a:r>
            <a:r>
              <a:rPr kumimoji="0" lang="lt-LT" sz="2400" b="1" i="0" u="none" strike="noStrike" kern="1200" cap="none" spc="0" normalizeH="0" baseline="0" noProof="0" dirty="0">
                <a:ln>
                  <a:noFill/>
                </a:ln>
                <a:solidFill>
                  <a:schemeClr val="accent3">
                    <a:lumMod val="50000"/>
                  </a:schemeClr>
                </a:solidFill>
                <a:effectLst/>
                <a:uLnTx/>
                <a:uFillTx/>
                <a:latin typeface="+mj-lt"/>
                <a:cs typeface="Times New Roman" panose="02020603050405020304" pitchFamily="18" charset="0"/>
              </a:rPr>
              <a:t> tiekimo grandinės reikšmė</a:t>
            </a:r>
            <a:endParaRPr kumimoji="0" lang="en-US" sz="2400" b="1" i="0" u="none" strike="noStrike" kern="1200" cap="none" spc="0" normalizeH="0" baseline="0" noProof="0" dirty="0">
              <a:ln>
                <a:noFill/>
              </a:ln>
              <a:solidFill>
                <a:schemeClr val="accent3">
                  <a:lumMod val="50000"/>
                </a:schemeClr>
              </a:solidFill>
              <a:effectLst/>
              <a:uLnTx/>
              <a:uFillTx/>
              <a:latin typeface="+mj-lt"/>
              <a:cs typeface="Times New Roman" panose="02020603050405020304" pitchFamily="18" charset="0"/>
            </a:endParaRPr>
          </a:p>
        </p:txBody>
      </p:sp>
      <p:sp>
        <p:nvSpPr>
          <p:cNvPr id="6" name="TextBox 5">
            <a:extLst>
              <a:ext uri="{FF2B5EF4-FFF2-40B4-BE49-F238E27FC236}">
                <a16:creationId xmlns:a16="http://schemas.microsoft.com/office/drawing/2014/main" id="{3C4918C8-193B-2BA0-A93E-FB03469C4BE9}"/>
              </a:ext>
            </a:extLst>
          </p:cNvPr>
          <p:cNvSpPr txBox="1"/>
          <p:nvPr/>
        </p:nvSpPr>
        <p:spPr>
          <a:xfrm>
            <a:off x="1481554" y="1198587"/>
            <a:ext cx="2700831" cy="830997"/>
          </a:xfrm>
          <a:prstGeom prst="rect">
            <a:avLst/>
          </a:prstGeom>
          <a:noFill/>
        </p:spPr>
        <p:txBody>
          <a:bodyPr wrap="square" rtlCol="0">
            <a:spAutoFit/>
          </a:bodyPr>
          <a:lstStyle/>
          <a:p>
            <a:pPr algn="ctr"/>
            <a:r>
              <a:rPr lang="lt-LT" sz="1600" b="1" dirty="0">
                <a:solidFill>
                  <a:schemeClr val="accent3">
                    <a:lumMod val="50000"/>
                  </a:schemeClr>
                </a:solidFill>
                <a:latin typeface="Times New Roman" panose="02020603050405020304" pitchFamily="18" charset="0"/>
                <a:cs typeface="Times New Roman" panose="02020603050405020304" pitchFamily="18" charset="0"/>
              </a:rPr>
              <a:t>skatinama kaimo ir miesto bendrystė (vietinė valdžia, ūkininkas, vartotojas) </a:t>
            </a:r>
          </a:p>
        </p:txBody>
      </p:sp>
      <p:pic>
        <p:nvPicPr>
          <p:cNvPr id="12" name="Paveikslėlis 11">
            <a:extLst>
              <a:ext uri="{FF2B5EF4-FFF2-40B4-BE49-F238E27FC236}">
                <a16:creationId xmlns:a16="http://schemas.microsoft.com/office/drawing/2014/main" id="{832B1DCC-20C7-FDD0-CD40-DB4FD8729315}"/>
              </a:ext>
            </a:extLst>
          </p:cNvPr>
          <p:cNvPicPr>
            <a:picLocks noChangeAspect="1"/>
          </p:cNvPicPr>
          <p:nvPr/>
        </p:nvPicPr>
        <p:blipFill>
          <a:blip r:embed="rId3"/>
          <a:stretch>
            <a:fillRect/>
          </a:stretch>
        </p:blipFill>
        <p:spPr>
          <a:xfrm>
            <a:off x="4959812" y="1093244"/>
            <a:ext cx="3786959" cy="1345986"/>
          </a:xfrm>
          <a:prstGeom prst="rect">
            <a:avLst/>
          </a:prstGeom>
        </p:spPr>
      </p:pic>
      <p:sp>
        <p:nvSpPr>
          <p:cNvPr id="13" name="TextBox 12">
            <a:extLst>
              <a:ext uri="{FF2B5EF4-FFF2-40B4-BE49-F238E27FC236}">
                <a16:creationId xmlns:a16="http://schemas.microsoft.com/office/drawing/2014/main" id="{3D846633-335C-3C88-75B4-8BC14D796468}"/>
              </a:ext>
            </a:extLst>
          </p:cNvPr>
          <p:cNvSpPr txBox="1"/>
          <p:nvPr/>
        </p:nvSpPr>
        <p:spPr>
          <a:xfrm>
            <a:off x="5804499" y="1164173"/>
            <a:ext cx="2690113" cy="1077218"/>
          </a:xfrm>
          <a:prstGeom prst="rect">
            <a:avLst/>
          </a:prstGeom>
          <a:noFill/>
        </p:spPr>
        <p:txBody>
          <a:bodyPr wrap="square" rtlCol="0">
            <a:spAutoFit/>
          </a:bodyPr>
          <a:lstStyle/>
          <a:p>
            <a:r>
              <a:rPr lang="lt-LT" sz="1600" b="1" dirty="0">
                <a:solidFill>
                  <a:schemeClr val="accent3">
                    <a:lumMod val="50000"/>
                  </a:schemeClr>
                </a:solidFill>
                <a:latin typeface="Times New Roman" panose="02020603050405020304" pitchFamily="18" charset="0"/>
                <a:cs typeface="Times New Roman" panose="02020603050405020304" pitchFamily="18" charset="0"/>
              </a:rPr>
              <a:t>skatinama ekologiškų ir pagal maisto kokybės sistemas užaugintos produkcijos  vartojimas</a:t>
            </a:r>
            <a:endParaRPr lang="lt-LT" sz="1600" dirty="0"/>
          </a:p>
        </p:txBody>
      </p:sp>
      <p:pic>
        <p:nvPicPr>
          <p:cNvPr id="28" name="Grafinis elementas 27" descr="Connections outline">
            <a:extLst>
              <a:ext uri="{FF2B5EF4-FFF2-40B4-BE49-F238E27FC236}">
                <a16:creationId xmlns:a16="http://schemas.microsoft.com/office/drawing/2014/main" id="{810F818C-4167-0E53-90FF-BC72785B8A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924" y="1198587"/>
            <a:ext cx="914400" cy="914400"/>
          </a:xfrm>
          <a:prstGeom prst="rect">
            <a:avLst/>
          </a:prstGeom>
        </p:spPr>
      </p:pic>
      <p:pic>
        <p:nvPicPr>
          <p:cNvPr id="30" name="Grafinis elementas 29" descr="Coins outline">
            <a:extLst>
              <a:ext uri="{FF2B5EF4-FFF2-40B4-BE49-F238E27FC236}">
                <a16:creationId xmlns:a16="http://schemas.microsoft.com/office/drawing/2014/main" id="{549E596D-2BED-AD25-6A0F-EEAE338405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3774" y="1412179"/>
            <a:ext cx="824009" cy="685321"/>
          </a:xfrm>
          <a:prstGeom prst="rect">
            <a:avLst/>
          </a:prstGeom>
        </p:spPr>
      </p:pic>
      <p:sp>
        <p:nvSpPr>
          <p:cNvPr id="104" name="Stačiakampis: suapvalinti kampai 103">
            <a:extLst>
              <a:ext uri="{FF2B5EF4-FFF2-40B4-BE49-F238E27FC236}">
                <a16:creationId xmlns:a16="http://schemas.microsoft.com/office/drawing/2014/main" id="{C521E253-FF00-1579-FA41-280A93785F52}"/>
              </a:ext>
            </a:extLst>
          </p:cNvPr>
          <p:cNvSpPr/>
          <p:nvPr/>
        </p:nvSpPr>
        <p:spPr>
          <a:xfrm>
            <a:off x="565111" y="2563329"/>
            <a:ext cx="3762482" cy="1254176"/>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lt-LT" dirty="0"/>
          </a:p>
        </p:txBody>
      </p:sp>
      <p:sp>
        <p:nvSpPr>
          <p:cNvPr id="105" name="TextBox 104">
            <a:extLst>
              <a:ext uri="{FF2B5EF4-FFF2-40B4-BE49-F238E27FC236}">
                <a16:creationId xmlns:a16="http://schemas.microsoft.com/office/drawing/2014/main" id="{D707F6E0-1F1A-044A-3365-1FA9BAAA57A0}"/>
              </a:ext>
            </a:extLst>
          </p:cNvPr>
          <p:cNvSpPr txBox="1"/>
          <p:nvPr/>
        </p:nvSpPr>
        <p:spPr>
          <a:xfrm>
            <a:off x="1430324" y="2775245"/>
            <a:ext cx="2752062" cy="830997"/>
          </a:xfrm>
          <a:prstGeom prst="rect">
            <a:avLst/>
          </a:prstGeom>
          <a:noFill/>
        </p:spPr>
        <p:txBody>
          <a:bodyPr wrap="square" rtlCol="0">
            <a:spAutoFit/>
          </a:bodyPr>
          <a:lstStyle/>
          <a:p>
            <a:pPr algn="ctr"/>
            <a:r>
              <a:rPr lang="lt-LT" sz="1600" b="1" dirty="0">
                <a:solidFill>
                  <a:schemeClr val="accent3">
                    <a:lumMod val="50000"/>
                  </a:schemeClr>
                </a:solidFill>
                <a:latin typeface="Times New Roman" panose="02020603050405020304" pitchFamily="18" charset="0"/>
                <a:cs typeface="Times New Roman" panose="02020603050405020304" pitchFamily="18" charset="0"/>
              </a:rPr>
              <a:t>didinama smulkiųjų ir vidutinių ūkių gaminamos produkcijos pridėtinė vertė</a:t>
            </a:r>
          </a:p>
        </p:txBody>
      </p:sp>
      <p:pic>
        <p:nvPicPr>
          <p:cNvPr id="110" name="Grafinis elementas 109" descr="List outline">
            <a:extLst>
              <a:ext uri="{FF2B5EF4-FFF2-40B4-BE49-F238E27FC236}">
                <a16:creationId xmlns:a16="http://schemas.microsoft.com/office/drawing/2014/main" id="{A0C26F64-7958-E45B-3508-B67E765F4B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4921" y="2672598"/>
            <a:ext cx="830998" cy="830998"/>
          </a:xfrm>
          <a:prstGeom prst="rect">
            <a:avLst/>
          </a:prstGeom>
        </p:spPr>
      </p:pic>
      <p:pic>
        <p:nvPicPr>
          <p:cNvPr id="2" name="Paveikslėlis 1">
            <a:extLst>
              <a:ext uri="{FF2B5EF4-FFF2-40B4-BE49-F238E27FC236}">
                <a16:creationId xmlns:a16="http://schemas.microsoft.com/office/drawing/2014/main" id="{8455C960-9EB9-8358-9162-BA73767FF624}"/>
              </a:ext>
            </a:extLst>
          </p:cNvPr>
          <p:cNvPicPr>
            <a:picLocks noChangeAspect="1"/>
          </p:cNvPicPr>
          <p:nvPr/>
        </p:nvPicPr>
        <p:blipFill>
          <a:blip r:embed="rId10"/>
          <a:stretch>
            <a:fillRect/>
          </a:stretch>
        </p:blipFill>
        <p:spPr>
          <a:xfrm>
            <a:off x="349448" y="4198014"/>
            <a:ext cx="8596105" cy="646232"/>
          </a:xfrm>
          <a:prstGeom prst="rect">
            <a:avLst/>
          </a:prstGeom>
        </p:spPr>
      </p:pic>
      <p:sp>
        <p:nvSpPr>
          <p:cNvPr id="3" name="TextBox 2">
            <a:extLst>
              <a:ext uri="{FF2B5EF4-FFF2-40B4-BE49-F238E27FC236}">
                <a16:creationId xmlns:a16="http://schemas.microsoft.com/office/drawing/2014/main" id="{514D3484-7BA5-968C-801F-3380D5F371C1}"/>
              </a:ext>
            </a:extLst>
          </p:cNvPr>
          <p:cNvSpPr txBox="1"/>
          <p:nvPr/>
        </p:nvSpPr>
        <p:spPr>
          <a:xfrm>
            <a:off x="349448" y="4095819"/>
            <a:ext cx="8727440" cy="769441"/>
          </a:xfrm>
          <a:prstGeom prst="rect">
            <a:avLst/>
          </a:prstGeom>
          <a:solidFill>
            <a:schemeClr val="accent3">
              <a:lumMod val="60000"/>
              <a:lumOff val="40000"/>
            </a:schemeClr>
          </a:solidFill>
        </p:spPr>
        <p:txBody>
          <a:bodyPr wrap="square" rtlCol="0">
            <a:spAutoFit/>
          </a:bodyPr>
          <a:lstStyle/>
          <a:p>
            <a:pPr marL="285750" indent="-285750">
              <a:buFont typeface="Wingdings" panose="05000000000000000000" pitchFamily="2" charset="2"/>
              <a:buChar char="Ø"/>
            </a:pPr>
            <a:r>
              <a:rPr lang="lt-LT" sz="1400" b="1" dirty="0">
                <a:solidFill>
                  <a:schemeClr val="accent3">
                    <a:lumMod val="50000"/>
                  </a:schemeClr>
                </a:solidFill>
                <a:latin typeface="Times New Roman" panose="02020603050405020304" pitchFamily="18" charset="0"/>
                <a:cs typeface="Times New Roman" panose="02020603050405020304" pitchFamily="18" charset="0"/>
              </a:rPr>
              <a:t>SUPAPRASTINTI VIEŠIEJI PIRKIMAI : </a:t>
            </a:r>
            <a:r>
              <a:rPr lang="lt-LT" sz="1400" kern="0" dirty="0">
                <a:latin typeface="Times New Roman" panose="02020603050405020304" pitchFamily="18" charset="0"/>
                <a:ea typeface="Times New Roman" panose="02020603050405020304" pitchFamily="18" charset="0"/>
                <a:cs typeface="Times New Roman" panose="02020603050405020304" pitchFamily="18" charset="0"/>
              </a:rPr>
              <a:t>Taikoma VPĮ </a:t>
            </a:r>
            <a:r>
              <a:rPr lang="en-US" sz="1400" kern="0" dirty="0">
                <a:latin typeface="Times New Roman" panose="02020603050405020304" pitchFamily="18" charset="0"/>
                <a:ea typeface="Times New Roman" panose="02020603050405020304" pitchFamily="18" charset="0"/>
                <a:cs typeface="Times New Roman" panose="02020603050405020304" pitchFamily="18" charset="0"/>
              </a:rPr>
              <a:t>71 str. “</a:t>
            </a:r>
            <a:r>
              <a:rPr lang="lt-LT" sz="1400" kern="0" dirty="0">
                <a:latin typeface="Times New Roman" panose="02020603050405020304" pitchFamily="18" charset="0"/>
                <a:ea typeface="Times New Roman" panose="02020603050405020304" pitchFamily="18" charset="0"/>
                <a:cs typeface="Times New Roman" panose="02020603050405020304" pitchFamily="18" charset="0"/>
              </a:rPr>
              <a:t>Neskelbiamos</a:t>
            </a:r>
            <a:r>
              <a:rPr lang="en-US" sz="1400" kern="0" dirty="0">
                <a:latin typeface="Times New Roman" panose="02020603050405020304" pitchFamily="18" charset="0"/>
                <a:ea typeface="Times New Roman" panose="02020603050405020304" pitchFamily="18" charset="0"/>
                <a:cs typeface="Times New Roman" panose="02020603050405020304" pitchFamily="18" charset="0"/>
              </a:rPr>
              <a:t> d</a:t>
            </a:r>
            <a:r>
              <a:rPr lang="lt-LT" sz="1400" kern="0" dirty="0" err="1">
                <a:latin typeface="Times New Roman" panose="02020603050405020304" pitchFamily="18" charset="0"/>
                <a:ea typeface="Times New Roman" panose="02020603050405020304" pitchFamily="18" charset="0"/>
                <a:cs typeface="Times New Roman" panose="02020603050405020304" pitchFamily="18" charset="0"/>
              </a:rPr>
              <a:t>erybos</a:t>
            </a:r>
            <a:r>
              <a:rPr lang="en-US" sz="1400" kern="0" dirty="0">
                <a:latin typeface="Times New Roman" panose="02020603050405020304" pitchFamily="18" charset="0"/>
                <a:ea typeface="Times New Roman" panose="02020603050405020304" pitchFamily="18" charset="0"/>
                <a:cs typeface="Times New Roman" panose="02020603050405020304" pitchFamily="18" charset="0"/>
              </a:rPr>
              <a:t>” 6 </a:t>
            </a:r>
            <a:r>
              <a:rPr lang="lt-LT" sz="1400"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1400" kern="0" dirty="0">
                <a:latin typeface="Times New Roman" panose="02020603050405020304" pitchFamily="18" charset="0"/>
                <a:ea typeface="Times New Roman" panose="02020603050405020304" pitchFamily="18" charset="0"/>
                <a:cs typeface="Times New Roman" panose="02020603050405020304" pitchFamily="18" charset="0"/>
              </a:rPr>
              <a:t>18 p.</a:t>
            </a:r>
            <a:r>
              <a:rPr lang="lt-LT" sz="1400" kern="0" dirty="0">
                <a:latin typeface="Times New Roman" panose="02020603050405020304" pitchFamily="18" charset="0"/>
                <a:ea typeface="Times New Roman" panose="02020603050405020304" pitchFamily="18" charset="0"/>
                <a:cs typeface="Times New Roman" panose="02020603050405020304" pitchFamily="18" charset="0"/>
              </a:rPr>
              <a:t> išimtis - „</a:t>
            </a:r>
            <a:r>
              <a:rPr lang="lt-LT" sz="1600" dirty="0">
                <a:effectLst/>
                <a:latin typeface="Times New Roman" panose="02020603050405020304" pitchFamily="18" charset="0"/>
                <a:ea typeface="Times New Roman" panose="02020603050405020304" pitchFamily="18" charset="0"/>
              </a:rPr>
              <a:t>žemės ūkio ir </a:t>
            </a:r>
            <a:r>
              <a:rPr lang="lt-LT"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maisto produktai, kai jie įsigyjami iš trumposios maisto tiekimo grandinės</a:t>
            </a:r>
            <a:r>
              <a:rPr lang="lt-LT"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2023-01-</a:t>
            </a:r>
            <a:r>
              <a:rPr lang="lt-LT"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lt-LT"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Ø"/>
            </a:pPr>
            <a:r>
              <a:rPr lang="lt-LT" sz="1400" dirty="0">
                <a:solidFill>
                  <a:srgbClr val="000000"/>
                </a:solidFill>
                <a:latin typeface="Times New Roman" panose="02020603050405020304" pitchFamily="18" charset="0"/>
                <a:cs typeface="Times New Roman" panose="02020603050405020304" pitchFamily="18" charset="0"/>
              </a:rPr>
              <a:t>Reglamentavimas nacionaliniu mastu (nuo </a:t>
            </a:r>
            <a:r>
              <a:rPr lang="en-US" sz="1400" dirty="0">
                <a:solidFill>
                  <a:srgbClr val="000000"/>
                </a:solidFill>
                <a:latin typeface="Times New Roman" panose="02020603050405020304" pitchFamily="18" charset="0"/>
                <a:cs typeface="Times New Roman" panose="02020603050405020304" pitchFamily="18" charset="0"/>
              </a:rPr>
              <a:t>2024-01-01)</a:t>
            </a:r>
            <a:endParaRPr lang="lt-LT" sz="1400" dirty="0">
              <a:solidFill>
                <a:srgbClr val="000000"/>
              </a:solidFill>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B76782A5-0910-12B1-305E-B24C7CF8A147}"/>
              </a:ext>
            </a:extLst>
          </p:cNvPr>
          <p:cNvPicPr>
            <a:picLocks noChangeAspect="1"/>
          </p:cNvPicPr>
          <p:nvPr/>
        </p:nvPicPr>
        <p:blipFill>
          <a:blip r:embed="rId3"/>
          <a:stretch>
            <a:fillRect/>
          </a:stretch>
        </p:blipFill>
        <p:spPr>
          <a:xfrm>
            <a:off x="5003481" y="2563329"/>
            <a:ext cx="3786959" cy="1314803"/>
          </a:xfrm>
          <a:prstGeom prst="rect">
            <a:avLst/>
          </a:prstGeom>
        </p:spPr>
      </p:pic>
      <p:sp>
        <p:nvSpPr>
          <p:cNvPr id="11" name="Stačiakampis 10">
            <a:extLst>
              <a:ext uri="{FF2B5EF4-FFF2-40B4-BE49-F238E27FC236}">
                <a16:creationId xmlns:a16="http://schemas.microsoft.com/office/drawing/2014/main" id="{4F9A491A-8E42-6943-544F-F55F55C42028}"/>
              </a:ext>
            </a:extLst>
          </p:cNvPr>
          <p:cNvSpPr/>
          <p:nvPr/>
        </p:nvSpPr>
        <p:spPr>
          <a:xfrm>
            <a:off x="5115040" y="2753631"/>
            <a:ext cx="626247" cy="785424"/>
          </a:xfrm>
          <a:prstGeom prst="rect">
            <a:avLst/>
          </a:prstGeom>
          <a:blipFill>
            <a:blip r:embed="rId11" cstate="print">
              <a:extLst>
                <a:ext uri="{28A0092B-C50C-407E-A947-70E740481C1C}">
                  <a14:useLocalDpi xmlns:a14="http://schemas.microsoft.com/office/drawing/2010/main" val="0"/>
                </a:ext>
              </a:extLst>
            </a:blip>
            <a:srcRect/>
            <a:stretch>
              <a:fillRect l="-63000" r="-63000"/>
            </a:stretch>
          </a:blipFill>
          <a:ln w="9525">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lt-LT"/>
          </a:p>
        </p:txBody>
      </p:sp>
      <p:sp>
        <p:nvSpPr>
          <p:cNvPr id="15" name="TextBox 14">
            <a:extLst>
              <a:ext uri="{FF2B5EF4-FFF2-40B4-BE49-F238E27FC236}">
                <a16:creationId xmlns:a16="http://schemas.microsoft.com/office/drawing/2014/main" id="{85449E80-4672-3F89-B1D5-899847BE1D5D}"/>
              </a:ext>
            </a:extLst>
          </p:cNvPr>
          <p:cNvSpPr txBox="1"/>
          <p:nvPr/>
        </p:nvSpPr>
        <p:spPr>
          <a:xfrm>
            <a:off x="6066845" y="2672598"/>
            <a:ext cx="2345635" cy="1107996"/>
          </a:xfrm>
          <a:prstGeom prst="rect">
            <a:avLst/>
          </a:prstGeom>
          <a:noFill/>
        </p:spPr>
        <p:txBody>
          <a:bodyPr wrap="square">
            <a:spAutoFit/>
          </a:bodyPr>
          <a:lstStyle/>
          <a:p>
            <a:r>
              <a:rPr lang="lt-LT" sz="1600" b="1" dirty="0">
                <a:solidFill>
                  <a:schemeClr val="accent3">
                    <a:lumMod val="50000"/>
                  </a:schemeClr>
                </a:solidFill>
                <a:latin typeface="Times New Roman" panose="02020603050405020304" pitchFamily="18" charset="0"/>
                <a:cs typeface="Times New Roman" panose="02020603050405020304" pitchFamily="18" charset="0"/>
              </a:rPr>
              <a:t>skatinama regionų plėtra, klimato kaitos pokyčių švelninimas</a:t>
            </a:r>
          </a:p>
          <a:p>
            <a:pPr lvl="0"/>
            <a:endParaRPr lang="lt-LT" sz="1800" b="0" dirty="0">
              <a:solidFill>
                <a:schemeClr val="tx1"/>
              </a:solidFill>
              <a:latin typeface="Arial" panose="020B0604020202020204" pitchFamily="34" charset="0"/>
              <a:cs typeface="Arial" panose="020B0604020202020204" pitchFamily="34" charset="0"/>
            </a:endParaRPr>
          </a:p>
        </p:txBody>
      </p:sp>
      <p:pic>
        <p:nvPicPr>
          <p:cNvPr id="7" name="Picture 10">
            <a:extLst>
              <a:ext uri="{FF2B5EF4-FFF2-40B4-BE49-F238E27FC236}">
                <a16:creationId xmlns:a16="http://schemas.microsoft.com/office/drawing/2014/main" id="{23379D6E-1CAD-3BDD-8500-9DF7265083B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8596" y="202387"/>
            <a:ext cx="2448270" cy="417233"/>
          </a:xfrm>
          <a:prstGeom prst="rect">
            <a:avLst/>
          </a:prstGeom>
        </p:spPr>
      </p:pic>
    </p:spTree>
    <p:extLst>
      <p:ext uri="{BB962C8B-B14F-4D97-AF65-F5344CB8AC3E}">
        <p14:creationId xmlns:p14="http://schemas.microsoft.com/office/powerpoint/2010/main" val="16438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3">
            <a:extLst>
              <a:ext uri="{FF2B5EF4-FFF2-40B4-BE49-F238E27FC236}">
                <a16:creationId xmlns:a16="http://schemas.microsoft.com/office/drawing/2014/main" id="{D3B9F209-1CA5-BF1B-0026-A6DBDB455C18}"/>
              </a:ext>
            </a:extLst>
          </p:cNvPr>
          <p:cNvSpPr/>
          <p:nvPr/>
        </p:nvSpPr>
        <p:spPr>
          <a:xfrm>
            <a:off x="639658" y="907809"/>
            <a:ext cx="7864684" cy="1329147"/>
          </a:xfrm>
          <a:prstGeom prst="rect">
            <a:avLst/>
          </a:prstGeom>
          <a:solidFill>
            <a:schemeClr val="accent3">
              <a:lumMod val="20000"/>
              <a:lumOff val="80000"/>
            </a:schemeClr>
          </a:solidFill>
          <a:ln>
            <a:solidFill>
              <a:srgbClr val="8EC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tabLst>
                <a:tab pos="630555" algn="l"/>
              </a:tabLst>
            </a:pPr>
            <a:r>
              <a:rPr lang="en-US" sz="1400" b="1" dirty="0">
                <a:solidFill>
                  <a:srgbClr val="126A3A"/>
                </a:solidFill>
                <a:latin typeface="Times New Roman" panose="02020603050405020304" pitchFamily="18" charset="0"/>
                <a:ea typeface="Times New Roman" panose="02020603050405020304" pitchFamily="18" charset="0"/>
              </a:rPr>
              <a:t>TRUMPOJI </a:t>
            </a:r>
            <a:r>
              <a:rPr lang="lt-LT" sz="1400" b="1" dirty="0">
                <a:solidFill>
                  <a:srgbClr val="126A3A"/>
                </a:solidFill>
                <a:latin typeface="Times New Roman" panose="02020603050405020304" pitchFamily="18" charset="0"/>
                <a:ea typeface="Times New Roman" panose="02020603050405020304" pitchFamily="18" charset="0"/>
              </a:rPr>
              <a:t>ŽEMĖS ŪKIO IR MAISTO PRODUKTŲ TIEKIMO GRANDINĖ</a:t>
            </a:r>
            <a:r>
              <a:rPr lang="lt-LT" sz="1400" dirty="0">
                <a:solidFill>
                  <a:srgbClr val="126A3A"/>
                </a:solidFill>
                <a:effectLst/>
                <a:latin typeface="Times New Roman" panose="02020603050405020304" pitchFamily="18" charset="0"/>
                <a:ea typeface="Times New Roman" panose="02020603050405020304" pitchFamily="18" charset="0"/>
              </a:rPr>
              <a:t> </a:t>
            </a:r>
            <a:r>
              <a:rPr lang="lt-LT" sz="1400" dirty="0">
                <a:solidFill>
                  <a:schemeClr val="tx1"/>
                </a:solidFill>
                <a:effectLst/>
                <a:latin typeface="Times New Roman" panose="02020603050405020304" pitchFamily="18" charset="0"/>
                <a:ea typeface="Times New Roman" panose="02020603050405020304" pitchFamily="18" charset="0"/>
              </a:rPr>
              <a:t>(</a:t>
            </a:r>
            <a:r>
              <a:rPr lang="lt-LT" sz="1400" dirty="0">
                <a:solidFill>
                  <a:schemeClr val="tx1"/>
                </a:solidFill>
                <a:latin typeface="Times New Roman" panose="02020603050405020304" pitchFamily="18" charset="0"/>
                <a:ea typeface="Times New Roman" panose="02020603050405020304" pitchFamily="18" charset="0"/>
              </a:rPr>
              <a:t>trumpoji maisto tiekimo grandinė) – labai mažai, mažai ir vidutinei įmonei keliamus reikalavimus, nurodytus LR smulkiojo ir vidutinio verslo plėtros įstatyme (SVV), atitinkančio žemės ūkio veiklos subjekto (arba jų grupės) arba jo narių pagamintų ir (arba) perdirbtų (įskaitant pirminį perdirbimą) žemės ūkio ir (arba) maisto produktų tiekimas rinkai tiesiogiai arba jungtinės veiklos pagrindu pasitelkiant ne daugiau kaip </a:t>
            </a:r>
            <a:r>
              <a:rPr lang="en-US" sz="1400" dirty="0">
                <a:solidFill>
                  <a:schemeClr val="tx1"/>
                </a:solidFill>
                <a:latin typeface="Times New Roman" panose="02020603050405020304" pitchFamily="18" charset="0"/>
                <a:ea typeface="Times New Roman" panose="02020603050405020304" pitchFamily="18" charset="0"/>
              </a:rPr>
              <a:t>1 </a:t>
            </a:r>
            <a:r>
              <a:rPr lang="en-US" sz="1400" dirty="0" err="1">
                <a:solidFill>
                  <a:schemeClr val="tx1"/>
                </a:solidFill>
                <a:latin typeface="Times New Roman" panose="02020603050405020304" pitchFamily="18" charset="0"/>
                <a:ea typeface="Times New Roman" panose="02020603050405020304" pitchFamily="18" charset="0"/>
              </a:rPr>
              <a:t>tarpinink</a:t>
            </a:r>
            <a:r>
              <a:rPr lang="lt-LT" sz="1400" dirty="0">
                <a:solidFill>
                  <a:schemeClr val="tx1"/>
                </a:solidFill>
                <a:latin typeface="Times New Roman" panose="02020603050405020304" pitchFamily="18" charset="0"/>
                <a:ea typeface="Times New Roman" panose="02020603050405020304" pitchFamily="18" charset="0"/>
              </a:rPr>
              <a:t>ą, kuris atitinka labai mažai ir mažai įmonei keliamus reikalavimus, nurodytus SVV. </a:t>
            </a:r>
            <a:endParaRPr lang="lt-LT" sz="1400" dirty="0">
              <a:solidFill>
                <a:schemeClr val="tx1"/>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6E547A55-54F4-862D-2C55-790DEFA00516}"/>
              </a:ext>
            </a:extLst>
          </p:cNvPr>
          <p:cNvSpPr txBox="1"/>
          <p:nvPr/>
        </p:nvSpPr>
        <p:spPr>
          <a:xfrm>
            <a:off x="3999506" y="224224"/>
            <a:ext cx="4412974" cy="523220"/>
          </a:xfrm>
          <a:prstGeom prst="rect">
            <a:avLst/>
          </a:prstGeom>
          <a:solidFill>
            <a:schemeClr val="accent3">
              <a:lumMod val="40000"/>
              <a:lumOff val="60000"/>
            </a:schemeClr>
          </a:solidFill>
        </p:spPr>
        <p:txBody>
          <a:bodyPr wrap="square" rtlCol="0">
            <a:spAutoFit/>
          </a:bodyPr>
          <a:lstStyle/>
          <a:p>
            <a:pPr algn="ctr" defTabSz="685663"/>
            <a:r>
              <a:rPr lang="lt-LT" sz="2800" b="1" i="1" dirty="0">
                <a:solidFill>
                  <a:schemeClr val="accent3">
                    <a:lumMod val="50000"/>
                  </a:schemeClr>
                </a:solidFill>
                <a:latin typeface="+mj-lt"/>
                <a:cs typeface="Poppins" panose="00000500000000000000" pitchFamily="2" charset="-70"/>
              </a:rPr>
              <a:t>Sąvoka ir reglamentavimas</a:t>
            </a:r>
            <a:endParaRPr lang="en-US" sz="2800" b="1" i="1" dirty="0">
              <a:solidFill>
                <a:schemeClr val="accent3">
                  <a:lumMod val="50000"/>
                </a:schemeClr>
              </a:solidFill>
              <a:latin typeface="+mj-lt"/>
              <a:cs typeface="Poppins" panose="00000500000000000000" pitchFamily="2" charset="-70"/>
            </a:endParaRPr>
          </a:p>
        </p:txBody>
      </p:sp>
      <p:sp>
        <p:nvSpPr>
          <p:cNvPr id="50" name="Striped Right Arrow 3">
            <a:extLst>
              <a:ext uri="{FF2B5EF4-FFF2-40B4-BE49-F238E27FC236}">
                <a16:creationId xmlns:a16="http://schemas.microsoft.com/office/drawing/2014/main" id="{F0EB4413-A543-FAFE-4A6A-8A227DCC527D}"/>
              </a:ext>
            </a:extLst>
          </p:cNvPr>
          <p:cNvSpPr/>
          <p:nvPr/>
        </p:nvSpPr>
        <p:spPr>
          <a:xfrm rot="5400000">
            <a:off x="7966023" y="509141"/>
            <a:ext cx="756779" cy="319858"/>
          </a:xfrm>
          <a:prstGeom prst="stripedRightArrow">
            <a:avLst>
              <a:gd name="adj1" fmla="val 68868"/>
              <a:gd name="adj2" fmla="val 4056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rgbClr val="126A3A"/>
              </a:solidFill>
            </a:endParaRPr>
          </a:p>
        </p:txBody>
      </p:sp>
      <p:sp>
        <p:nvSpPr>
          <p:cNvPr id="5" name="Rectangle 13">
            <a:extLst>
              <a:ext uri="{FF2B5EF4-FFF2-40B4-BE49-F238E27FC236}">
                <a16:creationId xmlns:a16="http://schemas.microsoft.com/office/drawing/2014/main" id="{EE26AD7E-5E8B-F241-8BBB-D9DE038411E1}"/>
              </a:ext>
            </a:extLst>
          </p:cNvPr>
          <p:cNvSpPr/>
          <p:nvPr/>
        </p:nvSpPr>
        <p:spPr>
          <a:xfrm>
            <a:off x="639658" y="2364781"/>
            <a:ext cx="7864684" cy="1112243"/>
          </a:xfrm>
          <a:prstGeom prst="rect">
            <a:avLst/>
          </a:prstGeom>
          <a:solidFill>
            <a:schemeClr val="accent3">
              <a:lumMod val="40000"/>
              <a:lumOff val="60000"/>
            </a:schemeClr>
          </a:solidFill>
          <a:ln>
            <a:solidFill>
              <a:srgbClr val="8EC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en-US" sz="1400" b="1" dirty="0">
                <a:solidFill>
                  <a:schemeClr val="accent3">
                    <a:lumMod val="50000"/>
                  </a:schemeClr>
                </a:solidFill>
                <a:latin typeface="Times New Roman" panose="02020603050405020304" pitchFamily="18" charset="0"/>
                <a:ea typeface="Times New Roman" panose="02020603050405020304" pitchFamily="18" charset="0"/>
              </a:rPr>
              <a:t>TRUMPOJI </a:t>
            </a:r>
            <a:r>
              <a:rPr lang="lt-LT" sz="1400" b="1" dirty="0">
                <a:solidFill>
                  <a:schemeClr val="accent3">
                    <a:lumMod val="50000"/>
                  </a:schemeClr>
                </a:solidFill>
                <a:latin typeface="Times New Roman" panose="02020603050405020304" pitchFamily="18" charset="0"/>
                <a:ea typeface="Times New Roman" panose="02020603050405020304" pitchFamily="18" charset="0"/>
              </a:rPr>
              <a:t>ŽEMĖS ŪKIO IR MAISTO PRODUKTŲ TIEKIMO GRANDINĖ (toliau - </a:t>
            </a:r>
            <a:r>
              <a:rPr lang="lt-LT" sz="1400" dirty="0">
                <a:solidFill>
                  <a:schemeClr val="accent3">
                    <a:lumMod val="50000"/>
                  </a:schemeClr>
                </a:solidFill>
                <a:effectLst/>
                <a:latin typeface="Times New Roman" panose="02020603050405020304" pitchFamily="18" charset="0"/>
                <a:ea typeface="Times New Roman" panose="02020603050405020304" pitchFamily="18" charset="0"/>
              </a:rPr>
              <a:t> </a:t>
            </a:r>
            <a:r>
              <a:rPr lang="lt-LT" sz="1400" b="1" dirty="0">
                <a:solidFill>
                  <a:schemeClr val="accent3">
                    <a:lumMod val="50000"/>
                  </a:schemeClr>
                </a:solidFill>
                <a:effectLst/>
                <a:latin typeface="Times New Roman" panose="02020603050405020304" pitchFamily="18" charset="0"/>
                <a:ea typeface="Times New Roman" panose="02020603050405020304" pitchFamily="18" charset="0"/>
              </a:rPr>
              <a:t>trumpa tiekimo grandinė)  - </a:t>
            </a:r>
            <a:r>
              <a:rPr lang="lt-LT" sz="1400" dirty="0">
                <a:solidFill>
                  <a:schemeClr val="tx1"/>
                </a:solidFill>
                <a:effectLst/>
                <a:latin typeface="Times New Roman" panose="02020603050405020304" pitchFamily="18" charset="0"/>
                <a:ea typeface="Times New Roman" panose="02020603050405020304" pitchFamily="18" charset="0"/>
              </a:rPr>
              <a:t> riboto skaičiaus smulkiųjų ūkinės veiklos vykdytojų bendradarbiavimas žemės ūkio ir maisto produktų tiekimo srityje, derinant transportavimo, platinimo, rinkodaros, reklamos, kokybės valdymo veiklą ir siekiant, kad tiekiami produktai greitai pasiektų vartotoją</a:t>
            </a:r>
            <a:r>
              <a:rPr lang="lt-LT" sz="1400" dirty="0">
                <a:solidFill>
                  <a:schemeClr val="tx1"/>
                </a:solidFill>
                <a:latin typeface="Times New Roman" panose="02020603050405020304" pitchFamily="18" charset="0"/>
                <a:ea typeface="Times New Roman" panose="02020603050405020304" pitchFamily="18" charset="0"/>
              </a:rPr>
              <a:t>.  </a:t>
            </a:r>
            <a:r>
              <a:rPr lang="lt-LT" sz="1400" b="1" dirty="0">
                <a:solidFill>
                  <a:schemeClr val="accent3">
                    <a:lumMod val="75000"/>
                  </a:schemeClr>
                </a:solidFill>
                <a:latin typeface="Times New Roman" panose="02020603050405020304" pitchFamily="18" charset="0"/>
                <a:ea typeface="Times New Roman" panose="02020603050405020304" pitchFamily="18" charset="0"/>
              </a:rPr>
              <a:t>(</a:t>
            </a:r>
            <a:r>
              <a:rPr lang="lt-LT" sz="1400" b="1" dirty="0">
                <a:solidFill>
                  <a:schemeClr val="accent3">
                    <a:lumMod val="50000"/>
                  </a:schemeClr>
                </a:solidFill>
                <a:latin typeface="Times New Roman" panose="02020603050405020304" pitchFamily="18" charset="0"/>
                <a:ea typeface="Times New Roman" panose="02020603050405020304" pitchFamily="18" charset="0"/>
              </a:rPr>
              <a:t>SP taisyklių apibrėžtis) </a:t>
            </a:r>
            <a:endParaRPr lang="en-US" sz="1400" b="1" dirty="0">
              <a:solidFill>
                <a:schemeClr val="accent3">
                  <a:lumMod val="50000"/>
                </a:schemeClr>
              </a:solidFill>
              <a:latin typeface="Calibri" panose="020F0502020204030204"/>
            </a:endParaRPr>
          </a:p>
        </p:txBody>
      </p:sp>
      <p:sp>
        <p:nvSpPr>
          <p:cNvPr id="6" name="Rectangle 13">
            <a:extLst>
              <a:ext uri="{FF2B5EF4-FFF2-40B4-BE49-F238E27FC236}">
                <a16:creationId xmlns:a16="http://schemas.microsoft.com/office/drawing/2014/main" id="{CDC72F1C-79D6-9640-59E2-4009B87638B0}"/>
              </a:ext>
            </a:extLst>
          </p:cNvPr>
          <p:cNvSpPr/>
          <p:nvPr/>
        </p:nvSpPr>
        <p:spPr>
          <a:xfrm>
            <a:off x="639658" y="3677368"/>
            <a:ext cx="7864684" cy="1175452"/>
          </a:xfrm>
          <a:prstGeom prst="rect">
            <a:avLst/>
          </a:prstGeom>
          <a:solidFill>
            <a:schemeClr val="bg1">
              <a:lumMod val="95000"/>
            </a:schemeClr>
          </a:solidFill>
          <a:ln>
            <a:solidFill>
              <a:srgbClr val="8EC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r>
              <a:rPr lang="lt-LT" sz="1400" b="1" dirty="0">
                <a:solidFill>
                  <a:schemeClr val="accent3">
                    <a:lumMod val="50000"/>
                  </a:schemeClr>
                </a:solidFill>
                <a:latin typeface="Times New Roman" panose="02020603050405020304" pitchFamily="18" charset="0"/>
                <a:cs typeface="Times New Roman" panose="02020603050405020304" pitchFamily="18" charset="0"/>
              </a:rPr>
              <a:t>Trumpa tiekimo grandinė </a:t>
            </a:r>
            <a:r>
              <a:rPr lang="lt-LT" sz="14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tiekimo grandinė, kuriai priklauso ribotas ūkinės veiklos vykdytojų, įsipareigojusių </a:t>
            </a:r>
            <a:r>
              <a:rPr lang="lt-LT"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bendradarbiauti, vykdyti vietos ekonomikos plėtrą ir palaikyti artimus geografinius ir socialinius gamintojų, perdirbėjų bei vartotojų ryšius, skaičius (</a:t>
            </a:r>
            <a:r>
              <a:rPr lang="lt-LT"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 1305/2013 2 str.) ir kurią nuo </a:t>
            </a:r>
            <a:r>
              <a:rPr lang="lt-LT" sz="1400" dirty="0">
                <a:solidFill>
                  <a:schemeClr val="tx1"/>
                </a:solidFill>
                <a:latin typeface="Times New Roman" panose="02020603050405020304" pitchFamily="18" charset="0"/>
                <a:cs typeface="Times New Roman" panose="02020603050405020304" pitchFamily="18" charset="0"/>
              </a:rPr>
              <a:t>ūkininko iki vartotojo skiria ne daugiau kaip 1 tarpininkas  </a:t>
            </a:r>
            <a:r>
              <a:rPr lang="lt-LT" sz="1400" b="0" dirty="0">
                <a:solidFill>
                  <a:schemeClr val="tx1"/>
                </a:solidFill>
                <a:latin typeface="Times New Roman" panose="02020603050405020304" pitchFamily="18" charset="0"/>
                <a:cs typeface="Times New Roman" panose="02020603050405020304" pitchFamily="18" charset="0"/>
              </a:rPr>
              <a:t>(R. Nr. 807/ 2014 11 str.). </a:t>
            </a:r>
            <a:endParaRPr lang="lt-LT" sz="1400" dirty="0"/>
          </a:p>
        </p:txBody>
      </p:sp>
      <p:pic>
        <p:nvPicPr>
          <p:cNvPr id="3" name="Picture 10">
            <a:extLst>
              <a:ext uri="{FF2B5EF4-FFF2-40B4-BE49-F238E27FC236}">
                <a16:creationId xmlns:a16="http://schemas.microsoft.com/office/drawing/2014/main" id="{D333B397-7B39-48B0-C6FE-277E5824A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95" y="202387"/>
            <a:ext cx="2576997" cy="417233"/>
          </a:xfrm>
          <a:prstGeom prst="rect">
            <a:avLst/>
          </a:prstGeom>
        </p:spPr>
      </p:pic>
    </p:spTree>
    <p:extLst>
      <p:ext uri="{BB962C8B-B14F-4D97-AF65-F5344CB8AC3E}">
        <p14:creationId xmlns:p14="http://schemas.microsoft.com/office/powerpoint/2010/main" val="41693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čiakampis 12">
            <a:extLst>
              <a:ext uri="{FF2B5EF4-FFF2-40B4-BE49-F238E27FC236}">
                <a16:creationId xmlns:a16="http://schemas.microsoft.com/office/drawing/2014/main" id="{CC627903-D48A-5934-1621-5B7769921127}"/>
              </a:ext>
            </a:extLst>
          </p:cNvPr>
          <p:cNvSpPr/>
          <p:nvPr/>
        </p:nvSpPr>
        <p:spPr>
          <a:xfrm>
            <a:off x="44450" y="16143"/>
            <a:ext cx="2591959" cy="5143500"/>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Pavadinimas 1">
            <a:extLst>
              <a:ext uri="{FF2B5EF4-FFF2-40B4-BE49-F238E27FC236}">
                <a16:creationId xmlns:a16="http://schemas.microsoft.com/office/drawing/2014/main" id="{42997237-E611-3C4F-7A14-FE8D5E5C1263}"/>
              </a:ext>
            </a:extLst>
          </p:cNvPr>
          <p:cNvSpPr txBox="1">
            <a:spLocks/>
          </p:cNvSpPr>
          <p:nvPr/>
        </p:nvSpPr>
        <p:spPr>
          <a:xfrm>
            <a:off x="291332" y="1493878"/>
            <a:ext cx="2345077" cy="2289268"/>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lt-LT" sz="3500" b="1" dirty="0">
                <a:solidFill>
                  <a:srgbClr val="8EC543"/>
                </a:solidFill>
                <a:latin typeface="Arial Narrow" panose="020B0606020202030204" pitchFamily="34" charset="0"/>
                <a:cs typeface="Arial" panose="020B0604020202020204" pitchFamily="34" charset="0"/>
              </a:rPr>
              <a:t>Trumpos tiekimo grandinės tiekimo kanalai</a:t>
            </a:r>
          </a:p>
        </p:txBody>
      </p:sp>
      <p:sp>
        <p:nvSpPr>
          <p:cNvPr id="15" name="Laisva forma: figūra 14">
            <a:extLst>
              <a:ext uri="{FF2B5EF4-FFF2-40B4-BE49-F238E27FC236}">
                <a16:creationId xmlns:a16="http://schemas.microsoft.com/office/drawing/2014/main" id="{004BDB2B-6D57-0ABA-1EBD-D2566684E097}"/>
              </a:ext>
            </a:extLst>
          </p:cNvPr>
          <p:cNvSpPr>
            <a:spLocks noGrp="1" noRot="1" noMove="1" noResize="1" noEditPoints="1" noAdjustHandles="1" noChangeArrowheads="1" noChangeShapeType="1"/>
          </p:cNvSpPr>
          <p:nvPr/>
        </p:nvSpPr>
        <p:spPr>
          <a:xfrm>
            <a:off x="7512376" y="119769"/>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747" tIns="152628" rIns="136747" bIns="152625" numCol="1" spcCol="1270" anchor="ctr" anchorCtr="0">
            <a:noAutofit/>
          </a:bodyPr>
          <a:lstStyle/>
          <a:p>
            <a:pPr marL="0" lvl="0" indent="0" algn="ctr" defTabSz="355600">
              <a:lnSpc>
                <a:spcPct val="90000"/>
              </a:lnSpc>
              <a:spcBef>
                <a:spcPct val="0"/>
              </a:spcBef>
              <a:spcAft>
                <a:spcPct val="35000"/>
              </a:spcAft>
              <a:buNone/>
            </a:pPr>
            <a:endParaRPr lang="lt-LT" sz="800" kern="1200" dirty="0">
              <a:solidFill>
                <a:srgbClr val="9BBB59"/>
              </a:solidFill>
            </a:endParaRPr>
          </a:p>
        </p:txBody>
      </p:sp>
      <p:sp>
        <p:nvSpPr>
          <p:cNvPr id="17" name="Laisva forma: figūra 16">
            <a:extLst>
              <a:ext uri="{FF2B5EF4-FFF2-40B4-BE49-F238E27FC236}">
                <a16:creationId xmlns:a16="http://schemas.microsoft.com/office/drawing/2014/main" id="{6D89BA03-6C18-5918-B21E-E88ED5D8A82D}"/>
              </a:ext>
            </a:extLst>
          </p:cNvPr>
          <p:cNvSpPr>
            <a:spLocks noGrp="1" noRot="1" noMove="1" noResize="1" noEditPoints="1" noAdjustHandles="1" noChangeArrowheads="1" noChangeShapeType="1"/>
          </p:cNvSpPr>
          <p:nvPr/>
        </p:nvSpPr>
        <p:spPr>
          <a:xfrm>
            <a:off x="2741281" y="119769"/>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alpha val="96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267" tIns="122148" rIns="106267" bIns="122145" numCol="1" spcCol="1270" anchor="ctr" anchorCtr="0">
            <a:noAutofit/>
          </a:bodyPr>
          <a:lstStyle/>
          <a:p>
            <a:pPr marL="0" lvl="0" indent="0" algn="ctr" defTabSz="1600200">
              <a:lnSpc>
                <a:spcPct val="90000"/>
              </a:lnSpc>
              <a:spcBef>
                <a:spcPct val="0"/>
              </a:spcBef>
              <a:spcAft>
                <a:spcPct val="35000"/>
              </a:spcAft>
              <a:buNone/>
            </a:pPr>
            <a:endParaRPr lang="lt-LT" sz="1000" kern="1200" dirty="0">
              <a:solidFill>
                <a:srgbClr val="9BBB59"/>
              </a:solidFill>
            </a:endParaRPr>
          </a:p>
        </p:txBody>
      </p:sp>
      <p:sp>
        <p:nvSpPr>
          <p:cNvPr id="20" name="Laisva forma: figūra 19">
            <a:extLst>
              <a:ext uri="{FF2B5EF4-FFF2-40B4-BE49-F238E27FC236}">
                <a16:creationId xmlns:a16="http://schemas.microsoft.com/office/drawing/2014/main" id="{51604BAD-4791-048F-35FE-8AF3FD68CE2B}"/>
              </a:ext>
            </a:extLst>
          </p:cNvPr>
          <p:cNvSpPr>
            <a:spLocks noGrp="1" noRot="1" noMove="1" noResize="1" noEditPoints="1" noAdjustHandles="1" noChangeArrowheads="1" noChangeShapeType="1"/>
          </p:cNvSpPr>
          <p:nvPr/>
        </p:nvSpPr>
        <p:spPr>
          <a:xfrm>
            <a:off x="2741281" y="1661584"/>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267" tIns="122148" rIns="106267" bIns="122145" numCol="1" spcCol="1270" anchor="ctr" anchorCtr="0">
            <a:noAutofit/>
          </a:bodyPr>
          <a:lstStyle/>
          <a:p>
            <a:pPr marL="0" lvl="0" indent="0" algn="ctr" defTabSz="1600200">
              <a:lnSpc>
                <a:spcPct val="90000"/>
              </a:lnSpc>
              <a:spcBef>
                <a:spcPct val="0"/>
              </a:spcBef>
              <a:spcAft>
                <a:spcPct val="35000"/>
              </a:spcAft>
              <a:buNone/>
            </a:pPr>
            <a:endParaRPr lang="lt-LT" sz="3600" kern="1200">
              <a:solidFill>
                <a:srgbClr val="9BBB59"/>
              </a:solidFill>
            </a:endParaRPr>
          </a:p>
        </p:txBody>
      </p:sp>
      <p:sp>
        <p:nvSpPr>
          <p:cNvPr id="21" name="Laisva forma: figūra 20">
            <a:extLst>
              <a:ext uri="{FF2B5EF4-FFF2-40B4-BE49-F238E27FC236}">
                <a16:creationId xmlns:a16="http://schemas.microsoft.com/office/drawing/2014/main" id="{71BF9050-21C6-31B7-6664-3D4DCF7937E0}"/>
              </a:ext>
            </a:extLst>
          </p:cNvPr>
          <p:cNvSpPr>
            <a:spLocks noGrp="1" noRot="1" noMove="1" noResize="1" noEditPoints="1" noAdjustHandles="1" noChangeArrowheads="1" noChangeShapeType="1"/>
          </p:cNvSpPr>
          <p:nvPr/>
        </p:nvSpPr>
        <p:spPr>
          <a:xfrm>
            <a:off x="4315344" y="1670913"/>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747" tIns="152628" rIns="136747" bIns="152625" numCol="1" spcCol="1270" anchor="ctr" anchorCtr="0">
            <a:noAutofit/>
          </a:bodyPr>
          <a:lstStyle/>
          <a:p>
            <a:pPr marL="0" lvl="0" indent="0" algn="ctr" defTabSz="355600">
              <a:lnSpc>
                <a:spcPct val="90000"/>
              </a:lnSpc>
              <a:spcBef>
                <a:spcPct val="0"/>
              </a:spcBef>
              <a:spcAft>
                <a:spcPct val="35000"/>
              </a:spcAft>
              <a:buNone/>
            </a:pPr>
            <a:endParaRPr lang="lt-LT" sz="800" kern="1200" dirty="0">
              <a:solidFill>
                <a:srgbClr val="9BBB59"/>
              </a:solidFill>
            </a:endParaRPr>
          </a:p>
        </p:txBody>
      </p:sp>
      <p:sp>
        <p:nvSpPr>
          <p:cNvPr id="23" name="Laisva forma: figūra 22">
            <a:extLst>
              <a:ext uri="{FF2B5EF4-FFF2-40B4-BE49-F238E27FC236}">
                <a16:creationId xmlns:a16="http://schemas.microsoft.com/office/drawing/2014/main" id="{4D9B77F3-F50F-1DE6-FFC6-19141560A176}"/>
              </a:ext>
            </a:extLst>
          </p:cNvPr>
          <p:cNvSpPr>
            <a:spLocks noGrp="1" noRot="1" noMove="1" noResize="1" noEditPoints="1" noAdjustHandles="1" noChangeArrowheads="1" noChangeShapeType="1"/>
          </p:cNvSpPr>
          <p:nvPr/>
        </p:nvSpPr>
        <p:spPr>
          <a:xfrm>
            <a:off x="4311949" y="134921"/>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267" tIns="122148" rIns="106267" bIns="122145" numCol="1" spcCol="1270" anchor="ctr" anchorCtr="0">
            <a:noAutofit/>
          </a:bodyPr>
          <a:lstStyle/>
          <a:p>
            <a:pPr marL="0" lvl="0" indent="0" algn="ctr" defTabSz="1600200">
              <a:lnSpc>
                <a:spcPct val="90000"/>
              </a:lnSpc>
              <a:spcBef>
                <a:spcPct val="0"/>
              </a:spcBef>
              <a:spcAft>
                <a:spcPct val="35000"/>
              </a:spcAft>
              <a:buNone/>
            </a:pPr>
            <a:endParaRPr lang="lt-LT" sz="3600" kern="1200" dirty="0">
              <a:solidFill>
                <a:srgbClr val="9BBB59"/>
              </a:solidFill>
            </a:endParaRPr>
          </a:p>
        </p:txBody>
      </p:sp>
      <p:sp>
        <p:nvSpPr>
          <p:cNvPr id="24" name="Laisva forma: figūra 23">
            <a:extLst>
              <a:ext uri="{FF2B5EF4-FFF2-40B4-BE49-F238E27FC236}">
                <a16:creationId xmlns:a16="http://schemas.microsoft.com/office/drawing/2014/main" id="{C0E8E0A7-CBBA-D70B-0DBF-F8D1AB466DD6}"/>
              </a:ext>
            </a:extLst>
          </p:cNvPr>
          <p:cNvSpPr>
            <a:spLocks/>
          </p:cNvSpPr>
          <p:nvPr/>
        </p:nvSpPr>
        <p:spPr>
          <a:xfrm>
            <a:off x="5902267" y="3216242"/>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177" tIns="164058" rIns="148177" bIns="164055" numCol="1" spcCol="1270" anchor="ctr" anchorCtr="0">
            <a:noAutofit/>
          </a:bodyPr>
          <a:lstStyle/>
          <a:p>
            <a:pPr marL="0" lvl="0" indent="0" algn="ctr" defTabSz="488950">
              <a:lnSpc>
                <a:spcPct val="90000"/>
              </a:lnSpc>
              <a:spcBef>
                <a:spcPct val="0"/>
              </a:spcBef>
              <a:spcAft>
                <a:spcPct val="35000"/>
              </a:spcAft>
              <a:buNone/>
            </a:pPr>
            <a:endParaRPr lang="lt-LT" sz="1100" kern="1200" dirty="0">
              <a:solidFill>
                <a:srgbClr val="9BBB59"/>
              </a:solidFill>
            </a:endParaRPr>
          </a:p>
        </p:txBody>
      </p:sp>
      <p:sp>
        <p:nvSpPr>
          <p:cNvPr id="26" name="Laisva forma: figūra 25">
            <a:extLst>
              <a:ext uri="{FF2B5EF4-FFF2-40B4-BE49-F238E27FC236}">
                <a16:creationId xmlns:a16="http://schemas.microsoft.com/office/drawing/2014/main" id="{697B051C-60E6-845A-5954-E7D33355682B}"/>
              </a:ext>
            </a:extLst>
          </p:cNvPr>
          <p:cNvSpPr>
            <a:spLocks noGrp="1" noRot="1" noMove="1" noResize="1" noEditPoints="1" noAdjustHandles="1" noChangeArrowheads="1" noChangeShapeType="1"/>
          </p:cNvSpPr>
          <p:nvPr/>
        </p:nvSpPr>
        <p:spPr>
          <a:xfrm>
            <a:off x="5914573" y="149823"/>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267" tIns="122148" rIns="106267" bIns="122145" numCol="1" spcCol="1270" anchor="ctr" anchorCtr="0">
            <a:noAutofit/>
          </a:bodyPr>
          <a:lstStyle/>
          <a:p>
            <a:pPr marL="0" lvl="0" indent="0" algn="ctr" defTabSz="1600200">
              <a:lnSpc>
                <a:spcPct val="90000"/>
              </a:lnSpc>
              <a:spcBef>
                <a:spcPct val="0"/>
              </a:spcBef>
              <a:spcAft>
                <a:spcPct val="35000"/>
              </a:spcAft>
              <a:buNone/>
            </a:pPr>
            <a:endParaRPr lang="lt-LT" sz="3600" kern="1200">
              <a:solidFill>
                <a:srgbClr val="9BBB59"/>
              </a:solidFill>
            </a:endParaRPr>
          </a:p>
        </p:txBody>
      </p:sp>
      <p:sp>
        <p:nvSpPr>
          <p:cNvPr id="27" name="Laisva forma: figūra 26">
            <a:extLst>
              <a:ext uri="{FF2B5EF4-FFF2-40B4-BE49-F238E27FC236}">
                <a16:creationId xmlns:a16="http://schemas.microsoft.com/office/drawing/2014/main" id="{81366ADF-73A9-07D3-C3F0-2BC9B0BD9953}"/>
              </a:ext>
            </a:extLst>
          </p:cNvPr>
          <p:cNvSpPr>
            <a:spLocks noGrp="1" noRot="1" noMove="1" noResize="1" noEditPoints="1" noAdjustHandles="1" noChangeArrowheads="1" noChangeShapeType="1"/>
          </p:cNvSpPr>
          <p:nvPr/>
        </p:nvSpPr>
        <p:spPr>
          <a:xfrm>
            <a:off x="7437747" y="1651011"/>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177" tIns="164058" rIns="148177" bIns="164055" numCol="1" spcCol="1270" anchor="ctr" anchorCtr="0">
            <a:noAutofit/>
          </a:bodyPr>
          <a:lstStyle/>
          <a:p>
            <a:pPr marL="0" lvl="0" indent="0" algn="ctr" defTabSz="488950">
              <a:lnSpc>
                <a:spcPct val="90000"/>
              </a:lnSpc>
              <a:spcBef>
                <a:spcPct val="0"/>
              </a:spcBef>
              <a:spcAft>
                <a:spcPct val="35000"/>
              </a:spcAft>
              <a:buNone/>
            </a:pPr>
            <a:endParaRPr lang="lt-LT" sz="1100" kern="1200" dirty="0">
              <a:solidFill>
                <a:srgbClr val="9BBB59"/>
              </a:solidFill>
            </a:endParaRPr>
          </a:p>
        </p:txBody>
      </p:sp>
      <p:sp>
        <p:nvSpPr>
          <p:cNvPr id="29" name="Laisva forma: figūra 28">
            <a:extLst>
              <a:ext uri="{FF2B5EF4-FFF2-40B4-BE49-F238E27FC236}">
                <a16:creationId xmlns:a16="http://schemas.microsoft.com/office/drawing/2014/main" id="{54B98EF8-7285-9A1E-CC1A-AA59BB1E8539}"/>
              </a:ext>
            </a:extLst>
          </p:cNvPr>
          <p:cNvSpPr>
            <a:spLocks noGrp="1" noRot="1" noMove="1" noResize="1" noEditPoints="1" noAdjustHandles="1" noChangeArrowheads="1" noChangeShapeType="1"/>
          </p:cNvSpPr>
          <p:nvPr/>
        </p:nvSpPr>
        <p:spPr>
          <a:xfrm>
            <a:off x="5887194" y="1659569"/>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267" tIns="122148" rIns="106267" bIns="122145" numCol="1" spcCol="1270" anchor="ctr" anchorCtr="0">
            <a:noAutofit/>
          </a:bodyPr>
          <a:lstStyle/>
          <a:p>
            <a:pPr marL="0" lvl="0" indent="0" algn="ctr" defTabSz="1600200">
              <a:lnSpc>
                <a:spcPct val="90000"/>
              </a:lnSpc>
              <a:spcBef>
                <a:spcPct val="0"/>
              </a:spcBef>
              <a:spcAft>
                <a:spcPct val="35000"/>
              </a:spcAft>
              <a:buNone/>
            </a:pPr>
            <a:endParaRPr lang="lt-LT" sz="3600" kern="1200">
              <a:solidFill>
                <a:srgbClr val="9BBB59"/>
              </a:solidFill>
            </a:endParaRPr>
          </a:p>
        </p:txBody>
      </p:sp>
      <p:sp>
        <p:nvSpPr>
          <p:cNvPr id="30" name="Laisva forma: figūra 29">
            <a:extLst>
              <a:ext uri="{FF2B5EF4-FFF2-40B4-BE49-F238E27FC236}">
                <a16:creationId xmlns:a16="http://schemas.microsoft.com/office/drawing/2014/main" id="{2CDC4D5F-ED5A-45F6-C6DB-92EDAE6EFCC4}"/>
              </a:ext>
            </a:extLst>
          </p:cNvPr>
          <p:cNvSpPr>
            <a:spLocks noGrp="1" noRot="1" noMove="1" noResize="1" noEditPoints="1" noAdjustHandles="1" noChangeArrowheads="1" noChangeShapeType="1"/>
          </p:cNvSpPr>
          <p:nvPr/>
        </p:nvSpPr>
        <p:spPr>
          <a:xfrm>
            <a:off x="4302770" y="3187704"/>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177" tIns="164058" rIns="148177" bIns="164056" numCol="1" spcCol="1270" anchor="ctr" anchorCtr="0">
            <a:noAutofit/>
          </a:bodyPr>
          <a:lstStyle/>
          <a:p>
            <a:pPr marL="0" lvl="0" indent="0" algn="ctr" defTabSz="488950">
              <a:lnSpc>
                <a:spcPct val="90000"/>
              </a:lnSpc>
              <a:spcBef>
                <a:spcPct val="0"/>
              </a:spcBef>
              <a:spcAft>
                <a:spcPct val="35000"/>
              </a:spcAft>
              <a:buNone/>
            </a:pPr>
            <a:endParaRPr lang="lt-LT" sz="1100" kern="1200" dirty="0">
              <a:solidFill>
                <a:srgbClr val="9BBB59"/>
              </a:solidFill>
            </a:endParaRPr>
          </a:p>
        </p:txBody>
      </p:sp>
      <p:sp>
        <p:nvSpPr>
          <p:cNvPr id="32" name="Laisva forma: figūra 31">
            <a:extLst>
              <a:ext uri="{FF2B5EF4-FFF2-40B4-BE49-F238E27FC236}">
                <a16:creationId xmlns:a16="http://schemas.microsoft.com/office/drawing/2014/main" id="{936BD045-1440-EC02-69B6-40E8E7676912}"/>
              </a:ext>
            </a:extLst>
          </p:cNvPr>
          <p:cNvSpPr>
            <a:spLocks noGrp="1" noRot="1" noMove="1" noResize="1" noEditPoints="1" noAdjustHandles="1" noChangeArrowheads="1" noChangeShapeType="1"/>
          </p:cNvSpPr>
          <p:nvPr/>
        </p:nvSpPr>
        <p:spPr>
          <a:xfrm>
            <a:off x="2746340" y="3186775"/>
            <a:ext cx="1440000" cy="1440000"/>
          </a:xfrm>
          <a:custGeom>
            <a:avLst/>
            <a:gdLst>
              <a:gd name="connsiteX0" fmla="*/ 0 w 783828"/>
              <a:gd name="connsiteY0" fmla="*/ 340965 h 681930"/>
              <a:gd name="connsiteX1" fmla="*/ 170483 w 783828"/>
              <a:gd name="connsiteY1" fmla="*/ 0 h 681930"/>
              <a:gd name="connsiteX2" fmla="*/ 613346 w 783828"/>
              <a:gd name="connsiteY2" fmla="*/ 0 h 681930"/>
              <a:gd name="connsiteX3" fmla="*/ 783828 w 783828"/>
              <a:gd name="connsiteY3" fmla="*/ 340965 h 681930"/>
              <a:gd name="connsiteX4" fmla="*/ 613346 w 783828"/>
              <a:gd name="connsiteY4" fmla="*/ 681930 h 681930"/>
              <a:gd name="connsiteX5" fmla="*/ 170483 w 783828"/>
              <a:gd name="connsiteY5" fmla="*/ 681930 h 681930"/>
              <a:gd name="connsiteX6" fmla="*/ 0 w 783828"/>
              <a:gd name="connsiteY6" fmla="*/ 340965 h 6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828" h="681930">
                <a:moveTo>
                  <a:pt x="391914" y="0"/>
                </a:moveTo>
                <a:lnTo>
                  <a:pt x="783828" y="148320"/>
                </a:lnTo>
                <a:lnTo>
                  <a:pt x="783828" y="533611"/>
                </a:lnTo>
                <a:lnTo>
                  <a:pt x="391914" y="681930"/>
                </a:lnTo>
                <a:lnTo>
                  <a:pt x="0" y="533611"/>
                </a:lnTo>
                <a:lnTo>
                  <a:pt x="0" y="148320"/>
                </a:lnTo>
                <a:lnTo>
                  <a:pt x="391914"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267" tIns="122148" rIns="106268" bIns="122146" numCol="1" spcCol="1270" anchor="ctr" anchorCtr="0">
            <a:noAutofit/>
          </a:bodyPr>
          <a:lstStyle/>
          <a:p>
            <a:pPr marL="0" lvl="0" indent="0" algn="ctr" defTabSz="1600200">
              <a:lnSpc>
                <a:spcPct val="90000"/>
              </a:lnSpc>
              <a:spcBef>
                <a:spcPct val="0"/>
              </a:spcBef>
              <a:spcAft>
                <a:spcPct val="35000"/>
              </a:spcAft>
              <a:buNone/>
            </a:pPr>
            <a:endParaRPr lang="lt-LT" sz="3600" kern="1200">
              <a:solidFill>
                <a:srgbClr val="9BBB59"/>
              </a:solidFill>
            </a:endParaRPr>
          </a:p>
        </p:txBody>
      </p:sp>
      <p:sp>
        <p:nvSpPr>
          <p:cNvPr id="33" name="TextBox 32">
            <a:extLst>
              <a:ext uri="{FF2B5EF4-FFF2-40B4-BE49-F238E27FC236}">
                <a16:creationId xmlns:a16="http://schemas.microsoft.com/office/drawing/2014/main" id="{74D4EED5-F9FE-3C1C-E0A7-6BED1DE880E5}"/>
              </a:ext>
            </a:extLst>
          </p:cNvPr>
          <p:cNvSpPr txBox="1">
            <a:spLocks noGrp="1" noRot="1" noMove="1" noResize="1" noEditPoints="1" noAdjustHandles="1" noChangeArrowheads="1" noChangeShapeType="1"/>
          </p:cNvSpPr>
          <p:nvPr/>
        </p:nvSpPr>
        <p:spPr>
          <a:xfrm>
            <a:off x="3303483" y="542984"/>
            <a:ext cx="791587" cy="400110"/>
          </a:xfrm>
          <a:prstGeom prst="rect">
            <a:avLst/>
          </a:prstGeom>
          <a:noFill/>
        </p:spPr>
        <p:txBody>
          <a:bodyPr wrap="square" rtlCol="0">
            <a:spAutoFit/>
          </a:bodyPr>
          <a:lstStyle/>
          <a:p>
            <a:r>
              <a:rPr lang="lt-LT" sz="1000" b="1" dirty="0">
                <a:latin typeface="Arial" panose="020B0604020202020204" pitchFamily="34" charset="0"/>
                <a:cs typeface="Arial" panose="020B0604020202020204" pitchFamily="34" charset="0"/>
              </a:rPr>
              <a:t>Ūkininkų turgeliai</a:t>
            </a:r>
          </a:p>
        </p:txBody>
      </p:sp>
      <p:sp>
        <p:nvSpPr>
          <p:cNvPr id="34" name="TextBox 33">
            <a:extLst>
              <a:ext uri="{FF2B5EF4-FFF2-40B4-BE49-F238E27FC236}">
                <a16:creationId xmlns:a16="http://schemas.microsoft.com/office/drawing/2014/main" id="{4B551594-594F-7C82-AC9E-853687A4D3E1}"/>
              </a:ext>
            </a:extLst>
          </p:cNvPr>
          <p:cNvSpPr txBox="1"/>
          <p:nvPr/>
        </p:nvSpPr>
        <p:spPr>
          <a:xfrm>
            <a:off x="8049290" y="577922"/>
            <a:ext cx="1033754" cy="553998"/>
          </a:xfrm>
          <a:prstGeom prst="rect">
            <a:avLst/>
          </a:prstGeom>
          <a:noFill/>
        </p:spPr>
        <p:txBody>
          <a:bodyPr wrap="square" rtlCol="0">
            <a:spAutoFit/>
          </a:bodyPr>
          <a:lstStyle/>
          <a:p>
            <a:r>
              <a:rPr lang="lt-LT" sz="1000" b="1" dirty="0">
                <a:latin typeface="Arial" panose="020B0604020202020204" pitchFamily="34" charset="0"/>
                <a:cs typeface="Arial" panose="020B0604020202020204" pitchFamily="34" charset="0"/>
              </a:rPr>
              <a:t>Šviežio ir sveiko maisto </a:t>
            </a:r>
            <a:r>
              <a:rPr lang="lt-LT" sz="1000" dirty="0">
                <a:latin typeface="Arial" panose="020B0604020202020204" pitchFamily="34" charset="0"/>
                <a:cs typeface="Arial" panose="020B0604020202020204" pitchFamily="34" charset="0"/>
              </a:rPr>
              <a:t>parduotuvėlės</a:t>
            </a:r>
          </a:p>
        </p:txBody>
      </p:sp>
      <p:sp>
        <p:nvSpPr>
          <p:cNvPr id="35" name="TextBox 34">
            <a:extLst>
              <a:ext uri="{FF2B5EF4-FFF2-40B4-BE49-F238E27FC236}">
                <a16:creationId xmlns:a16="http://schemas.microsoft.com/office/drawing/2014/main" id="{788D918D-2C76-9F83-D6E4-86F8A6D86F4E}"/>
              </a:ext>
            </a:extLst>
          </p:cNvPr>
          <p:cNvSpPr txBox="1">
            <a:spLocks noGrp="1" noRot="1" noMove="1" noResize="1" noEditPoints="1" noAdjustHandles="1" noChangeArrowheads="1" noChangeShapeType="1"/>
          </p:cNvSpPr>
          <p:nvPr/>
        </p:nvSpPr>
        <p:spPr>
          <a:xfrm>
            <a:off x="3304874" y="2183484"/>
            <a:ext cx="1319613" cy="400110"/>
          </a:xfrm>
          <a:prstGeom prst="rect">
            <a:avLst/>
          </a:prstGeom>
          <a:noFill/>
        </p:spPr>
        <p:txBody>
          <a:bodyPr wrap="square" rtlCol="0">
            <a:spAutoFit/>
          </a:bodyPr>
          <a:lstStyle/>
          <a:p>
            <a:r>
              <a:rPr lang="lt-LT" sz="1000" b="1" dirty="0">
                <a:latin typeface="Arial" panose="020B0604020202020204" pitchFamily="34" charset="0"/>
                <a:cs typeface="Arial" panose="020B0604020202020204" pitchFamily="34" charset="0"/>
              </a:rPr>
              <a:t>Prekybą iš </a:t>
            </a:r>
            <a:endParaRPr lang="en-US" sz="1000" b="1" dirty="0">
              <a:latin typeface="Arial" panose="020B0604020202020204" pitchFamily="34" charset="0"/>
              <a:cs typeface="Arial" panose="020B0604020202020204" pitchFamily="34" charset="0"/>
            </a:endParaRPr>
          </a:p>
          <a:p>
            <a:r>
              <a:rPr lang="lt-LT" sz="1000" b="1" dirty="0">
                <a:latin typeface="Arial" panose="020B0604020202020204" pitchFamily="34" charset="0"/>
                <a:cs typeface="Arial" panose="020B0604020202020204" pitchFamily="34" charset="0"/>
              </a:rPr>
              <a:t>ūkio</a:t>
            </a:r>
          </a:p>
        </p:txBody>
      </p:sp>
      <p:sp>
        <p:nvSpPr>
          <p:cNvPr id="37" name="TextBox 36">
            <a:extLst>
              <a:ext uri="{FF2B5EF4-FFF2-40B4-BE49-F238E27FC236}">
                <a16:creationId xmlns:a16="http://schemas.microsoft.com/office/drawing/2014/main" id="{0F7361E9-F9B5-F54B-FEE1-38AD6DF8013E}"/>
              </a:ext>
            </a:extLst>
          </p:cNvPr>
          <p:cNvSpPr txBox="1">
            <a:spLocks noGrp="1" noRot="1" noMove="1" noResize="1" noEditPoints="1" noAdjustHandles="1" noChangeArrowheads="1" noChangeShapeType="1"/>
          </p:cNvSpPr>
          <p:nvPr/>
        </p:nvSpPr>
        <p:spPr>
          <a:xfrm>
            <a:off x="6495673" y="463366"/>
            <a:ext cx="930491" cy="707886"/>
          </a:xfrm>
          <a:prstGeom prst="rect">
            <a:avLst/>
          </a:prstGeom>
          <a:noFill/>
        </p:spPr>
        <p:txBody>
          <a:bodyPr wrap="square" rtlCol="0">
            <a:spAutoFit/>
          </a:bodyPr>
          <a:lstStyle/>
          <a:p>
            <a:r>
              <a:rPr lang="lt-LT" sz="1000" dirty="0">
                <a:latin typeface="Arial" panose="020B0604020202020204" pitchFamily="34" charset="0"/>
                <a:cs typeface="Arial" panose="020B0604020202020204" pitchFamily="34" charset="0"/>
              </a:rPr>
              <a:t>Elektronines </a:t>
            </a:r>
            <a:r>
              <a:rPr lang="lt-LT" sz="1000" b="1" dirty="0">
                <a:latin typeface="Arial" panose="020B0604020202020204" pitchFamily="34" charset="0"/>
                <a:cs typeface="Arial" panose="020B0604020202020204" pitchFamily="34" charset="0"/>
              </a:rPr>
              <a:t>sveiko maisto </a:t>
            </a:r>
            <a:r>
              <a:rPr lang="lt-LT" sz="1000" dirty="0">
                <a:latin typeface="Arial" panose="020B0604020202020204" pitchFamily="34" charset="0"/>
                <a:cs typeface="Arial" panose="020B0604020202020204" pitchFamily="34" charset="0"/>
              </a:rPr>
              <a:t>parduotuvės</a:t>
            </a:r>
          </a:p>
        </p:txBody>
      </p:sp>
      <p:sp>
        <p:nvSpPr>
          <p:cNvPr id="38" name="TextBox 37">
            <a:extLst>
              <a:ext uri="{FF2B5EF4-FFF2-40B4-BE49-F238E27FC236}">
                <a16:creationId xmlns:a16="http://schemas.microsoft.com/office/drawing/2014/main" id="{05D68020-6C7B-1D55-EE1F-49241F16EE2D}"/>
              </a:ext>
            </a:extLst>
          </p:cNvPr>
          <p:cNvSpPr txBox="1">
            <a:spLocks noGrp="1" noRot="1" noMove="1" noResize="1" noEditPoints="1" noAdjustHandles="1" noChangeArrowheads="1" noChangeShapeType="1"/>
          </p:cNvSpPr>
          <p:nvPr/>
        </p:nvSpPr>
        <p:spPr>
          <a:xfrm>
            <a:off x="4986325" y="2058969"/>
            <a:ext cx="835545" cy="861774"/>
          </a:xfrm>
          <a:prstGeom prst="rect">
            <a:avLst/>
          </a:prstGeom>
          <a:noFill/>
        </p:spPr>
        <p:txBody>
          <a:bodyPr wrap="square" rtlCol="0">
            <a:spAutoFit/>
          </a:bodyPr>
          <a:lstStyle/>
          <a:p>
            <a:r>
              <a:rPr lang="lt-LT" sz="1000" dirty="0">
                <a:latin typeface="Arial" panose="020B0604020202020204" pitchFamily="34" charset="0"/>
                <a:cs typeface="Arial" panose="020B0604020202020204" pitchFamily="34" charset="0"/>
              </a:rPr>
              <a:t>Maisto </a:t>
            </a:r>
            <a:r>
              <a:rPr lang="lt-LT" sz="1000" b="1" dirty="0">
                <a:latin typeface="Arial" panose="020B0604020202020204" pitchFamily="34" charset="0"/>
                <a:cs typeface="Arial" panose="020B0604020202020204" pitchFamily="34" charset="0"/>
              </a:rPr>
              <a:t>pristatymą į namus </a:t>
            </a:r>
            <a:r>
              <a:rPr lang="lt-LT" sz="1000" dirty="0">
                <a:latin typeface="Arial" panose="020B0604020202020204" pitchFamily="34" charset="0"/>
                <a:cs typeface="Arial" panose="020B0604020202020204" pitchFamily="34" charset="0"/>
              </a:rPr>
              <a:t>privatiems </a:t>
            </a:r>
          </a:p>
          <a:p>
            <a:r>
              <a:rPr lang="lt-LT" sz="1000" dirty="0">
                <a:latin typeface="Arial" panose="020B0604020202020204" pitchFamily="34" charset="0"/>
                <a:cs typeface="Arial" panose="020B0604020202020204" pitchFamily="34" charset="0"/>
              </a:rPr>
              <a:t>klientams</a:t>
            </a:r>
          </a:p>
        </p:txBody>
      </p:sp>
      <p:sp>
        <p:nvSpPr>
          <p:cNvPr id="39" name="TextBox 38">
            <a:extLst>
              <a:ext uri="{FF2B5EF4-FFF2-40B4-BE49-F238E27FC236}">
                <a16:creationId xmlns:a16="http://schemas.microsoft.com/office/drawing/2014/main" id="{D93D1532-020E-E24E-415C-4FAD76C06F8F}"/>
              </a:ext>
            </a:extLst>
          </p:cNvPr>
          <p:cNvSpPr txBox="1">
            <a:spLocks noGrp="1" noRot="1" noMove="1" noResize="1" noEditPoints="1" noAdjustHandles="1" noChangeArrowheads="1" noChangeShapeType="1"/>
          </p:cNvSpPr>
          <p:nvPr/>
        </p:nvSpPr>
        <p:spPr>
          <a:xfrm>
            <a:off x="4504997" y="694758"/>
            <a:ext cx="1578587" cy="246221"/>
          </a:xfrm>
          <a:prstGeom prst="rect">
            <a:avLst/>
          </a:prstGeom>
          <a:noFill/>
        </p:spPr>
        <p:txBody>
          <a:bodyPr wrap="square" rtlCol="0">
            <a:spAutoFit/>
          </a:bodyPr>
          <a:lstStyle/>
          <a:p>
            <a:pPr algn="ctr"/>
            <a:r>
              <a:rPr lang="lt-LT" sz="1000" b="1" dirty="0">
                <a:latin typeface="Arial" panose="020B0604020202020204" pitchFamily="34" charset="0"/>
                <a:cs typeface="Arial" panose="020B0604020202020204" pitchFamily="34" charset="0"/>
              </a:rPr>
              <a:t>Mugės</a:t>
            </a:r>
          </a:p>
        </p:txBody>
      </p:sp>
      <p:sp>
        <p:nvSpPr>
          <p:cNvPr id="40" name="TextBox 39">
            <a:extLst>
              <a:ext uri="{FF2B5EF4-FFF2-40B4-BE49-F238E27FC236}">
                <a16:creationId xmlns:a16="http://schemas.microsoft.com/office/drawing/2014/main" id="{46FC2625-3619-67A9-E4A7-3D22487285CF}"/>
              </a:ext>
            </a:extLst>
          </p:cNvPr>
          <p:cNvSpPr txBox="1">
            <a:spLocks noGrp="1" noRot="1" noMove="1" noResize="1" noEditPoints="1" noAdjustHandles="1" noChangeArrowheads="1" noChangeShapeType="1"/>
          </p:cNvSpPr>
          <p:nvPr/>
        </p:nvSpPr>
        <p:spPr>
          <a:xfrm>
            <a:off x="7917738" y="1975414"/>
            <a:ext cx="800768" cy="984885"/>
          </a:xfrm>
          <a:prstGeom prst="rect">
            <a:avLst/>
          </a:prstGeom>
          <a:noFill/>
        </p:spPr>
        <p:txBody>
          <a:bodyPr wrap="square" rtlCol="0">
            <a:spAutoFit/>
          </a:bodyPr>
          <a:lstStyle/>
          <a:p>
            <a:pPr algn="ctr"/>
            <a:r>
              <a:rPr lang="lt-LT" sz="1000" b="1" dirty="0">
                <a:latin typeface="Arial" panose="020B0604020202020204" pitchFamily="34" charset="0"/>
                <a:cs typeface="Arial" panose="020B0604020202020204" pitchFamily="34" charset="0"/>
              </a:rPr>
              <a:t>Vaikų darželiai ir mokyklos</a:t>
            </a:r>
          </a:p>
          <a:p>
            <a:endParaRPr lang="lt-LT" dirty="0"/>
          </a:p>
        </p:txBody>
      </p:sp>
      <p:sp>
        <p:nvSpPr>
          <p:cNvPr id="42" name="TextBox 41">
            <a:extLst>
              <a:ext uri="{FF2B5EF4-FFF2-40B4-BE49-F238E27FC236}">
                <a16:creationId xmlns:a16="http://schemas.microsoft.com/office/drawing/2014/main" id="{029AF096-362F-9843-F3A2-74628F40016A}"/>
              </a:ext>
            </a:extLst>
          </p:cNvPr>
          <p:cNvSpPr txBox="1">
            <a:spLocks noGrp="1" noRot="1" noMove="1" noResize="1" noEditPoints="1" noAdjustHandles="1" noChangeArrowheads="1" noChangeShapeType="1"/>
          </p:cNvSpPr>
          <p:nvPr/>
        </p:nvSpPr>
        <p:spPr>
          <a:xfrm>
            <a:off x="3456109" y="3654586"/>
            <a:ext cx="1764993" cy="246221"/>
          </a:xfrm>
          <a:prstGeom prst="rect">
            <a:avLst/>
          </a:prstGeom>
          <a:noFill/>
        </p:spPr>
        <p:txBody>
          <a:bodyPr wrap="square" rtlCol="0">
            <a:spAutoFit/>
          </a:bodyPr>
          <a:lstStyle/>
          <a:p>
            <a:r>
              <a:rPr lang="lt-LT" sz="1000" b="1" dirty="0">
                <a:latin typeface="Arial" panose="020B0604020202020204" pitchFamily="34" charset="0"/>
                <a:cs typeface="Arial" panose="020B0604020202020204" pitchFamily="34" charset="0"/>
              </a:rPr>
              <a:t>Ligoninės</a:t>
            </a:r>
          </a:p>
        </p:txBody>
      </p:sp>
      <p:sp>
        <p:nvSpPr>
          <p:cNvPr id="43" name="TextBox 42">
            <a:extLst>
              <a:ext uri="{FF2B5EF4-FFF2-40B4-BE49-F238E27FC236}">
                <a16:creationId xmlns:a16="http://schemas.microsoft.com/office/drawing/2014/main" id="{34F53BE7-59F8-1924-5B9A-A624D5B8EEC6}"/>
              </a:ext>
            </a:extLst>
          </p:cNvPr>
          <p:cNvSpPr txBox="1">
            <a:spLocks noGrp="1" noRot="1" noMove="1" noResize="1" noEditPoints="1" noAdjustHandles="1" noChangeArrowheads="1" noChangeShapeType="1"/>
          </p:cNvSpPr>
          <p:nvPr/>
        </p:nvSpPr>
        <p:spPr>
          <a:xfrm>
            <a:off x="4859687" y="3690021"/>
            <a:ext cx="946181" cy="246221"/>
          </a:xfrm>
          <a:prstGeom prst="rect">
            <a:avLst/>
          </a:prstGeom>
          <a:noFill/>
        </p:spPr>
        <p:txBody>
          <a:bodyPr wrap="square" rtlCol="0">
            <a:spAutoFit/>
          </a:bodyPr>
          <a:lstStyle/>
          <a:p>
            <a:r>
              <a:rPr lang="lt-LT" sz="1000" b="1" dirty="0">
                <a:latin typeface="Arial" panose="020B0604020202020204" pitchFamily="34" charset="0"/>
                <a:cs typeface="Arial" panose="020B0604020202020204" pitchFamily="34" charset="0"/>
              </a:rPr>
              <a:t>Kariuomenė</a:t>
            </a:r>
          </a:p>
        </p:txBody>
      </p:sp>
      <p:sp>
        <p:nvSpPr>
          <p:cNvPr id="44" name="TextBox 43">
            <a:extLst>
              <a:ext uri="{FF2B5EF4-FFF2-40B4-BE49-F238E27FC236}">
                <a16:creationId xmlns:a16="http://schemas.microsoft.com/office/drawing/2014/main" id="{781B6C5D-626C-4F9B-ADB7-24974643F833}"/>
              </a:ext>
            </a:extLst>
          </p:cNvPr>
          <p:cNvSpPr txBox="1">
            <a:spLocks noGrp="1" noRot="1" noMove="1" noResize="1" noEditPoints="1" noAdjustHandles="1" noChangeArrowheads="1" noChangeShapeType="1"/>
          </p:cNvSpPr>
          <p:nvPr/>
        </p:nvSpPr>
        <p:spPr>
          <a:xfrm rot="10800000" flipV="1">
            <a:off x="5997497" y="2021519"/>
            <a:ext cx="1701107" cy="553998"/>
          </a:xfrm>
          <a:prstGeom prst="rect">
            <a:avLst/>
          </a:prstGeom>
          <a:noFill/>
        </p:spPr>
        <p:txBody>
          <a:bodyPr wrap="square" rtlCol="0">
            <a:spAutoFit/>
          </a:bodyPr>
          <a:lstStyle/>
          <a:p>
            <a:pPr algn="ctr"/>
            <a:r>
              <a:rPr lang="lt-LT" sz="1000" b="1" dirty="0">
                <a:latin typeface="Arial" panose="020B0604020202020204" pitchFamily="34" charset="0"/>
                <a:cs typeface="Arial" panose="020B0604020202020204" pitchFamily="34" charset="0"/>
              </a:rPr>
              <a:t>Socialinių </a:t>
            </a:r>
          </a:p>
          <a:p>
            <a:pPr algn="ctr"/>
            <a:r>
              <a:rPr lang="lt-LT" sz="1000" b="1" dirty="0">
                <a:latin typeface="Arial" panose="020B0604020202020204" pitchFamily="34" charset="0"/>
                <a:cs typeface="Arial" panose="020B0604020202020204" pitchFamily="34" charset="0"/>
              </a:rPr>
              <a:t>paslaugų </a:t>
            </a:r>
          </a:p>
          <a:p>
            <a:pPr algn="ctr"/>
            <a:r>
              <a:rPr lang="lt-LT" sz="1000" b="1" dirty="0">
                <a:latin typeface="Arial" panose="020B0604020202020204" pitchFamily="34" charset="0"/>
                <a:cs typeface="Arial" panose="020B0604020202020204" pitchFamily="34" charset="0"/>
              </a:rPr>
              <a:t>centrai</a:t>
            </a:r>
          </a:p>
        </p:txBody>
      </p:sp>
      <p:pic>
        <p:nvPicPr>
          <p:cNvPr id="48" name="Grafinis elementas 47" descr="Shopping cart outline">
            <a:extLst>
              <a:ext uri="{FF2B5EF4-FFF2-40B4-BE49-F238E27FC236}">
                <a16:creationId xmlns:a16="http://schemas.microsoft.com/office/drawing/2014/main" id="{39289CBA-0C2A-3379-033A-86FE5DE90BD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7747" y="463335"/>
            <a:ext cx="759646" cy="588340"/>
          </a:xfrm>
          <a:prstGeom prst="rect">
            <a:avLst/>
          </a:prstGeom>
        </p:spPr>
      </p:pic>
      <p:pic>
        <p:nvPicPr>
          <p:cNvPr id="52" name="Grafinis elementas 51" descr="Kiosk outline">
            <a:extLst>
              <a:ext uri="{FF2B5EF4-FFF2-40B4-BE49-F238E27FC236}">
                <a16:creationId xmlns:a16="http://schemas.microsoft.com/office/drawing/2014/main" id="{4CA510EA-E999-AD22-EAC0-FE299FF4F63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0116" y="446607"/>
            <a:ext cx="720000" cy="635982"/>
          </a:xfrm>
          <a:prstGeom prst="rect">
            <a:avLst/>
          </a:prstGeom>
        </p:spPr>
      </p:pic>
      <p:pic>
        <p:nvPicPr>
          <p:cNvPr id="54" name="Grafinis elementas 53" descr="Ecommerce outline">
            <a:extLst>
              <a:ext uri="{FF2B5EF4-FFF2-40B4-BE49-F238E27FC236}">
                <a16:creationId xmlns:a16="http://schemas.microsoft.com/office/drawing/2014/main" id="{3415D58C-8401-3DCD-1193-06DF42EBCDA3}"/>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6208" y="498685"/>
            <a:ext cx="720000" cy="765595"/>
          </a:xfrm>
          <a:prstGeom prst="rect">
            <a:avLst/>
          </a:prstGeom>
        </p:spPr>
      </p:pic>
      <p:pic>
        <p:nvPicPr>
          <p:cNvPr id="56" name="Grafinis elementas 55" descr="Food Delivery outline">
            <a:extLst>
              <a:ext uri="{FF2B5EF4-FFF2-40B4-BE49-F238E27FC236}">
                <a16:creationId xmlns:a16="http://schemas.microsoft.com/office/drawing/2014/main" id="{D8F22F05-55B6-8423-2F3A-CCFB919FDFD9}"/>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79090" y="1929745"/>
            <a:ext cx="612000" cy="814305"/>
          </a:xfrm>
          <a:prstGeom prst="rect">
            <a:avLst/>
          </a:prstGeom>
        </p:spPr>
      </p:pic>
      <p:pic>
        <p:nvPicPr>
          <p:cNvPr id="58" name="Grafinis elementas 57" descr="Catering outline">
            <a:extLst>
              <a:ext uri="{FF2B5EF4-FFF2-40B4-BE49-F238E27FC236}">
                <a16:creationId xmlns:a16="http://schemas.microsoft.com/office/drawing/2014/main" id="{BA008383-325F-BA1D-DFB1-7F6B91D73D26}"/>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3583" y="399493"/>
            <a:ext cx="684000" cy="841794"/>
          </a:xfrm>
          <a:prstGeom prst="rect">
            <a:avLst/>
          </a:prstGeom>
        </p:spPr>
      </p:pic>
      <p:pic>
        <p:nvPicPr>
          <p:cNvPr id="60" name="Grafinis elementas 59" descr="Playground outline">
            <a:extLst>
              <a:ext uri="{FF2B5EF4-FFF2-40B4-BE49-F238E27FC236}">
                <a16:creationId xmlns:a16="http://schemas.microsoft.com/office/drawing/2014/main" id="{67DF3B80-4CA6-B4A3-5D66-74128AE3B5E3}"/>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49884" y="1900708"/>
            <a:ext cx="576000" cy="789015"/>
          </a:xfrm>
          <a:prstGeom prst="rect">
            <a:avLst/>
          </a:prstGeom>
        </p:spPr>
      </p:pic>
      <p:pic>
        <p:nvPicPr>
          <p:cNvPr id="66" name="Grafinis elementas 65" descr="Needle outline">
            <a:extLst>
              <a:ext uri="{FF2B5EF4-FFF2-40B4-BE49-F238E27FC236}">
                <a16:creationId xmlns:a16="http://schemas.microsoft.com/office/drawing/2014/main" id="{95EC8702-AD65-67CA-DFA9-6AD93DDEAFD9}"/>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63256" y="3478197"/>
            <a:ext cx="738686" cy="738686"/>
          </a:xfrm>
          <a:prstGeom prst="rect">
            <a:avLst/>
          </a:prstGeom>
        </p:spPr>
      </p:pic>
      <p:pic>
        <p:nvPicPr>
          <p:cNvPr id="68" name="Grafinis elementas 67" descr="House outline">
            <a:extLst>
              <a:ext uri="{FF2B5EF4-FFF2-40B4-BE49-F238E27FC236}">
                <a16:creationId xmlns:a16="http://schemas.microsoft.com/office/drawing/2014/main" id="{DF4F8705-0B1E-8F8C-191E-A2266CF24363}"/>
              </a:ext>
            </a:extLst>
          </p:cNvPr>
          <p:cNvPicPr>
            <a:picLocks noGrp="1" noRot="1" noChangeAspect="1" noMove="1" noResize="1" noEditPoints="1" noAdjustHandles="1" noChangeArrowheads="1" noChangeShapeType="1" noCrop="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63480" y="1933862"/>
            <a:ext cx="648000" cy="745464"/>
          </a:xfrm>
          <a:prstGeom prst="rect">
            <a:avLst/>
          </a:prstGeom>
        </p:spPr>
      </p:pic>
      <p:pic>
        <p:nvPicPr>
          <p:cNvPr id="70" name="Grafinis elementas 69" descr="Farmer male outline">
            <a:extLst>
              <a:ext uri="{FF2B5EF4-FFF2-40B4-BE49-F238E27FC236}">
                <a16:creationId xmlns:a16="http://schemas.microsoft.com/office/drawing/2014/main" id="{D161947B-70B0-76D1-D6A9-F1B418011E56}"/>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87886" y="2048912"/>
            <a:ext cx="738247" cy="684000"/>
          </a:xfrm>
          <a:prstGeom prst="rect">
            <a:avLst/>
          </a:prstGeom>
        </p:spPr>
      </p:pic>
      <p:pic>
        <p:nvPicPr>
          <p:cNvPr id="72" name="Grafinis elementas 71" descr="Soldier male outline">
            <a:extLst>
              <a:ext uri="{FF2B5EF4-FFF2-40B4-BE49-F238E27FC236}">
                <a16:creationId xmlns:a16="http://schemas.microsoft.com/office/drawing/2014/main" id="{B58D05FB-68F6-2CBE-14F9-115C330C65CA}"/>
              </a:ext>
            </a:extLst>
          </p:cNvPr>
          <p:cNvPicPr>
            <a:picLocks noGrp="1" noRot="1" noChangeAspect="1" noMove="1" noResize="1" noEditPoints="1" noAdjustHandles="1" noChangeArrowheads="1" noChangeShapeType="1" noCrop="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267012" y="3670322"/>
            <a:ext cx="751489" cy="468000"/>
          </a:xfrm>
          <a:prstGeom prst="rect">
            <a:avLst/>
          </a:prstGeom>
        </p:spPr>
      </p:pic>
      <p:pic>
        <p:nvPicPr>
          <p:cNvPr id="76" name="Grafinis elementas 75" descr="Restaurant outline">
            <a:extLst>
              <a:ext uri="{FF2B5EF4-FFF2-40B4-BE49-F238E27FC236}">
                <a16:creationId xmlns:a16="http://schemas.microsoft.com/office/drawing/2014/main" id="{578E52C4-BB75-4CE6-73FD-1C0A2365D0B6}"/>
              </a:ext>
            </a:extLst>
          </p:cNvPr>
          <p:cNvPicPr>
            <a:picLocks noGrp="1" noRot="1" noChangeAspect="1" noMove="1" noResize="1" noEditPoints="1" noAdjustHandles="1" noChangeArrowheads="1" noChangeShapeType="1" noCrop="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999953" y="3647528"/>
            <a:ext cx="573106" cy="573106"/>
          </a:xfrm>
          <a:prstGeom prst="rect">
            <a:avLst/>
          </a:prstGeom>
        </p:spPr>
      </p:pic>
      <p:pic>
        <p:nvPicPr>
          <p:cNvPr id="2" name="Paveikslėlis 1">
            <a:extLst>
              <a:ext uri="{FF2B5EF4-FFF2-40B4-BE49-F238E27FC236}">
                <a16:creationId xmlns:a16="http://schemas.microsoft.com/office/drawing/2014/main" id="{DF86767C-C5B2-222F-9B9B-C2544D7B4C02}"/>
              </a:ext>
            </a:extLst>
          </p:cNvPr>
          <p:cNvPicPr>
            <a:picLocks noChangeAspect="1"/>
          </p:cNvPicPr>
          <p:nvPr/>
        </p:nvPicPr>
        <p:blipFill>
          <a:blip r:embed="rId25"/>
          <a:stretch>
            <a:fillRect/>
          </a:stretch>
        </p:blipFill>
        <p:spPr>
          <a:xfrm>
            <a:off x="7443385" y="3169223"/>
            <a:ext cx="1463167" cy="1463167"/>
          </a:xfrm>
          <a:prstGeom prst="rect">
            <a:avLst/>
          </a:prstGeom>
        </p:spPr>
      </p:pic>
      <p:pic>
        <p:nvPicPr>
          <p:cNvPr id="5" name="Grafinis elementas 4" descr="Tent outline">
            <a:extLst>
              <a:ext uri="{FF2B5EF4-FFF2-40B4-BE49-F238E27FC236}">
                <a16:creationId xmlns:a16="http://schemas.microsoft.com/office/drawing/2014/main" id="{5A6AF68B-CF57-482D-5831-6EA84A3A26D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474636" y="3577539"/>
            <a:ext cx="540000" cy="639343"/>
          </a:xfrm>
          <a:prstGeom prst="rect">
            <a:avLst/>
          </a:prstGeom>
        </p:spPr>
      </p:pic>
      <p:sp>
        <p:nvSpPr>
          <p:cNvPr id="6" name="TextBox 5">
            <a:extLst>
              <a:ext uri="{FF2B5EF4-FFF2-40B4-BE49-F238E27FC236}">
                <a16:creationId xmlns:a16="http://schemas.microsoft.com/office/drawing/2014/main" id="{66D7B1EA-B0D3-4488-65A6-E3E2732DEA5C}"/>
              </a:ext>
            </a:extLst>
          </p:cNvPr>
          <p:cNvSpPr txBox="1"/>
          <p:nvPr/>
        </p:nvSpPr>
        <p:spPr>
          <a:xfrm>
            <a:off x="7966061" y="3543267"/>
            <a:ext cx="1033754" cy="707886"/>
          </a:xfrm>
          <a:prstGeom prst="rect">
            <a:avLst/>
          </a:prstGeom>
          <a:noFill/>
        </p:spPr>
        <p:txBody>
          <a:bodyPr wrap="square" rtlCol="0">
            <a:spAutoFit/>
          </a:bodyPr>
          <a:lstStyle/>
          <a:p>
            <a:r>
              <a:rPr lang="lt-LT" sz="1000" b="1" dirty="0">
                <a:latin typeface="Arial" panose="020B0604020202020204" pitchFamily="34" charset="0"/>
                <a:cs typeface="Arial" panose="020B0604020202020204" pitchFamily="34" charset="0"/>
              </a:rPr>
              <a:t>Turizmo paslaugų įstaigos</a:t>
            </a:r>
          </a:p>
          <a:p>
            <a:endParaRPr lang="lt-LT" sz="1000" dirty="0"/>
          </a:p>
        </p:txBody>
      </p:sp>
      <p:sp>
        <p:nvSpPr>
          <p:cNvPr id="41" name="TextBox 40">
            <a:extLst>
              <a:ext uri="{FF2B5EF4-FFF2-40B4-BE49-F238E27FC236}">
                <a16:creationId xmlns:a16="http://schemas.microsoft.com/office/drawing/2014/main" id="{EAD3AE05-3A17-D36D-915C-AE46DD9383DD}"/>
              </a:ext>
            </a:extLst>
          </p:cNvPr>
          <p:cNvSpPr txBox="1">
            <a:spLocks noGrp="1" noRot="1" noMove="1" noResize="1" noEditPoints="1" noAdjustHandles="1" noChangeArrowheads="1" noChangeShapeType="1"/>
          </p:cNvSpPr>
          <p:nvPr/>
        </p:nvSpPr>
        <p:spPr>
          <a:xfrm>
            <a:off x="6307361" y="3675174"/>
            <a:ext cx="1081377" cy="553998"/>
          </a:xfrm>
          <a:prstGeom prst="rect">
            <a:avLst/>
          </a:prstGeom>
          <a:noFill/>
        </p:spPr>
        <p:txBody>
          <a:bodyPr wrap="square" rtlCol="0">
            <a:spAutoFit/>
          </a:bodyPr>
          <a:lstStyle/>
          <a:p>
            <a:pPr algn="ctr"/>
            <a:r>
              <a:rPr lang="lt-LT" sz="1000" b="1" dirty="0">
                <a:latin typeface="Arial" panose="020B0604020202020204" pitchFamily="34" charset="0"/>
                <a:cs typeface="Arial" panose="020B0604020202020204" pitchFamily="34" charset="0"/>
              </a:rPr>
              <a:t>Restoranai, kavinės, valgyklos</a:t>
            </a:r>
          </a:p>
        </p:txBody>
      </p:sp>
    </p:spTree>
    <p:extLst>
      <p:ext uri="{BB962C8B-B14F-4D97-AF65-F5344CB8AC3E}">
        <p14:creationId xmlns:p14="http://schemas.microsoft.com/office/powerpoint/2010/main" val="42503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73824303-86C3-B7B7-F370-849F7A851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939095"/>
          </a:xfrm>
          <a:prstGeom prst="rect">
            <a:avLst/>
          </a:prstGeom>
        </p:spPr>
      </p:pic>
      <p:sp>
        <p:nvSpPr>
          <p:cNvPr id="5" name="Stačiakampis 4">
            <a:extLst>
              <a:ext uri="{FF2B5EF4-FFF2-40B4-BE49-F238E27FC236}">
                <a16:creationId xmlns:a16="http://schemas.microsoft.com/office/drawing/2014/main" id="{CDB177FF-9376-3A4A-76E0-EE6EEE0D61C3}"/>
              </a:ext>
            </a:extLst>
          </p:cNvPr>
          <p:cNvSpPr/>
          <p:nvPr/>
        </p:nvSpPr>
        <p:spPr>
          <a:xfrm>
            <a:off x="0" y="-10026"/>
            <a:ext cx="9144000" cy="5153526"/>
          </a:xfrm>
          <a:prstGeom prst="rect">
            <a:avLst/>
          </a:prstGeom>
          <a:solidFill>
            <a:schemeClr val="bg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Pavadinimas 1">
            <a:extLst>
              <a:ext uri="{FF2B5EF4-FFF2-40B4-BE49-F238E27FC236}">
                <a16:creationId xmlns:a16="http://schemas.microsoft.com/office/drawing/2014/main" id="{994BDCE4-9CB4-4081-5390-3C2D98614260}"/>
              </a:ext>
            </a:extLst>
          </p:cNvPr>
          <p:cNvSpPr txBox="1">
            <a:spLocks/>
          </p:cNvSpPr>
          <p:nvPr/>
        </p:nvSpPr>
        <p:spPr>
          <a:xfrm>
            <a:off x="3474720" y="93736"/>
            <a:ext cx="521208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t-LT" sz="3200" b="1" dirty="0">
              <a:solidFill>
                <a:srgbClr val="8EC543"/>
              </a:solidFill>
              <a:latin typeface="Arial" pitchFamily="34" charset="0"/>
              <a:ea typeface="+mn-ea"/>
              <a:cs typeface="Arial" pitchFamily="34" charset="0"/>
            </a:endParaRPr>
          </a:p>
        </p:txBody>
      </p:sp>
      <p:sp>
        <p:nvSpPr>
          <p:cNvPr id="6" name="Stačiakampis 5">
            <a:extLst>
              <a:ext uri="{FF2B5EF4-FFF2-40B4-BE49-F238E27FC236}">
                <a16:creationId xmlns:a16="http://schemas.microsoft.com/office/drawing/2014/main" id="{9B4130AA-996C-BD0D-DD01-B2CAE800F8A5}"/>
              </a:ext>
            </a:extLst>
          </p:cNvPr>
          <p:cNvSpPr/>
          <p:nvPr/>
        </p:nvSpPr>
        <p:spPr>
          <a:xfrm>
            <a:off x="0" y="-10026"/>
            <a:ext cx="2625634" cy="4949121"/>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TextBox 7">
            <a:extLst>
              <a:ext uri="{FF2B5EF4-FFF2-40B4-BE49-F238E27FC236}">
                <a16:creationId xmlns:a16="http://schemas.microsoft.com/office/drawing/2014/main" id="{05FFED40-FAAA-3815-87E2-0CC42F56596D}"/>
              </a:ext>
            </a:extLst>
          </p:cNvPr>
          <p:cNvSpPr txBox="1"/>
          <p:nvPr/>
        </p:nvSpPr>
        <p:spPr>
          <a:xfrm>
            <a:off x="57695" y="1473657"/>
            <a:ext cx="2463436" cy="1169551"/>
          </a:xfrm>
          <a:prstGeom prst="rect">
            <a:avLst/>
          </a:prstGeom>
          <a:noFill/>
        </p:spPr>
        <p:txBody>
          <a:bodyPr wrap="square" rtlCol="0">
            <a:spAutoFit/>
          </a:bodyPr>
          <a:lstStyle/>
          <a:p>
            <a:pPr algn="ctr"/>
            <a:r>
              <a:rPr lang="lt-LT" sz="3500" dirty="0">
                <a:solidFill>
                  <a:srgbClr val="8EC543"/>
                </a:solidFill>
                <a:latin typeface="+mj-lt"/>
                <a:cs typeface="Arial" panose="020B0604020202020204" pitchFamily="34" charset="0"/>
              </a:rPr>
              <a:t>Pareiškėjai ir partneriai</a:t>
            </a:r>
          </a:p>
        </p:txBody>
      </p:sp>
      <p:graphicFrame>
        <p:nvGraphicFramePr>
          <p:cNvPr id="2" name="Diagrama 1">
            <a:extLst>
              <a:ext uri="{FF2B5EF4-FFF2-40B4-BE49-F238E27FC236}">
                <a16:creationId xmlns:a16="http://schemas.microsoft.com/office/drawing/2014/main" id="{D80EAC66-4E64-D039-F509-CA65ED1D22EE}"/>
              </a:ext>
            </a:extLst>
          </p:cNvPr>
          <p:cNvGraphicFramePr/>
          <p:nvPr>
            <p:extLst>
              <p:ext uri="{D42A27DB-BD31-4B8C-83A1-F6EECF244321}">
                <p14:modId xmlns:p14="http://schemas.microsoft.com/office/powerpoint/2010/main" val="3448003025"/>
              </p:ext>
            </p:extLst>
          </p:nvPr>
        </p:nvGraphicFramePr>
        <p:xfrm>
          <a:off x="2940813" y="412550"/>
          <a:ext cx="5917893" cy="4308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927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kaidrės numerio vietos rezervavimo ženklas 3">
            <a:extLst>
              <a:ext uri="{FF2B5EF4-FFF2-40B4-BE49-F238E27FC236}">
                <a16:creationId xmlns:a16="http://schemas.microsoft.com/office/drawing/2014/main" id="{2A5F5B5E-9582-8925-554C-78F29D38FDFF}"/>
              </a:ext>
            </a:extLst>
          </p:cNvPr>
          <p:cNvSpPr>
            <a:spLocks noGrp="1"/>
          </p:cNvSpPr>
          <p:nvPr>
            <p:ph type="sldNum" sz="quarter" idx="12"/>
          </p:nvPr>
        </p:nvSpPr>
        <p:spPr>
          <a:xfrm>
            <a:off x="6553200" y="4767263"/>
            <a:ext cx="2133600" cy="273844"/>
          </a:xfrm>
        </p:spPr>
        <p:txBody>
          <a:bodyPr/>
          <a:lstStyle/>
          <a:p>
            <a:fld id="{DA9B7F88-8E2D-499B-BAD8-FA2927D3DC0E}" type="slidenum">
              <a:rPr lang="en-GB" smtClean="0"/>
              <a:pPr/>
              <a:t>7</a:t>
            </a:fld>
            <a:endParaRPr lang="en-GB"/>
          </a:p>
        </p:txBody>
      </p:sp>
      <p:sp>
        <p:nvSpPr>
          <p:cNvPr id="4" name="TextBox 3">
            <a:extLst>
              <a:ext uri="{FF2B5EF4-FFF2-40B4-BE49-F238E27FC236}">
                <a16:creationId xmlns:a16="http://schemas.microsoft.com/office/drawing/2014/main" id="{1DAE3B3C-14C6-01F5-5457-4D05E253556E}"/>
              </a:ext>
            </a:extLst>
          </p:cNvPr>
          <p:cNvSpPr txBox="1"/>
          <p:nvPr/>
        </p:nvSpPr>
        <p:spPr>
          <a:xfrm>
            <a:off x="3899332" y="341423"/>
            <a:ext cx="4306252" cy="400110"/>
          </a:xfrm>
          <a:prstGeom prst="rect">
            <a:avLst/>
          </a:prstGeom>
          <a:solidFill>
            <a:schemeClr val="accent3">
              <a:lumMod val="40000"/>
              <a:lumOff val="60000"/>
            </a:schemeClr>
          </a:solidFill>
        </p:spPr>
        <p:txBody>
          <a:bodyPr wrap="square" rtlCol="0">
            <a:spAutoFit/>
          </a:bodyPr>
          <a:lstStyle/>
          <a:p>
            <a:pPr algn="ctr"/>
            <a:r>
              <a:rPr lang="lt-LT" sz="2000" dirty="0">
                <a:solidFill>
                  <a:srgbClr val="126A3A"/>
                </a:solidFill>
                <a:latin typeface="Arial" panose="020B0604020202020204" pitchFamily="34" charset="0"/>
                <a:cs typeface="Arial" panose="020B0604020202020204" pitchFamily="34" charset="0"/>
              </a:rPr>
              <a:t>Trumpų tiekimo grandinių taškai</a:t>
            </a:r>
          </a:p>
        </p:txBody>
      </p:sp>
      <p:sp>
        <p:nvSpPr>
          <p:cNvPr id="5" name="TextBox 4">
            <a:extLst>
              <a:ext uri="{FF2B5EF4-FFF2-40B4-BE49-F238E27FC236}">
                <a16:creationId xmlns:a16="http://schemas.microsoft.com/office/drawing/2014/main" id="{328ABDEA-DD40-D052-D611-85A9B9D7C032}"/>
              </a:ext>
            </a:extLst>
          </p:cNvPr>
          <p:cNvSpPr txBox="1"/>
          <p:nvPr/>
        </p:nvSpPr>
        <p:spPr>
          <a:xfrm>
            <a:off x="323002" y="1248054"/>
            <a:ext cx="2620490" cy="2785378"/>
          </a:xfrm>
          <a:prstGeom prst="rect">
            <a:avLst/>
          </a:prstGeom>
          <a:noFill/>
        </p:spPr>
        <p:txBody>
          <a:bodyPr wrap="square" rtlCol="0">
            <a:spAutoFit/>
          </a:bodyPr>
          <a:lstStyle/>
          <a:p>
            <a:r>
              <a:rPr lang="lt-LT" sz="3500" dirty="0">
                <a:solidFill>
                  <a:srgbClr val="126A3A"/>
                </a:solidFill>
                <a:latin typeface="+mj-lt"/>
                <a:cs typeface="Arial" panose="020B0604020202020204" pitchFamily="34" charset="0"/>
              </a:rPr>
              <a:t>Trumpos tiekimo grandinės, gavusios ES paramą</a:t>
            </a:r>
          </a:p>
        </p:txBody>
      </p:sp>
      <p:pic>
        <p:nvPicPr>
          <p:cNvPr id="11" name="Paveikslėlis 10" descr="Paveikslėlis, kuriame yra žemėlapis">
            <a:extLst>
              <a:ext uri="{FF2B5EF4-FFF2-40B4-BE49-F238E27FC236}">
                <a16:creationId xmlns:a16="http://schemas.microsoft.com/office/drawing/2014/main" id="{D630BFB1-2841-E6A1-5ABF-E0904B59285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24872" y="1137905"/>
            <a:ext cx="5576692" cy="3771087"/>
          </a:xfrm>
          <a:prstGeom prst="rect">
            <a:avLst/>
          </a:prstGeom>
          <a:solidFill>
            <a:srgbClr val="FFFFFF">
              <a:shade val="85000"/>
            </a:srgbClr>
          </a:solidFill>
          <a:ln w="88900" cap="sq">
            <a:solidFill>
              <a:srgbClr val="FFFFFF"/>
            </a:solidFill>
            <a:miter lim="800000"/>
          </a:ln>
          <a:effectLst>
            <a:innerShdw blurRad="63500" dist="50800" dir="13500000">
              <a:prstClr val="black">
                <a:alpha val="50000"/>
              </a:prstClr>
            </a:innerShdw>
          </a:effectLst>
          <a:scene3d>
            <a:camera prst="orthographicFront"/>
            <a:lightRig rig="twoPt" dir="t">
              <a:rot lat="0" lon="0" rev="7200000"/>
            </a:lightRig>
          </a:scene3d>
          <a:sp3d>
            <a:bevelT w="25400" h="19050"/>
            <a:contourClr>
              <a:srgbClr val="FFFFFF"/>
            </a:contourClr>
          </a:sp3d>
        </p:spPr>
      </p:pic>
      <p:sp>
        <p:nvSpPr>
          <p:cNvPr id="17" name="Veiksmo mygtukas: Eiti į pagrindinį 16">
            <a:hlinkClick r:id="" action="ppaction://hlinkshowjump?jump=firstslide" highlightClick="1"/>
            <a:extLst>
              <a:ext uri="{FF2B5EF4-FFF2-40B4-BE49-F238E27FC236}">
                <a16:creationId xmlns:a16="http://schemas.microsoft.com/office/drawing/2014/main" id="{4A151CAF-50F8-02A7-BB21-F51F7D3EDD61}"/>
              </a:ext>
            </a:extLst>
          </p:cNvPr>
          <p:cNvSpPr/>
          <p:nvPr/>
        </p:nvSpPr>
        <p:spPr>
          <a:xfrm>
            <a:off x="8236676" y="2183775"/>
            <a:ext cx="283028" cy="20319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Veiksmo mygtukas: Eiti į pagrindinį 20">
            <a:hlinkClick r:id="" action="ppaction://hlinkshowjump?jump=firstslide" highlightClick="1"/>
            <a:extLst>
              <a:ext uri="{FF2B5EF4-FFF2-40B4-BE49-F238E27FC236}">
                <a16:creationId xmlns:a16="http://schemas.microsoft.com/office/drawing/2014/main" id="{02071500-1568-C533-D789-9FED69454067}"/>
              </a:ext>
            </a:extLst>
          </p:cNvPr>
          <p:cNvSpPr/>
          <p:nvPr/>
        </p:nvSpPr>
        <p:spPr>
          <a:xfrm>
            <a:off x="7500382" y="2199163"/>
            <a:ext cx="195943" cy="20319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Veiksmo mygtukas: Eiti į pagrindinį 22">
            <a:hlinkClick r:id="" action="ppaction://hlinkshowjump?jump=firstslide" highlightClick="1"/>
            <a:extLst>
              <a:ext uri="{FF2B5EF4-FFF2-40B4-BE49-F238E27FC236}">
                <a16:creationId xmlns:a16="http://schemas.microsoft.com/office/drawing/2014/main" id="{CB6AE445-A02F-ED1D-487E-CB2A63DE185E}"/>
              </a:ext>
            </a:extLst>
          </p:cNvPr>
          <p:cNvSpPr/>
          <p:nvPr/>
        </p:nvSpPr>
        <p:spPr>
          <a:xfrm>
            <a:off x="3853680" y="2053772"/>
            <a:ext cx="188548" cy="203199"/>
          </a:xfrm>
          <a:prstGeom prst="actionButtonHome">
            <a:avLst/>
          </a:prstGeom>
          <a:solidFill>
            <a:srgbClr val="8EC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Veiksmo mygtukas: Eiti į pagrindinį 24">
            <a:hlinkClick r:id="" action="ppaction://hlinkshowjump?jump=firstslide" highlightClick="1"/>
            <a:extLst>
              <a:ext uri="{FF2B5EF4-FFF2-40B4-BE49-F238E27FC236}">
                <a16:creationId xmlns:a16="http://schemas.microsoft.com/office/drawing/2014/main" id="{2E9A2BF2-8399-A6FD-0610-28F2DF95429F}"/>
              </a:ext>
            </a:extLst>
          </p:cNvPr>
          <p:cNvSpPr/>
          <p:nvPr/>
        </p:nvSpPr>
        <p:spPr>
          <a:xfrm>
            <a:off x="6059714" y="3262000"/>
            <a:ext cx="266404" cy="23222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Veiksmo mygtukas: Eiti į pagrindinį 26">
            <a:hlinkClick r:id="" action="ppaction://hlinkshowjump?jump=firstslide" highlightClick="1"/>
            <a:extLst>
              <a:ext uri="{FF2B5EF4-FFF2-40B4-BE49-F238E27FC236}">
                <a16:creationId xmlns:a16="http://schemas.microsoft.com/office/drawing/2014/main" id="{24D26BC3-052F-EF86-84BE-D318768B7C13}"/>
              </a:ext>
            </a:extLst>
          </p:cNvPr>
          <p:cNvSpPr/>
          <p:nvPr/>
        </p:nvSpPr>
        <p:spPr>
          <a:xfrm>
            <a:off x="7631760" y="1542443"/>
            <a:ext cx="195943" cy="268514"/>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Veiksmo mygtukas: Eiti į pagrindinį 27">
            <a:hlinkClick r:id="" action="ppaction://hlinkshowjump?jump=firstslide" highlightClick="1"/>
            <a:extLst>
              <a:ext uri="{FF2B5EF4-FFF2-40B4-BE49-F238E27FC236}">
                <a16:creationId xmlns:a16="http://schemas.microsoft.com/office/drawing/2014/main" id="{EA81B3EB-3528-904B-BF63-31D5280CC395}"/>
              </a:ext>
            </a:extLst>
          </p:cNvPr>
          <p:cNvSpPr/>
          <p:nvPr/>
        </p:nvSpPr>
        <p:spPr>
          <a:xfrm>
            <a:off x="5943601" y="4493584"/>
            <a:ext cx="312057" cy="18868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Veiksmo mygtukas: Eiti į pagrindinį 28">
            <a:hlinkClick r:id="" action="ppaction://hlinkshowjump?jump=firstslide" highlightClick="1"/>
            <a:extLst>
              <a:ext uri="{FF2B5EF4-FFF2-40B4-BE49-F238E27FC236}">
                <a16:creationId xmlns:a16="http://schemas.microsoft.com/office/drawing/2014/main" id="{FE6393FE-CC8C-59BD-4A09-FB5F3B42129E}"/>
              </a:ext>
            </a:extLst>
          </p:cNvPr>
          <p:cNvSpPr/>
          <p:nvPr/>
        </p:nvSpPr>
        <p:spPr>
          <a:xfrm>
            <a:off x="6984999" y="3003870"/>
            <a:ext cx="217714" cy="173552"/>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Veiksmo mygtukas: Eiti į pagrindinį 31">
            <a:hlinkClick r:id="" action="ppaction://hlinkshowjump?jump=firstslide" highlightClick="1"/>
            <a:extLst>
              <a:ext uri="{FF2B5EF4-FFF2-40B4-BE49-F238E27FC236}">
                <a16:creationId xmlns:a16="http://schemas.microsoft.com/office/drawing/2014/main" id="{F57C57A0-F741-37B1-AF31-0A1236815CA2}"/>
              </a:ext>
            </a:extLst>
          </p:cNvPr>
          <p:cNvSpPr/>
          <p:nvPr/>
        </p:nvSpPr>
        <p:spPr>
          <a:xfrm>
            <a:off x="5568340" y="3236685"/>
            <a:ext cx="266404" cy="18868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3" name="Veiksmo mygtukas: Eiti į pagrindinį 32">
            <a:hlinkClick r:id="" action="ppaction://hlinkshowjump?jump=firstslide" highlightClick="1"/>
            <a:extLst>
              <a:ext uri="{FF2B5EF4-FFF2-40B4-BE49-F238E27FC236}">
                <a16:creationId xmlns:a16="http://schemas.microsoft.com/office/drawing/2014/main" id="{2BE4E070-E7A9-0B5D-5FF4-D4F5B7C00172}"/>
              </a:ext>
            </a:extLst>
          </p:cNvPr>
          <p:cNvSpPr/>
          <p:nvPr/>
        </p:nvSpPr>
        <p:spPr>
          <a:xfrm>
            <a:off x="6671885" y="3521692"/>
            <a:ext cx="266404" cy="2155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Veiksmo mygtukas: Eiti į pagrindinį 33">
            <a:hlinkClick r:id="" action="ppaction://hlinkshowjump?jump=firstslide" highlightClick="1"/>
            <a:extLst>
              <a:ext uri="{FF2B5EF4-FFF2-40B4-BE49-F238E27FC236}">
                <a16:creationId xmlns:a16="http://schemas.microsoft.com/office/drawing/2014/main" id="{B362380A-73FC-A5A3-E422-7854AF6CBD27}"/>
              </a:ext>
            </a:extLst>
          </p:cNvPr>
          <p:cNvSpPr/>
          <p:nvPr/>
        </p:nvSpPr>
        <p:spPr>
          <a:xfrm>
            <a:off x="5304384" y="2084067"/>
            <a:ext cx="263956" cy="1861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Veiksmo mygtukas: Eiti į pagrindinį 34">
            <a:hlinkClick r:id="" action="ppaction://hlinkshowjump?jump=firstslide" highlightClick="1"/>
            <a:extLst>
              <a:ext uri="{FF2B5EF4-FFF2-40B4-BE49-F238E27FC236}">
                <a16:creationId xmlns:a16="http://schemas.microsoft.com/office/drawing/2014/main" id="{715913E3-1246-BD62-78F2-B524BFDFAE2A}"/>
              </a:ext>
            </a:extLst>
          </p:cNvPr>
          <p:cNvSpPr/>
          <p:nvPr/>
        </p:nvSpPr>
        <p:spPr>
          <a:xfrm>
            <a:off x="6618056" y="3770346"/>
            <a:ext cx="224971" cy="2155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6" name="Veiksmo mygtukas: Eiti į pagrindinį 35">
            <a:hlinkClick r:id="" action="ppaction://hlinkshowjump?jump=firstslide" highlightClick="1"/>
            <a:extLst>
              <a:ext uri="{FF2B5EF4-FFF2-40B4-BE49-F238E27FC236}">
                <a16:creationId xmlns:a16="http://schemas.microsoft.com/office/drawing/2014/main" id="{363E2E8C-FE71-DE15-110D-0119B071AF17}"/>
              </a:ext>
            </a:extLst>
          </p:cNvPr>
          <p:cNvSpPr/>
          <p:nvPr/>
        </p:nvSpPr>
        <p:spPr>
          <a:xfrm>
            <a:off x="5834744" y="2881086"/>
            <a:ext cx="217714" cy="18868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8" name="Veiksmo mygtukas: Eiti į pagrindinį 37">
            <a:hlinkClick r:id="" action="ppaction://hlinkshowjump?jump=firstslide" highlightClick="1"/>
            <a:extLst>
              <a:ext uri="{FF2B5EF4-FFF2-40B4-BE49-F238E27FC236}">
                <a16:creationId xmlns:a16="http://schemas.microsoft.com/office/drawing/2014/main" id="{E19DCDD9-E07E-B716-BE3D-D3FCE25A56D7}"/>
              </a:ext>
            </a:extLst>
          </p:cNvPr>
          <p:cNvSpPr/>
          <p:nvPr/>
        </p:nvSpPr>
        <p:spPr>
          <a:xfrm>
            <a:off x="5008073" y="2107010"/>
            <a:ext cx="218184" cy="20319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9" name="Veiksmo mygtukas: Eiti į pagrindinį 38">
            <a:hlinkClick r:id="" action="ppaction://hlinkshowjump?jump=firstslide" highlightClick="1"/>
            <a:extLst>
              <a:ext uri="{FF2B5EF4-FFF2-40B4-BE49-F238E27FC236}">
                <a16:creationId xmlns:a16="http://schemas.microsoft.com/office/drawing/2014/main" id="{1759096B-8267-E852-6E7B-08F242A2C258}"/>
              </a:ext>
            </a:extLst>
          </p:cNvPr>
          <p:cNvSpPr/>
          <p:nvPr/>
        </p:nvSpPr>
        <p:spPr>
          <a:xfrm>
            <a:off x="6477368" y="3925659"/>
            <a:ext cx="224971" cy="2155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1" name="Veiksmo mygtukas: Eiti į pagrindinį 40">
            <a:hlinkClick r:id="" action="ppaction://hlinkshowjump?jump=firstslide" highlightClick="1"/>
            <a:extLst>
              <a:ext uri="{FF2B5EF4-FFF2-40B4-BE49-F238E27FC236}">
                <a16:creationId xmlns:a16="http://schemas.microsoft.com/office/drawing/2014/main" id="{B10149EA-18F5-199F-2EC1-8CC896B7A43E}"/>
              </a:ext>
            </a:extLst>
          </p:cNvPr>
          <p:cNvSpPr/>
          <p:nvPr/>
        </p:nvSpPr>
        <p:spPr>
          <a:xfrm>
            <a:off x="5943601" y="3665581"/>
            <a:ext cx="264886" cy="152571"/>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3" name="Veiksmo mygtukas: Eiti į pagrindinį 42">
            <a:hlinkClick r:id="" action="ppaction://hlinkshowjump?jump=firstslide" highlightClick="1"/>
            <a:extLst>
              <a:ext uri="{FF2B5EF4-FFF2-40B4-BE49-F238E27FC236}">
                <a16:creationId xmlns:a16="http://schemas.microsoft.com/office/drawing/2014/main" id="{BADFB5AE-71ED-094F-122D-5915E38EEBBB}"/>
              </a:ext>
            </a:extLst>
          </p:cNvPr>
          <p:cNvSpPr/>
          <p:nvPr/>
        </p:nvSpPr>
        <p:spPr>
          <a:xfrm>
            <a:off x="7946824" y="2210048"/>
            <a:ext cx="263957" cy="181430"/>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5" name="Veiksmo mygtukas: Eiti į pagrindinį 44">
            <a:hlinkClick r:id="" action="ppaction://hlinkshowjump?jump=firstslide" highlightClick="1"/>
            <a:extLst>
              <a:ext uri="{FF2B5EF4-FFF2-40B4-BE49-F238E27FC236}">
                <a16:creationId xmlns:a16="http://schemas.microsoft.com/office/drawing/2014/main" id="{06CB8C9F-8A6F-BA38-2E37-25622745D83B}"/>
              </a:ext>
            </a:extLst>
          </p:cNvPr>
          <p:cNvSpPr/>
          <p:nvPr/>
        </p:nvSpPr>
        <p:spPr>
          <a:xfrm>
            <a:off x="8159932" y="1912522"/>
            <a:ext cx="195943" cy="181430"/>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6" name="Veiksmo mygtukas: Eiti į pagrindinį 45">
            <a:hlinkClick r:id="" action="ppaction://hlinkshowjump?jump=firstslide" highlightClick="1"/>
            <a:extLst>
              <a:ext uri="{FF2B5EF4-FFF2-40B4-BE49-F238E27FC236}">
                <a16:creationId xmlns:a16="http://schemas.microsoft.com/office/drawing/2014/main" id="{DDEADF3D-2B80-66F3-BBF3-C6BFA41C4216}"/>
              </a:ext>
            </a:extLst>
          </p:cNvPr>
          <p:cNvSpPr/>
          <p:nvPr/>
        </p:nvSpPr>
        <p:spPr>
          <a:xfrm>
            <a:off x="7438004" y="3747218"/>
            <a:ext cx="266405" cy="2155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7" name="Veiksmo mygtukas: Eiti į pagrindinį 46">
            <a:hlinkClick r:id="" action="ppaction://hlinkshowjump?jump=firstslide" highlightClick="1"/>
            <a:extLst>
              <a:ext uri="{FF2B5EF4-FFF2-40B4-BE49-F238E27FC236}">
                <a16:creationId xmlns:a16="http://schemas.microsoft.com/office/drawing/2014/main" id="{0CE7E685-325D-1D5B-E286-BC633BAA30AE}"/>
              </a:ext>
            </a:extLst>
          </p:cNvPr>
          <p:cNvSpPr/>
          <p:nvPr/>
        </p:nvSpPr>
        <p:spPr>
          <a:xfrm>
            <a:off x="3604535" y="2084066"/>
            <a:ext cx="222680" cy="1861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8" name="Veiksmo mygtukas: Eiti į pagrindinį 47">
            <a:hlinkClick r:id="" action="ppaction://hlinkshowjump?jump=firstslide" highlightClick="1"/>
            <a:extLst>
              <a:ext uri="{FF2B5EF4-FFF2-40B4-BE49-F238E27FC236}">
                <a16:creationId xmlns:a16="http://schemas.microsoft.com/office/drawing/2014/main" id="{01789EB3-7CC5-6B10-82AA-332DB5BD7AF2}"/>
              </a:ext>
            </a:extLst>
          </p:cNvPr>
          <p:cNvSpPr/>
          <p:nvPr/>
        </p:nvSpPr>
        <p:spPr>
          <a:xfrm>
            <a:off x="5568340" y="2881086"/>
            <a:ext cx="217714" cy="18868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9" name="Veiksmo mygtukas: Eiti į pagrindinį 48">
            <a:hlinkClick r:id="" action="ppaction://hlinkshowjump?jump=firstslide" highlightClick="1"/>
            <a:extLst>
              <a:ext uri="{FF2B5EF4-FFF2-40B4-BE49-F238E27FC236}">
                <a16:creationId xmlns:a16="http://schemas.microsoft.com/office/drawing/2014/main" id="{6005CB93-582C-36A6-9163-5AF5F29B762F}"/>
              </a:ext>
            </a:extLst>
          </p:cNvPr>
          <p:cNvSpPr/>
          <p:nvPr/>
        </p:nvSpPr>
        <p:spPr>
          <a:xfrm>
            <a:off x="7598354" y="1847988"/>
            <a:ext cx="212111" cy="181430"/>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0" name="Veiksmo mygtukas: Eiti į pagrindinį 49">
            <a:hlinkClick r:id="" action="ppaction://hlinkshowjump?jump=firstslide" highlightClick="1"/>
            <a:extLst>
              <a:ext uri="{FF2B5EF4-FFF2-40B4-BE49-F238E27FC236}">
                <a16:creationId xmlns:a16="http://schemas.microsoft.com/office/drawing/2014/main" id="{4823BCAD-B7F1-ECC4-2737-422D42B3E3F7}"/>
              </a:ext>
            </a:extLst>
          </p:cNvPr>
          <p:cNvSpPr/>
          <p:nvPr/>
        </p:nvSpPr>
        <p:spPr>
          <a:xfrm>
            <a:off x="7960905" y="2566621"/>
            <a:ext cx="275771" cy="17638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1" name="Veiksmo mygtukas: Eiti į pagrindinį 50">
            <a:hlinkClick r:id="" action="ppaction://hlinkshowjump?jump=firstslide" highlightClick="1"/>
            <a:extLst>
              <a:ext uri="{FF2B5EF4-FFF2-40B4-BE49-F238E27FC236}">
                <a16:creationId xmlns:a16="http://schemas.microsoft.com/office/drawing/2014/main" id="{61EEB1A7-8F3E-4AE0-791A-ADF960ED4EE5}"/>
              </a:ext>
            </a:extLst>
          </p:cNvPr>
          <p:cNvSpPr/>
          <p:nvPr/>
        </p:nvSpPr>
        <p:spPr>
          <a:xfrm flipH="1">
            <a:off x="6059714" y="2858420"/>
            <a:ext cx="217714" cy="232226"/>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2" name="Veiksmo mygtukas: Eiti į pagrindinį 51">
            <a:hlinkClick r:id="" action="ppaction://hlinkshowjump?jump=firstslide" highlightClick="1"/>
            <a:extLst>
              <a:ext uri="{FF2B5EF4-FFF2-40B4-BE49-F238E27FC236}">
                <a16:creationId xmlns:a16="http://schemas.microsoft.com/office/drawing/2014/main" id="{01C25D71-414B-3A98-3120-4AFB7A159642}"/>
              </a:ext>
            </a:extLst>
          </p:cNvPr>
          <p:cNvSpPr/>
          <p:nvPr/>
        </p:nvSpPr>
        <p:spPr>
          <a:xfrm>
            <a:off x="6326117" y="3313740"/>
            <a:ext cx="224971" cy="2155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3" name="Veiksmo mygtukas: Eiti į pagrindinį 52">
            <a:hlinkClick r:id="" action="ppaction://hlinkshowjump?jump=firstslide" highlightClick="1"/>
            <a:extLst>
              <a:ext uri="{FF2B5EF4-FFF2-40B4-BE49-F238E27FC236}">
                <a16:creationId xmlns:a16="http://schemas.microsoft.com/office/drawing/2014/main" id="{D8927437-EFF3-B7F8-FDA9-8D85545A2984}"/>
              </a:ext>
            </a:extLst>
          </p:cNvPr>
          <p:cNvSpPr/>
          <p:nvPr/>
        </p:nvSpPr>
        <p:spPr>
          <a:xfrm>
            <a:off x="5117165" y="1591985"/>
            <a:ext cx="263956" cy="1861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4" name="Veiksmo mygtukas: Eiti į pagrindinį 53">
            <a:hlinkClick r:id="" action="ppaction://hlinkshowjump?jump=firstslide" highlightClick="1"/>
            <a:extLst>
              <a:ext uri="{FF2B5EF4-FFF2-40B4-BE49-F238E27FC236}">
                <a16:creationId xmlns:a16="http://schemas.microsoft.com/office/drawing/2014/main" id="{FD0F5CAC-A745-B4C9-3F44-9E03B9F225B2}"/>
              </a:ext>
            </a:extLst>
          </p:cNvPr>
          <p:cNvSpPr/>
          <p:nvPr/>
        </p:nvSpPr>
        <p:spPr>
          <a:xfrm>
            <a:off x="6358908" y="4278036"/>
            <a:ext cx="259148" cy="215548"/>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5" name="Veiksmo mygtukas: Eiti į pagrindinį 54">
            <a:hlinkClick r:id="" action="ppaction://hlinkshowjump?jump=firstslide" highlightClick="1"/>
            <a:extLst>
              <a:ext uri="{FF2B5EF4-FFF2-40B4-BE49-F238E27FC236}">
                <a16:creationId xmlns:a16="http://schemas.microsoft.com/office/drawing/2014/main" id="{C792B206-8BD8-DA63-A781-B568ED911F4F}"/>
              </a:ext>
            </a:extLst>
          </p:cNvPr>
          <p:cNvSpPr/>
          <p:nvPr/>
        </p:nvSpPr>
        <p:spPr>
          <a:xfrm>
            <a:off x="5821153" y="3280226"/>
            <a:ext cx="250965" cy="18868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6" name="Veiksmo mygtukas: Eiti į pagrindinį 55">
            <a:hlinkClick r:id="" action="ppaction://hlinkshowjump?jump=firstslide" highlightClick="1"/>
            <a:extLst>
              <a:ext uri="{FF2B5EF4-FFF2-40B4-BE49-F238E27FC236}">
                <a16:creationId xmlns:a16="http://schemas.microsoft.com/office/drawing/2014/main" id="{22C35A78-75DC-D94A-DECB-E09B86576CEC}"/>
              </a:ext>
            </a:extLst>
          </p:cNvPr>
          <p:cNvSpPr/>
          <p:nvPr/>
        </p:nvSpPr>
        <p:spPr>
          <a:xfrm>
            <a:off x="7268484" y="2553216"/>
            <a:ext cx="283028" cy="20319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7" name="Veiksmo mygtukas: Eiti į pagrindinį 56">
            <a:hlinkClick r:id="" action="ppaction://hlinkshowjump?jump=firstslide" highlightClick="1"/>
            <a:extLst>
              <a:ext uri="{FF2B5EF4-FFF2-40B4-BE49-F238E27FC236}">
                <a16:creationId xmlns:a16="http://schemas.microsoft.com/office/drawing/2014/main" id="{58A77A4C-B3AB-EA66-6857-6728C0A4950D}"/>
              </a:ext>
            </a:extLst>
          </p:cNvPr>
          <p:cNvSpPr/>
          <p:nvPr/>
        </p:nvSpPr>
        <p:spPr>
          <a:xfrm>
            <a:off x="7231742" y="3378114"/>
            <a:ext cx="283029" cy="20319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8" name="Veiksmo mygtukas: Eiti į pagrindinį 57">
            <a:hlinkClick r:id="" action="ppaction://hlinkshowjump?jump=firstslide" highlightClick="1"/>
            <a:extLst>
              <a:ext uri="{FF2B5EF4-FFF2-40B4-BE49-F238E27FC236}">
                <a16:creationId xmlns:a16="http://schemas.microsoft.com/office/drawing/2014/main" id="{51FF28E8-5611-BAE1-01C3-F0A6D4E8DFF2}"/>
              </a:ext>
            </a:extLst>
          </p:cNvPr>
          <p:cNvSpPr/>
          <p:nvPr/>
        </p:nvSpPr>
        <p:spPr>
          <a:xfrm>
            <a:off x="3819988" y="1795184"/>
            <a:ext cx="229636" cy="186147"/>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25905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
            <a:extLst>
              <a:ext uri="{FF2B5EF4-FFF2-40B4-BE49-F238E27FC236}">
                <a16:creationId xmlns:a16="http://schemas.microsoft.com/office/drawing/2014/main" id="{994BDCE4-9CB4-4081-5390-3C2D98614260}"/>
              </a:ext>
            </a:extLst>
          </p:cNvPr>
          <p:cNvSpPr txBox="1">
            <a:spLocks/>
          </p:cNvSpPr>
          <p:nvPr/>
        </p:nvSpPr>
        <p:spPr>
          <a:xfrm>
            <a:off x="3378201" y="57150"/>
            <a:ext cx="5695950" cy="691934"/>
          </a:xfrm>
          <a:prstGeom prst="rect">
            <a:avLst/>
          </a:prstGeom>
          <a:solidFill>
            <a:schemeClr val="accent3">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400" dirty="0">
                <a:solidFill>
                  <a:srgbClr val="126A3A"/>
                </a:solidFill>
                <a:ea typeface="+mn-ea"/>
                <a:cs typeface="Arial" pitchFamily="34" charset="0"/>
              </a:rPr>
              <a:t>ES PARAMA TRUMPOMS TIEKIMO GRANDINĖMS </a:t>
            </a:r>
          </a:p>
        </p:txBody>
      </p:sp>
      <p:sp>
        <p:nvSpPr>
          <p:cNvPr id="5" name="Stačiakampis 4">
            <a:extLst>
              <a:ext uri="{FF2B5EF4-FFF2-40B4-BE49-F238E27FC236}">
                <a16:creationId xmlns:a16="http://schemas.microsoft.com/office/drawing/2014/main" id="{818A7383-E676-6226-9C9F-AB36479154DC}"/>
              </a:ext>
            </a:extLst>
          </p:cNvPr>
          <p:cNvSpPr/>
          <p:nvPr/>
        </p:nvSpPr>
        <p:spPr>
          <a:xfrm>
            <a:off x="142875" y="957263"/>
            <a:ext cx="3235326" cy="39327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126A3A"/>
                </a:solidFill>
                <a:latin typeface="Arial" panose="020B0604020202020204" pitchFamily="34" charset="0"/>
                <a:cs typeface="Arial" panose="020B0604020202020204" pitchFamily="34" charset="0"/>
              </a:rPr>
              <a:t>Paraiškų priėmimo tvarkaraštis:</a:t>
            </a:r>
          </a:p>
          <a:p>
            <a:pPr algn="ctr"/>
            <a:endParaRPr lang="lt-LT" sz="1600" b="1" dirty="0">
              <a:solidFill>
                <a:srgbClr val="126A3A"/>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lt-LT" sz="1600" dirty="0">
                <a:solidFill>
                  <a:srgbClr val="126A3A"/>
                </a:solidFill>
                <a:effectLst/>
                <a:latin typeface="Arial" panose="020B0604020202020204" pitchFamily="34" charset="0"/>
                <a:ea typeface="Times New Roman" panose="02020603050405020304" pitchFamily="18" charset="0"/>
                <a:cs typeface="Arial" panose="020B0604020202020204" pitchFamily="34" charset="0"/>
              </a:rPr>
              <a:t>KPP (2014-2020)</a:t>
            </a:r>
          </a:p>
          <a:p>
            <a:pPr algn="ctr"/>
            <a:r>
              <a:rPr lang="lt-LT" sz="1600" b="1" dirty="0">
                <a:solidFill>
                  <a:srgbClr val="126A3A"/>
                </a:solidFill>
                <a:effectLst/>
                <a:latin typeface="Arial" panose="020B0604020202020204" pitchFamily="34" charset="0"/>
                <a:ea typeface="Times New Roman" panose="02020603050405020304" pitchFamily="18" charset="0"/>
                <a:cs typeface="Arial" panose="020B0604020202020204" pitchFamily="34" charset="0"/>
              </a:rPr>
              <a:t>2024 m. kovas – balandis</a:t>
            </a:r>
          </a:p>
          <a:p>
            <a:pPr algn="ctr"/>
            <a:r>
              <a:rPr lang="lt-LT" sz="1600" b="1" dirty="0">
                <a:solidFill>
                  <a:srgbClr val="126A3A"/>
                </a:solidFill>
                <a:latin typeface="Arial" panose="020B0604020202020204" pitchFamily="34" charset="0"/>
                <a:ea typeface="Times New Roman" panose="02020603050405020304" pitchFamily="18" charset="0"/>
                <a:cs typeface="Arial" panose="020B0604020202020204" pitchFamily="34" charset="0"/>
              </a:rPr>
              <a:t>2024 m. rugsėjis – spalis </a:t>
            </a:r>
          </a:p>
          <a:p>
            <a:pPr algn="ctr"/>
            <a:endParaRPr lang="lt-LT" sz="1600" b="1" dirty="0">
              <a:solidFill>
                <a:srgbClr val="126A3A"/>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lt-LT" sz="1600" dirty="0">
                <a:solidFill>
                  <a:srgbClr val="126A3A"/>
                </a:solidFill>
                <a:effectLst/>
                <a:latin typeface="Arial" panose="020B0604020202020204" pitchFamily="34" charset="0"/>
                <a:ea typeface="Times New Roman" panose="02020603050405020304" pitchFamily="18" charset="0"/>
                <a:cs typeface="Arial" panose="020B0604020202020204" pitchFamily="34" charset="0"/>
              </a:rPr>
              <a:t>SP (2023-2027)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rgbClr val="126A3A"/>
                </a:solidFill>
                <a:effectLst/>
                <a:uLnTx/>
                <a:uFillTx/>
                <a:latin typeface="Arial" panose="020B0604020202020204" pitchFamily="34" charset="0"/>
                <a:ea typeface="Times New Roman" panose="02020603050405020304" pitchFamily="18" charset="0"/>
                <a:cs typeface="Arial" panose="020B0604020202020204" pitchFamily="34" charset="0"/>
              </a:rPr>
              <a:t>2024 m. gegužė – birželis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rgbClr val="126A3A"/>
                </a:solidFill>
                <a:effectLst/>
                <a:uLnTx/>
                <a:uFillTx/>
                <a:latin typeface="Arial" panose="020B0604020202020204" pitchFamily="34" charset="0"/>
                <a:ea typeface="Times New Roman" panose="02020603050405020304" pitchFamily="18" charset="0"/>
                <a:cs typeface="Arial" panose="020B0604020202020204" pitchFamily="34" charset="0"/>
              </a:rPr>
              <a:t>2024 m. lapkritis – gruodis </a:t>
            </a:r>
          </a:p>
          <a:p>
            <a:pPr algn="ctr"/>
            <a:endParaRPr lang="lt-LT" dirty="0">
              <a:solidFill>
                <a:srgbClr val="126A3A"/>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C608FAEC-B6F0-E739-275C-26010DBAB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1" y="847864"/>
            <a:ext cx="5107112" cy="40421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4CBE795-AA4A-A0E3-9E4C-150058010D73}"/>
              </a:ext>
            </a:extLst>
          </p:cNvPr>
          <p:cNvSpPr txBox="1"/>
          <p:nvPr/>
        </p:nvSpPr>
        <p:spPr>
          <a:xfrm>
            <a:off x="5765800" y="4738680"/>
            <a:ext cx="3308351" cy="184666"/>
          </a:xfrm>
          <a:prstGeom prst="rect">
            <a:avLst/>
          </a:prstGeom>
          <a:noFill/>
        </p:spPr>
        <p:txBody>
          <a:bodyPr wrap="square">
            <a:spAutoFit/>
          </a:bodyPr>
          <a:lstStyle/>
          <a:p>
            <a:r>
              <a:rPr lang="lt-LT" sz="600" dirty="0"/>
              <a:t>                                                                   Paveikslas iš</a:t>
            </a:r>
            <a:r>
              <a:rPr lang="en-US" sz="600" dirty="0"/>
              <a:t>:</a:t>
            </a:r>
            <a:r>
              <a:rPr lang="lt-LT" sz="600" dirty="0"/>
              <a:t> https://www.strength2food.eu/MOOC/</a:t>
            </a:r>
          </a:p>
        </p:txBody>
      </p:sp>
    </p:spTree>
    <p:extLst>
      <p:ext uri="{BB962C8B-B14F-4D97-AF65-F5344CB8AC3E}">
        <p14:creationId xmlns:p14="http://schemas.microsoft.com/office/powerpoint/2010/main" val="417656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čiakampis 12">
            <a:extLst>
              <a:ext uri="{FF2B5EF4-FFF2-40B4-BE49-F238E27FC236}">
                <a16:creationId xmlns:a16="http://schemas.microsoft.com/office/drawing/2014/main" id="{CC627903-D48A-5934-1621-5B7769921127}"/>
              </a:ext>
            </a:extLst>
          </p:cNvPr>
          <p:cNvSpPr/>
          <p:nvPr/>
        </p:nvSpPr>
        <p:spPr>
          <a:xfrm>
            <a:off x="88871" y="129473"/>
            <a:ext cx="2691720" cy="4966268"/>
          </a:xfrm>
          <a:prstGeom prst="rect">
            <a:avLst/>
          </a:prstGeom>
          <a:solidFill>
            <a:srgbClr val="126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Pavadinimas 20">
            <a:extLst>
              <a:ext uri="{FF2B5EF4-FFF2-40B4-BE49-F238E27FC236}">
                <a16:creationId xmlns:a16="http://schemas.microsoft.com/office/drawing/2014/main" id="{3F787DFB-B68C-B9D0-6EC1-97C1BF9344A1}"/>
              </a:ext>
            </a:extLst>
          </p:cNvPr>
          <p:cNvSpPr>
            <a:spLocks noGrp="1"/>
          </p:cNvSpPr>
          <p:nvPr>
            <p:ph type="ctrTitle"/>
          </p:nvPr>
        </p:nvSpPr>
        <p:spPr>
          <a:xfrm>
            <a:off x="2856489" y="256456"/>
            <a:ext cx="6198640" cy="884521"/>
          </a:xfrm>
          <a:solidFill>
            <a:schemeClr val="accent3">
              <a:lumMod val="40000"/>
              <a:lumOff val="60000"/>
            </a:schemeClr>
          </a:solidFill>
        </p:spPr>
        <p:txBody>
          <a:bodyPr>
            <a:normAutofit fontScale="90000"/>
          </a:bodyPr>
          <a:lstStyle/>
          <a:p>
            <a:br>
              <a:rPr lang="lt-LT" sz="1800" b="1" dirty="0">
                <a:solidFill>
                  <a:schemeClr val="tx1"/>
                </a:solidFill>
                <a:latin typeface="Times New Roman" panose="02020603050405020304" pitchFamily="18" charset="0"/>
                <a:cs typeface="Times New Roman" panose="02020603050405020304" pitchFamily="18" charset="0"/>
              </a:rPr>
            </a:br>
            <a:br>
              <a:rPr lang="lt-LT" sz="1800" b="1" dirty="0">
                <a:solidFill>
                  <a:schemeClr val="tx1"/>
                </a:solidFill>
                <a:latin typeface="Times New Roman" panose="02020603050405020304" pitchFamily="18" charset="0"/>
                <a:cs typeface="Times New Roman" panose="02020603050405020304" pitchFamily="18" charset="0"/>
              </a:rPr>
            </a:br>
            <a:r>
              <a:rPr lang="lt-LT" sz="1800" dirty="0">
                <a:solidFill>
                  <a:schemeClr val="tx1"/>
                </a:solidFill>
                <a:latin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agal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KPP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numatyti kvietim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ai</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teikti paraiškas </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tik pagal </a:t>
            </a:r>
            <a:r>
              <a:rPr lang="lt-LT" sz="1800" b="1" u="sng" dirty="0">
                <a:effectLst/>
                <a:latin typeface="Times New Roman" panose="02020603050405020304" pitchFamily="18" charset="0"/>
                <a:ea typeface="Calibri" panose="020F0502020204030204" pitchFamily="34" charset="0"/>
                <a:cs typeface="Times New Roman" panose="02020603050405020304" pitchFamily="18" charset="0"/>
              </a:rPr>
              <a:t>supaprastintąją tvarką iki 150 000 Eur</a:t>
            </a:r>
            <a:br>
              <a:rPr lang="lt-LT" sz="3200" b="0" dirty="0">
                <a:solidFill>
                  <a:schemeClr val="accent3">
                    <a:lumMod val="50000"/>
                  </a:schemeClr>
                </a:solidFill>
                <a:latin typeface="Times New Roman" panose="02020603050405020304" pitchFamily="18" charset="0"/>
                <a:cs typeface="Times New Roman" panose="02020603050405020304" pitchFamily="18" charset="0"/>
              </a:rPr>
            </a:br>
            <a:endParaRPr lang="lt-LT" sz="3100" b="1" i="1" dirty="0">
              <a:solidFill>
                <a:schemeClr val="accent3">
                  <a:lumMod val="50000"/>
                </a:schemeClr>
              </a:solidFill>
            </a:endParaRPr>
          </a:p>
        </p:txBody>
      </p:sp>
      <p:sp>
        <p:nvSpPr>
          <p:cNvPr id="22" name="Antrinis pavadinimas 21">
            <a:extLst>
              <a:ext uri="{FF2B5EF4-FFF2-40B4-BE49-F238E27FC236}">
                <a16:creationId xmlns:a16="http://schemas.microsoft.com/office/drawing/2014/main" id="{1974DA28-355E-AA9D-9EBB-80C458073853}"/>
              </a:ext>
            </a:extLst>
          </p:cNvPr>
          <p:cNvSpPr>
            <a:spLocks noGrp="1"/>
          </p:cNvSpPr>
          <p:nvPr>
            <p:ph type="subTitle" idx="1"/>
          </p:nvPr>
        </p:nvSpPr>
        <p:spPr>
          <a:xfrm>
            <a:off x="2838853" y="3495759"/>
            <a:ext cx="6198641" cy="1500567"/>
          </a:xfrm>
          <a:solidFill>
            <a:schemeClr val="accent3">
              <a:lumMod val="20000"/>
              <a:lumOff val="80000"/>
            </a:schemeClr>
          </a:solidFill>
        </p:spPr>
        <p:txBody>
          <a:bodyPr>
            <a:normAutofit/>
          </a:bodyPr>
          <a:lstStyle/>
          <a:p>
            <a:pPr marL="457200" indent="-457200">
              <a:buFont typeface="Wingdings" panose="05000000000000000000" pitchFamily="2" charset="2"/>
              <a:buChar char="v"/>
            </a:pPr>
            <a:endParaRPr lang="lt-LT" sz="1600" dirty="0"/>
          </a:p>
          <a:p>
            <a:pPr marL="457200" indent="-457200">
              <a:buFont typeface="Wingdings" panose="05000000000000000000" pitchFamily="2" charset="2"/>
              <a:buChar char="v"/>
            </a:pPr>
            <a:endParaRPr lang="lt-LT" sz="1600" dirty="0"/>
          </a:p>
          <a:p>
            <a:endParaRPr lang="lt-LT" dirty="0"/>
          </a:p>
        </p:txBody>
      </p:sp>
      <p:sp>
        <p:nvSpPr>
          <p:cNvPr id="2" name="Skaidrės numerio vietos rezervavimo ženklas 1">
            <a:extLst>
              <a:ext uri="{FF2B5EF4-FFF2-40B4-BE49-F238E27FC236}">
                <a16:creationId xmlns:a16="http://schemas.microsoft.com/office/drawing/2014/main" id="{B3724663-D9D3-70D1-C193-C6584F860FF9}"/>
              </a:ext>
            </a:extLst>
          </p:cNvPr>
          <p:cNvSpPr>
            <a:spLocks noGrp="1"/>
          </p:cNvSpPr>
          <p:nvPr>
            <p:ph type="sldNum" sz="quarter" idx="12"/>
          </p:nvPr>
        </p:nvSpPr>
        <p:spPr/>
        <p:txBody>
          <a:bodyPr/>
          <a:lstStyle/>
          <a:p>
            <a:fld id="{DA9B7F88-8E2D-499B-BAD8-FA2927D3DC0E}" type="slidenum">
              <a:rPr lang="en-GB" smtClean="0"/>
              <a:pPr/>
              <a:t>9</a:t>
            </a:fld>
            <a:endParaRPr lang="en-GB" dirty="0"/>
          </a:p>
        </p:txBody>
      </p:sp>
      <p:sp>
        <p:nvSpPr>
          <p:cNvPr id="3" name="Pavadinimas 1">
            <a:extLst>
              <a:ext uri="{FF2B5EF4-FFF2-40B4-BE49-F238E27FC236}">
                <a16:creationId xmlns:a16="http://schemas.microsoft.com/office/drawing/2014/main" id="{42997237-E611-3C4F-7A14-FE8D5E5C1263}"/>
              </a:ext>
            </a:extLst>
          </p:cNvPr>
          <p:cNvSpPr txBox="1">
            <a:spLocks/>
          </p:cNvSpPr>
          <p:nvPr/>
        </p:nvSpPr>
        <p:spPr>
          <a:xfrm>
            <a:off x="291314" y="2007141"/>
            <a:ext cx="2345096" cy="2879903"/>
          </a:xfrm>
          <a:prstGeom prst="rect">
            <a:avLst/>
          </a:prstGeom>
        </p:spPr>
        <p:txBody>
          <a:bodyPr vert="horz" lIns="91440" tIns="45720" rIns="91440" bIns="45720" rtlCol="0" anchor="b">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lt-LT" sz="2600" b="1" i="1" dirty="0">
              <a:solidFill>
                <a:srgbClr val="9BBB59"/>
              </a:solidFill>
              <a:latin typeface="Arial Narrow" panose="020B0606020202030204" pitchFamily="34" charset="0"/>
              <a:cs typeface="Arial" panose="020B0604020202020204" pitchFamily="34" charset="0"/>
            </a:endParaRPr>
          </a:p>
          <a:p>
            <a:pPr algn="l">
              <a:lnSpc>
                <a:spcPct val="90000"/>
              </a:lnSpc>
            </a:pPr>
            <a:endParaRPr lang="lt-LT" sz="2600" b="1" i="1" dirty="0">
              <a:solidFill>
                <a:schemeClr val="accent3"/>
              </a:solidFill>
              <a:latin typeface="Arial Narrow" panose="020B0606020202030204" pitchFamily="34" charset="0"/>
              <a:cs typeface="Arial" panose="020B0604020202020204" pitchFamily="34" charset="0"/>
            </a:endParaRPr>
          </a:p>
          <a:p>
            <a:pPr>
              <a:lnSpc>
                <a:spcPct val="90000"/>
              </a:lnSpc>
            </a:pPr>
            <a:r>
              <a:rPr lang="lt-LT" sz="3600" b="1" i="1" dirty="0">
                <a:solidFill>
                  <a:schemeClr val="accent3"/>
                </a:solidFill>
                <a:cs typeface="Arial" panose="020B0604020202020204" pitchFamily="34" charset="0"/>
              </a:rPr>
              <a:t>Trumpa tiekimo </a:t>
            </a:r>
            <a:r>
              <a:rPr lang="en-US" sz="3600" b="1" i="1" dirty="0">
                <a:solidFill>
                  <a:schemeClr val="accent3"/>
                </a:solidFill>
                <a:cs typeface="Arial" panose="020B0604020202020204" pitchFamily="34" charset="0"/>
              </a:rPr>
              <a:t>grandin</a:t>
            </a:r>
            <a:r>
              <a:rPr lang="lt-LT" sz="3600" b="1" i="1" dirty="0">
                <a:solidFill>
                  <a:schemeClr val="accent3"/>
                </a:solidFill>
                <a:cs typeface="Arial" panose="020B0604020202020204" pitchFamily="34" charset="0"/>
              </a:rPr>
              <a:t>ė </a:t>
            </a:r>
          </a:p>
          <a:p>
            <a:pPr>
              <a:lnSpc>
                <a:spcPct val="90000"/>
              </a:lnSpc>
            </a:pPr>
            <a:r>
              <a:rPr lang="en-US" sz="3600" b="1" i="1" dirty="0">
                <a:solidFill>
                  <a:schemeClr val="accent3"/>
                </a:solidFill>
                <a:cs typeface="Arial" panose="020B0604020202020204" pitchFamily="34" charset="0"/>
              </a:rPr>
              <a:t>KPP 2014-2020</a:t>
            </a:r>
            <a:endParaRPr lang="lt-LT" sz="3600" b="1" dirty="0">
              <a:solidFill>
                <a:schemeClr val="accent3"/>
              </a:solidFill>
              <a:cs typeface="Arial" panose="020B0604020202020204" pitchFamily="34" charset="0"/>
            </a:endParaRPr>
          </a:p>
          <a:p>
            <a:pPr>
              <a:lnSpc>
                <a:spcPct val="90000"/>
              </a:lnSpc>
            </a:pPr>
            <a:endParaRPr lang="en-US" sz="3500" b="1" dirty="0">
              <a:solidFill>
                <a:schemeClr val="bg2">
                  <a:lumMod val="75000"/>
                </a:schemeClr>
              </a:solidFill>
              <a:latin typeface="Arial Narrow" panose="020B0606020202030204" pitchFamily="34" charset="0"/>
              <a:cs typeface="Arial" panose="020B0604020202020204" pitchFamily="34" charset="0"/>
            </a:endParaRPr>
          </a:p>
          <a:p>
            <a:pPr algn="l">
              <a:lnSpc>
                <a:spcPct val="90000"/>
              </a:lnSpc>
            </a:pPr>
            <a:r>
              <a:rPr lang="lt-LT" sz="2600" b="1" i="1" dirty="0">
                <a:solidFill>
                  <a:schemeClr val="bg2">
                    <a:lumMod val="75000"/>
                  </a:schemeClr>
                </a:solidFill>
                <a:latin typeface="Arial Narrow" panose="020B0606020202030204" pitchFamily="34" charset="0"/>
                <a:cs typeface="Arial" panose="020B0604020202020204" pitchFamily="34" charset="0"/>
              </a:rPr>
              <a:t> </a:t>
            </a:r>
          </a:p>
        </p:txBody>
      </p:sp>
      <p:pic>
        <p:nvPicPr>
          <p:cNvPr id="11" name="Picture 2" descr="sustainable food system">
            <a:extLst>
              <a:ext uri="{FF2B5EF4-FFF2-40B4-BE49-F238E27FC236}">
                <a16:creationId xmlns:a16="http://schemas.microsoft.com/office/drawing/2014/main" id="{8321851F-F261-401D-F176-D54C83ED3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75" y="256456"/>
            <a:ext cx="2182114" cy="17506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39F8959-3FA9-39CA-465D-C8DFC9305735}"/>
              </a:ext>
            </a:extLst>
          </p:cNvPr>
          <p:cNvSpPr txBox="1"/>
          <p:nvPr/>
        </p:nvSpPr>
        <p:spPr>
          <a:xfrm>
            <a:off x="4482440" y="3564408"/>
            <a:ext cx="4504287" cy="1323439"/>
          </a:xfrm>
          <a:prstGeom prst="rect">
            <a:avLst/>
          </a:prstGeom>
          <a:noFill/>
        </p:spPr>
        <p:txBody>
          <a:bodyPr wrap="square">
            <a:spAutoFit/>
          </a:bodyPr>
          <a:lstStyle/>
          <a:p>
            <a:pPr algn="ctr"/>
            <a:r>
              <a:rPr lang="lt-LT" sz="1600" b="1" dirty="0">
                <a:latin typeface="Times New Roman" panose="02020603050405020304" pitchFamily="18" charset="0"/>
                <a:cs typeface="Times New Roman" panose="02020603050405020304" pitchFamily="18" charset="0"/>
              </a:rPr>
              <a:t>202</a:t>
            </a:r>
            <a:r>
              <a:rPr lang="en-US" sz="1600" b="1" dirty="0">
                <a:latin typeface="Times New Roman" panose="02020603050405020304" pitchFamily="18" charset="0"/>
                <a:cs typeface="Times New Roman" panose="02020603050405020304" pitchFamily="18" charset="0"/>
              </a:rPr>
              <a:t>4</a:t>
            </a:r>
            <a:r>
              <a:rPr lang="lt-LT" sz="1600" b="1" dirty="0">
                <a:latin typeface="Times New Roman" panose="02020603050405020304" pitchFamily="18" charset="0"/>
                <a:cs typeface="Times New Roman" panose="02020603050405020304" pitchFamily="18" charset="0"/>
              </a:rPr>
              <a:t> m. numatyti </a:t>
            </a:r>
            <a:r>
              <a:rPr lang="en-US" sz="1600" b="1" dirty="0">
                <a:latin typeface="Times New Roman" panose="02020603050405020304" pitchFamily="18" charset="0"/>
                <a:cs typeface="Times New Roman" panose="02020603050405020304" pitchFamily="18" charset="0"/>
              </a:rPr>
              <a:t>2 </a:t>
            </a:r>
            <a:r>
              <a:rPr lang="lt-LT" sz="1600" b="1" dirty="0">
                <a:latin typeface="Times New Roman" panose="02020603050405020304" pitchFamily="18" charset="0"/>
                <a:cs typeface="Times New Roman" panose="02020603050405020304" pitchFamily="18" charset="0"/>
              </a:rPr>
              <a:t>paraiškų priėmimai: </a:t>
            </a:r>
          </a:p>
          <a:p>
            <a:pPr algn="ctr"/>
            <a:r>
              <a:rPr lang="en-US" sz="1600" i="1" dirty="0">
                <a:latin typeface="Times New Roman" panose="02020603050405020304" pitchFamily="18" charset="0"/>
                <a:cs typeface="Times New Roman" panose="02020603050405020304" pitchFamily="18" charset="0"/>
              </a:rPr>
              <a:t>2024 m. kovo 18 d. </a:t>
            </a:r>
            <a:r>
              <a:rPr lang="lt-LT" sz="1600" i="1" dirty="0">
                <a:latin typeface="Times New Roman" panose="02020603050405020304" pitchFamily="18" charset="0"/>
                <a:cs typeface="Times New Roman" panose="02020603050405020304" pitchFamily="18" charset="0"/>
              </a:rPr>
              <a:t> – </a:t>
            </a:r>
            <a:r>
              <a:rPr lang="en-US" sz="1600" i="1" dirty="0">
                <a:latin typeface="Times New Roman" panose="02020603050405020304" pitchFamily="18" charset="0"/>
                <a:cs typeface="Times New Roman" panose="02020603050405020304" pitchFamily="18" charset="0"/>
              </a:rPr>
              <a:t>2024 m. gegu</a:t>
            </a:r>
            <a:r>
              <a:rPr lang="lt-LT" sz="1600" i="1" dirty="0">
                <a:latin typeface="Times New Roman" panose="02020603050405020304" pitchFamily="18" charset="0"/>
                <a:cs typeface="Times New Roman" panose="02020603050405020304" pitchFamily="18" charset="0"/>
              </a:rPr>
              <a:t>žės</a:t>
            </a:r>
            <a:r>
              <a:rPr lang="en-US" sz="1600" i="1" dirty="0">
                <a:latin typeface="Times New Roman" panose="02020603050405020304" pitchFamily="18" charset="0"/>
                <a:cs typeface="Times New Roman" panose="02020603050405020304" pitchFamily="18" charset="0"/>
              </a:rPr>
              <a:t> 13 d. </a:t>
            </a:r>
            <a:endParaRPr lang="lt-LT" sz="1600" i="1" dirty="0">
              <a:latin typeface="Times New Roman" panose="02020603050405020304" pitchFamily="18" charset="0"/>
              <a:cs typeface="Times New Roman" panose="02020603050405020304" pitchFamily="18" charset="0"/>
            </a:endParaRPr>
          </a:p>
          <a:p>
            <a:pPr algn="ctr"/>
            <a:r>
              <a:rPr lang="en-US" sz="1600" i="1" dirty="0">
                <a:latin typeface="Times New Roman" panose="02020603050405020304" pitchFamily="18" charset="0"/>
                <a:cs typeface="Times New Roman" panose="02020603050405020304" pitchFamily="18" charset="0"/>
              </a:rPr>
              <a:t>2024 m. rugs</a:t>
            </a:r>
            <a:r>
              <a:rPr lang="lt-LT" sz="1600" i="1" dirty="0">
                <a:latin typeface="Times New Roman" panose="02020603050405020304" pitchFamily="18" charset="0"/>
                <a:cs typeface="Times New Roman" panose="02020603050405020304" pitchFamily="18" charset="0"/>
              </a:rPr>
              <a:t>ėjo </a:t>
            </a:r>
            <a:r>
              <a:rPr lang="en-US" sz="1600" i="1" dirty="0">
                <a:latin typeface="Times New Roman" panose="02020603050405020304" pitchFamily="18" charset="0"/>
                <a:cs typeface="Times New Roman" panose="02020603050405020304" pitchFamily="18" charset="0"/>
              </a:rPr>
              <a:t>2 d. </a:t>
            </a:r>
            <a:r>
              <a:rPr lang="lt-LT" sz="1600" i="1" dirty="0">
                <a:latin typeface="Times New Roman" panose="02020603050405020304" pitchFamily="18" charset="0"/>
                <a:cs typeface="Times New Roman" panose="02020603050405020304" pitchFamily="18" charset="0"/>
              </a:rPr>
              <a:t> – </a:t>
            </a:r>
            <a:r>
              <a:rPr lang="en-US" sz="1600" i="1" dirty="0">
                <a:latin typeface="Times New Roman" panose="02020603050405020304" pitchFamily="18" charset="0"/>
                <a:cs typeface="Times New Roman" panose="02020603050405020304" pitchFamily="18" charset="0"/>
              </a:rPr>
              <a:t>2024 m. spalio 31 d. </a:t>
            </a:r>
            <a:endParaRPr lang="lt-LT" sz="1600" i="1" dirty="0">
              <a:latin typeface="Times New Roman" panose="02020603050405020304" pitchFamily="18" charset="0"/>
              <a:cs typeface="Times New Roman" panose="02020603050405020304" pitchFamily="18" charset="0"/>
            </a:endParaRPr>
          </a:p>
          <a:p>
            <a:pPr algn="ctr"/>
            <a:endParaRPr lang="lt-LT" sz="1600" b="1" i="1" dirty="0">
              <a:solidFill>
                <a:srgbClr val="00B050"/>
              </a:solidFill>
              <a:latin typeface="Times New Roman" panose="02020603050405020304" pitchFamily="18" charset="0"/>
              <a:cs typeface="Times New Roman" panose="02020603050405020304" pitchFamily="18" charset="0"/>
            </a:endParaRPr>
          </a:p>
          <a:p>
            <a:pPr algn="ctr"/>
            <a:r>
              <a:rPr lang="lt-LT" sz="1600" b="1" i="1" dirty="0">
                <a:solidFill>
                  <a:srgbClr val="126A3A"/>
                </a:solidFill>
                <a:latin typeface="Times New Roman" panose="02020603050405020304" pitchFamily="18" charset="0"/>
                <a:cs typeface="Times New Roman" panose="02020603050405020304" pitchFamily="18" charset="0"/>
              </a:rPr>
              <a:t>(Pagal </a:t>
            </a:r>
            <a:r>
              <a:rPr lang="fi-FI" sz="1600" b="1" i="0" dirty="0">
                <a:solidFill>
                  <a:srgbClr val="126A3A"/>
                </a:solidFill>
                <a:effectLst/>
                <a:latin typeface="Times New Roman" panose="02020603050405020304" pitchFamily="18" charset="0"/>
              </a:rPr>
              <a:t>2024 m. sausio 19 d.</a:t>
            </a:r>
            <a:r>
              <a:rPr lang="lt-LT" sz="1600" b="1" i="0" dirty="0">
                <a:solidFill>
                  <a:srgbClr val="126A3A"/>
                </a:solidFill>
                <a:effectLst/>
                <a:latin typeface="Times New Roman" panose="02020603050405020304" pitchFamily="18" charset="0"/>
              </a:rPr>
              <a:t> </a:t>
            </a:r>
            <a:r>
              <a:rPr lang="lt-LT" sz="1600" b="1" i="1" dirty="0">
                <a:solidFill>
                  <a:srgbClr val="126A3A"/>
                </a:solidFill>
                <a:latin typeface="Times New Roman" panose="02020603050405020304" pitchFamily="18" charset="0"/>
                <a:cs typeface="Times New Roman" panose="02020603050405020304" pitchFamily="18" charset="0"/>
              </a:rPr>
              <a:t>įsakymą Nr. 3D-38) </a:t>
            </a:r>
          </a:p>
        </p:txBody>
      </p:sp>
      <p:pic>
        <p:nvPicPr>
          <p:cNvPr id="7" name="Obraz 10">
            <a:extLst>
              <a:ext uri="{FF2B5EF4-FFF2-40B4-BE49-F238E27FC236}">
                <a16:creationId xmlns:a16="http://schemas.microsoft.com/office/drawing/2014/main" id="{A08B7052-7BA3-39C6-C26D-EE530FF9C7A6}"/>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2856489" y="3552189"/>
            <a:ext cx="1343277" cy="1334855"/>
          </a:xfrm>
          <a:prstGeom prst="rect">
            <a:avLst/>
          </a:prstGeom>
          <a:effectLst>
            <a:softEdge rad="152400"/>
          </a:effectLst>
        </p:spPr>
      </p:pic>
      <p:sp>
        <p:nvSpPr>
          <p:cNvPr id="9" name="Stačiakampis 8">
            <a:extLst>
              <a:ext uri="{FF2B5EF4-FFF2-40B4-BE49-F238E27FC236}">
                <a16:creationId xmlns:a16="http://schemas.microsoft.com/office/drawing/2014/main" id="{66EED1B4-9610-60AE-0DB1-8D06A7A05EEB}"/>
              </a:ext>
            </a:extLst>
          </p:cNvPr>
          <p:cNvSpPr/>
          <p:nvPr/>
        </p:nvSpPr>
        <p:spPr>
          <a:xfrm>
            <a:off x="2856488" y="1323259"/>
            <a:ext cx="6198639" cy="18829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000000"/>
                </a:solidFill>
                <a:latin typeface="Times New Roman" panose="02020603050405020304" pitchFamily="18" charset="0"/>
                <a:ea typeface="Times New Roman" panose="02020603050405020304" pitchFamily="18" charset="0"/>
              </a:rPr>
              <a:t>                 </a:t>
            </a:r>
            <a:r>
              <a:rPr lang="lt-LT" sz="1600" b="1" dirty="0">
                <a:solidFill>
                  <a:schemeClr val="tx1"/>
                </a:solidFill>
                <a:latin typeface="Times New Roman" panose="02020603050405020304" pitchFamily="18" charset="0"/>
                <a:ea typeface="Times New Roman" panose="02020603050405020304" pitchFamily="18" charset="0"/>
              </a:rPr>
              <a:t>Remiamas - </a:t>
            </a:r>
            <a:r>
              <a:rPr lang="lt-LT" sz="1600" b="1" dirty="0">
                <a:solidFill>
                  <a:schemeClr val="tx1"/>
                </a:solidFill>
                <a:effectLst/>
                <a:latin typeface="Times New Roman" panose="02020603050405020304" pitchFamily="18" charset="0"/>
                <a:ea typeface="Times New Roman" panose="02020603050405020304" pitchFamily="18" charset="0"/>
              </a:rPr>
              <a:t> įprastas ūkio subjektų bendradarbiavimas </a:t>
            </a:r>
            <a:r>
              <a:rPr lang="lt-LT" sz="1600" dirty="0">
                <a:solidFill>
                  <a:schemeClr val="tx1"/>
                </a:solidFill>
                <a:effectLst/>
                <a:latin typeface="Times New Roman" panose="02020603050405020304" pitchFamily="18" charset="0"/>
                <a:ea typeface="Times New Roman" panose="02020603050405020304" pitchFamily="18" charset="0"/>
              </a:rPr>
              <a:t>žemės ūkio ir maisto produktų tiekimo srityje – </a:t>
            </a:r>
            <a:r>
              <a:rPr lang="lt-LT" sz="1600" b="1" dirty="0">
                <a:solidFill>
                  <a:schemeClr val="tx1"/>
                </a:solidFill>
                <a:effectLst/>
                <a:latin typeface="Times New Roman" panose="02020603050405020304" pitchFamily="18" charset="0"/>
                <a:ea typeface="Times New Roman" panose="02020603050405020304" pitchFamily="18" charset="0"/>
              </a:rPr>
              <a:t>tiesioginių pardavimų skatinimas</a:t>
            </a:r>
            <a:r>
              <a:rPr lang="lt-LT" sz="1600" dirty="0">
                <a:solidFill>
                  <a:schemeClr val="tx1"/>
                </a:solidFill>
                <a:effectLst/>
                <a:latin typeface="Times New Roman" panose="02020603050405020304" pitchFamily="18" charset="0"/>
                <a:ea typeface="Times New Roman" panose="02020603050405020304" pitchFamily="18" charset="0"/>
              </a:rPr>
              <a:t>, vykdant trumposios tiekimo grandinės veiklą (</a:t>
            </a:r>
            <a:r>
              <a:rPr lang="lt-LT" sz="1600" b="1" dirty="0">
                <a:solidFill>
                  <a:schemeClr val="tx1"/>
                </a:solidFill>
                <a:effectLst/>
                <a:latin typeface="Times New Roman" panose="02020603050405020304" pitchFamily="18" charset="0"/>
                <a:ea typeface="Times New Roman" panose="02020603050405020304" pitchFamily="18" charset="0"/>
              </a:rPr>
              <a:t>transportavimą ir pardavimą</a:t>
            </a:r>
            <a:r>
              <a:rPr lang="lt-LT" sz="1600" dirty="0">
                <a:solidFill>
                  <a:schemeClr val="tx1"/>
                </a:solidFill>
                <a:effectLst/>
                <a:latin typeface="Times New Roman" panose="02020603050405020304" pitchFamily="18" charset="0"/>
                <a:ea typeface="Times New Roman" panose="02020603050405020304" pitchFamily="18" charset="0"/>
              </a:rPr>
              <a:t>), siekiant, kad tiekiami produktai greitai pasiektų vartotoją.</a:t>
            </a:r>
            <a:endParaRPr lang="en-US" sz="1600" dirty="0">
              <a:solidFill>
                <a:schemeClr val="tx1"/>
              </a:solidFill>
              <a:effectLst/>
              <a:latin typeface="Times New Roman" panose="02020603050405020304" pitchFamily="18" charset="0"/>
              <a:ea typeface="Times New Roman" panose="02020603050405020304" pitchFamily="18" charset="0"/>
            </a:endParaRPr>
          </a:p>
          <a:p>
            <a:pPr algn="ctr"/>
            <a:r>
              <a:rPr lang="en-US" sz="1600" b="1" dirty="0">
                <a:solidFill>
                  <a:schemeClr val="tx1"/>
                </a:solidFill>
                <a:latin typeface="Times New Roman" panose="02020603050405020304" pitchFamily="18" charset="0"/>
              </a:rPr>
              <a:t>Neremiama</a:t>
            </a:r>
            <a:r>
              <a:rPr lang="en-US" sz="1600" dirty="0">
                <a:solidFill>
                  <a:schemeClr val="tx1"/>
                </a:solidFill>
                <a:latin typeface="Times New Roman" panose="02020603050405020304" pitchFamily="18" charset="0"/>
              </a:rPr>
              <a:t> - </a:t>
            </a:r>
            <a:r>
              <a:rPr lang="lt-LT"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logistikos centrų įkūrimas</a:t>
            </a:r>
            <a:r>
              <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t-LT"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ir maisto tiekimas viešąsias paslaugas teikiančioms įstaigoms ar įmonėms.</a:t>
            </a:r>
            <a:endParaRPr lang="lt-LT" sz="1600" dirty="0">
              <a:solidFill>
                <a:schemeClr val="tx1"/>
              </a:solidFill>
            </a:endParaRPr>
          </a:p>
        </p:txBody>
      </p:sp>
    </p:spTree>
    <p:extLst>
      <p:ext uri="{BB962C8B-B14F-4D97-AF65-F5344CB8AC3E}">
        <p14:creationId xmlns:p14="http://schemas.microsoft.com/office/powerpoint/2010/main" val="1181045557"/>
      </p:ext>
    </p:extLst>
  </p:cSld>
  <p:clrMapOvr>
    <a:masterClrMapping/>
  </p:clrMapOvr>
</p:sld>
</file>

<file path=ppt/theme/theme1.xml><?xml version="1.0" encoding="utf-8"?>
<a:theme xmlns:a="http://schemas.openxmlformats.org/drawingml/2006/main" name="ZUM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ZUM PPT template (002).pptx  -  Tik skaityti" id="{7F436046-F3F6-4520-8AB3-D81269D02C44}" vid="{332B72F7-2300-4B3F-863E-43245681ED79}"/>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410986FB263A4F94202C116B3ED1C3" ma:contentTypeVersion="8" ma:contentTypeDescription="Create a new document." ma:contentTypeScope="" ma:versionID="30860e90d0b80badb5c9e11df860e482">
  <xsd:schema xmlns:xsd="http://www.w3.org/2001/XMLSchema" xmlns:xs="http://www.w3.org/2001/XMLSchema" xmlns:p="http://schemas.microsoft.com/office/2006/metadata/properties" xmlns:ns2="c488262e-fee8-4365-a613-8b9e3fbd1795" xmlns:ns3="63783bbd-3efe-4ae6-b83d-d59d748d4472" targetNamespace="http://schemas.microsoft.com/office/2006/metadata/properties" ma:root="true" ma:fieldsID="d03137594a77882959925cada76fe0ff" ns2:_="" ns3:_="">
    <xsd:import namespace="c488262e-fee8-4365-a613-8b9e3fbd1795"/>
    <xsd:import namespace="63783bbd-3efe-4ae6-b83d-d59d748d44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8262e-fee8-4365-a613-8b9e3fbd17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783bbd-3efe-4ae6-b83d-d59d748d44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531BE-42EA-40C3-AAB3-03698B50B5E4}">
  <ds:schemaRefs>
    <ds:schemaRef ds:uri="63783bbd-3efe-4ae6-b83d-d59d748d4472"/>
    <ds:schemaRef ds:uri="c488262e-fee8-4365-a613-8b9e3fbd17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65D5C0-B7E3-4221-AA84-F2D0F2BE00A2}">
  <ds:schemaRefs>
    <ds:schemaRef ds:uri="63783bbd-3efe-4ae6-b83d-d59d748d4472"/>
    <ds:schemaRef ds:uri="c488262e-fee8-4365-a613-8b9e3fbd17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2B8D86-E53E-41A2-9186-4A690BD6B4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4672</TotalTime>
  <Words>3166</Words>
  <Application>Microsoft Office PowerPoint</Application>
  <PresentationFormat>Demonstracija ekrane (16:9)</PresentationFormat>
  <Paragraphs>352</Paragraphs>
  <Slides>26</Slides>
  <Notes>24</Notes>
  <HiddenSlides>0</HiddenSlides>
  <MMClips>0</MMClips>
  <ScaleCrop>false</ScaleCrop>
  <HeadingPairs>
    <vt:vector size="6" baseType="variant">
      <vt:variant>
        <vt:lpstr>Naudojami šriftai</vt:lpstr>
      </vt:variant>
      <vt:variant>
        <vt:i4>6</vt:i4>
      </vt:variant>
      <vt:variant>
        <vt:lpstr>Tema</vt:lpstr>
      </vt:variant>
      <vt:variant>
        <vt:i4>2</vt:i4>
      </vt:variant>
      <vt:variant>
        <vt:lpstr>Skaidrių pavadinimai</vt:lpstr>
      </vt:variant>
      <vt:variant>
        <vt:i4>26</vt:i4>
      </vt:variant>
    </vt:vector>
  </HeadingPairs>
  <TitlesOfParts>
    <vt:vector size="34" baseType="lpstr">
      <vt:lpstr>Arial</vt:lpstr>
      <vt:lpstr>Arial Narrow</vt:lpstr>
      <vt:lpstr>Calibri</vt:lpstr>
      <vt:lpstr>Poppins</vt:lpstr>
      <vt:lpstr>Times New Roman</vt:lpstr>
      <vt:lpstr>Wingdings</vt:lpstr>
      <vt:lpstr>ZUM PPT template</vt:lpstr>
      <vt:lpstr>Simple Light</vt:lpstr>
      <vt:lpstr>„PowerPoint“ pateiktis</vt:lpstr>
      <vt:lpstr>Trumpa tiekimo grandinė</vt:lpstr>
      <vt:lpstr>„PowerPoint“ pateiktis</vt:lpstr>
      <vt:lpstr>„PowerPoint“ pateiktis</vt:lpstr>
      <vt:lpstr>„PowerPoint“ pateiktis</vt:lpstr>
      <vt:lpstr>„PowerPoint“ pateiktis</vt:lpstr>
      <vt:lpstr>„PowerPoint“ pateiktis</vt:lpstr>
      <vt:lpstr>„PowerPoint“ pateiktis</vt:lpstr>
      <vt:lpstr>  Pagal KPP numatyti kvietimai teikti paraiškas tik pagal supaprastintąją tvarką iki 150 000 Eur </vt:lpstr>
      <vt:lpstr>„PowerPoint“ pateiktis</vt:lpstr>
      <vt:lpstr>„PowerPoint“ pateiktis</vt:lpstr>
      <vt:lpstr>„PowerPoint“ pateiktis</vt:lpstr>
      <vt:lpstr>„PowerPoint“ pateiktis</vt:lpstr>
      <vt:lpstr>  Priemonės tikslas – remti horizontalų ir vertikalų  smulkiųjų ir vidutinių ūkio subjektų bendradarbiavimą, kuriant ir plėtojant trumpas tiekimo grandines  </vt:lpstr>
      <vt:lpstr>„PowerPoint“ pateiktis</vt:lpstr>
      <vt:lpstr>„PowerPoint“ pateiktis</vt:lpstr>
      <vt:lpstr>„PowerPoint“ pateiktis</vt:lpstr>
      <vt:lpstr>„PowerPoint“ pateiktis</vt:lpstr>
      <vt:lpstr>„PowerPoint“ pateiktis</vt:lpstr>
      <vt:lpstr>„PowerPoint“ pateiktis</vt:lpstr>
      <vt:lpstr>Tinkamos finansuoti išlaidos</vt:lpstr>
      <vt:lpstr>Atrankos kriterijai</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Kristina Indriošienė</dc:creator>
  <cp:lastModifiedBy>Nomeda Padvaiskaitė</cp:lastModifiedBy>
  <cp:revision>110</cp:revision>
  <cp:lastPrinted>2022-10-06T06:36:06Z</cp:lastPrinted>
  <dcterms:created xsi:type="dcterms:W3CDTF">2022-09-05T07:04:46Z</dcterms:created>
  <dcterms:modified xsi:type="dcterms:W3CDTF">2024-01-22T09:41:05Z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0x0101009E410986FB263A4F94202C116B3ED1C3</vt:lpwstr>
  </property>
</Properties>
</file>