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22" r:id="rId2"/>
    <p:sldId id="348" r:id="rId3"/>
    <p:sldId id="318" r:id="rId4"/>
    <p:sldId id="320" r:id="rId5"/>
    <p:sldId id="327" r:id="rId6"/>
    <p:sldId id="334" r:id="rId7"/>
    <p:sldId id="326" r:id="rId8"/>
    <p:sldId id="324" r:id="rId9"/>
    <p:sldId id="350" r:id="rId10"/>
    <p:sldId id="572" r:id="rId11"/>
    <p:sldId id="277" r:id="rId12"/>
    <p:sldId id="573" r:id="rId13"/>
    <p:sldId id="574" r:id="rId14"/>
    <p:sldId id="257" r:id="rId15"/>
    <p:sldId id="275" r:id="rId16"/>
    <p:sldId id="575" r:id="rId17"/>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97316ED-2E35-42A8-8ADC-7DDE8ECF31F9}">
          <p14:sldIdLst>
            <p14:sldId id="322"/>
            <p14:sldId id="348"/>
            <p14:sldId id="318"/>
            <p14:sldId id="320"/>
            <p14:sldId id="327"/>
            <p14:sldId id="334"/>
            <p14:sldId id="326"/>
            <p14:sldId id="324"/>
            <p14:sldId id="350"/>
            <p14:sldId id="572"/>
            <p14:sldId id="277"/>
            <p14:sldId id="573"/>
            <p14:sldId id="574"/>
            <p14:sldId id="257"/>
            <p14:sldId id="275"/>
            <p14:sldId id="57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ta Sadauskaitė" initials="AS" lastIdx="2" clrIdx="0">
    <p:extLst>
      <p:ext uri="{19B8F6BF-5375-455C-9EA6-DF929625EA0E}">
        <p15:presenceInfo xmlns:p15="http://schemas.microsoft.com/office/powerpoint/2012/main" userId="S::ASadauskaite@vptPBI.onmicrosoft.com::9502a8b6-961e-4b95-914d-1e7fe367a4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64D"/>
    <a:srgbClr val="006837"/>
    <a:srgbClr val="D62F27"/>
    <a:srgbClr val="FDAE61"/>
    <a:srgbClr val="A5D869"/>
    <a:srgbClr val="7298AA"/>
    <a:srgbClr val="B9B151"/>
    <a:srgbClr val="C15A53"/>
    <a:srgbClr val="44546A"/>
    <a:srgbClr val="469E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04" autoAdjust="0"/>
    <p:restoredTop sz="92468" autoAdjust="0"/>
  </p:normalViewPr>
  <p:slideViewPr>
    <p:cSldViewPr snapToGrid="0" snapToObjects="1">
      <p:cViewPr>
        <p:scale>
          <a:sx n="120" d="100"/>
          <a:sy n="120" d="100"/>
        </p:scale>
        <p:origin x="144" y="1152"/>
      </p:cViewPr>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CA4A3F-6A2A-7249-A6D8-E1BFB565153E}" type="doc">
      <dgm:prSet loTypeId="urn:microsoft.com/office/officeart/2005/8/layout/orgChart1" loCatId="" qsTypeId="urn:microsoft.com/office/officeart/2005/8/quickstyle/simple1" qsCatId="simple" csTypeId="urn:microsoft.com/office/officeart/2005/8/colors/colorful4" csCatId="colorful" phldr="1"/>
      <dgm:spPr/>
      <dgm:t>
        <a:bodyPr/>
        <a:lstStyle/>
        <a:p>
          <a:endParaRPr lang="en-GB"/>
        </a:p>
      </dgm:t>
    </dgm:pt>
    <dgm:pt modelId="{4E5C3DD0-2F74-A341-B165-1A7B2078F551}">
      <dgm:prSet phldrT="[Text]"/>
      <dgm:spPr/>
      <dgm:t>
        <a:bodyPr/>
        <a:lstStyle/>
        <a:p>
          <a:r>
            <a:rPr lang="en-GB" dirty="0" err="1"/>
            <a:t>Sutartis</a:t>
          </a:r>
          <a:endParaRPr lang="en-GB" dirty="0"/>
        </a:p>
      </dgm:t>
    </dgm:pt>
    <dgm:pt modelId="{E42E94ED-CFA5-5A48-8973-B2FC1DF6C791}" type="parTrans" cxnId="{078311F6-89FF-E74F-A068-4D9B5A22C427}">
      <dgm:prSet/>
      <dgm:spPr/>
      <dgm:t>
        <a:bodyPr/>
        <a:lstStyle/>
        <a:p>
          <a:endParaRPr lang="en-GB"/>
        </a:p>
      </dgm:t>
    </dgm:pt>
    <dgm:pt modelId="{054B54F4-003A-4246-BE13-B19CFB9E712A}" type="sibTrans" cxnId="{078311F6-89FF-E74F-A068-4D9B5A22C427}">
      <dgm:prSet/>
      <dgm:spPr/>
      <dgm:t>
        <a:bodyPr/>
        <a:lstStyle/>
        <a:p>
          <a:endParaRPr lang="en-GB"/>
        </a:p>
      </dgm:t>
    </dgm:pt>
    <dgm:pt modelId="{1C8BD6F5-B4AB-0F44-A24E-717506D20CFA}">
      <dgm:prSet phldrT="[Text]" custT="1"/>
      <dgm:spPr/>
      <dgm:t>
        <a:bodyPr/>
        <a:lstStyle/>
        <a:p>
          <a:r>
            <a:rPr lang="en-GB" sz="3600" dirty="0" err="1"/>
            <a:t>Jei</a:t>
          </a:r>
          <a:r>
            <a:rPr lang="en-GB" sz="3600" dirty="0"/>
            <a:t> </a:t>
          </a:r>
          <a:r>
            <a:rPr lang="en-GB" sz="3600" dirty="0" err="1"/>
            <a:t>sutarties</a:t>
          </a:r>
          <a:r>
            <a:rPr lang="en-GB" sz="3600" dirty="0"/>
            <a:t> </a:t>
          </a:r>
          <a:r>
            <a:rPr lang="en-GB" sz="3600" dirty="0" err="1"/>
            <a:t>vertė</a:t>
          </a:r>
          <a:r>
            <a:rPr lang="en-GB" sz="3600" dirty="0"/>
            <a:t> &lt;5000 </a:t>
          </a:r>
          <a:r>
            <a:rPr lang="en-GB" sz="3600" dirty="0" err="1"/>
            <a:t>Eur</a:t>
          </a:r>
          <a:r>
            <a:rPr lang="en-GB" sz="3600" dirty="0"/>
            <a:t> be PVM</a:t>
          </a:r>
        </a:p>
        <a:p>
          <a:r>
            <a:rPr lang="en-GB" sz="3600" dirty="0"/>
            <a:t>ŽODŽIU</a:t>
          </a:r>
        </a:p>
      </dgm:t>
    </dgm:pt>
    <dgm:pt modelId="{1354C75B-EB1A-E440-BBD5-E06F9B0F5EAF}" type="parTrans" cxnId="{6BD4DB34-0020-6F46-8C05-842F43C93280}">
      <dgm:prSet/>
      <dgm:spPr/>
      <dgm:t>
        <a:bodyPr/>
        <a:lstStyle/>
        <a:p>
          <a:endParaRPr lang="en-GB"/>
        </a:p>
      </dgm:t>
    </dgm:pt>
    <dgm:pt modelId="{31EC13CC-1265-8947-BACD-7E398DD90E3F}" type="sibTrans" cxnId="{6BD4DB34-0020-6F46-8C05-842F43C93280}">
      <dgm:prSet/>
      <dgm:spPr/>
      <dgm:t>
        <a:bodyPr/>
        <a:lstStyle/>
        <a:p>
          <a:endParaRPr lang="en-GB"/>
        </a:p>
      </dgm:t>
    </dgm:pt>
    <dgm:pt modelId="{7FA28683-809B-BD49-998B-2E035F58B61A}">
      <dgm:prSet phldrT="[Text]" custT="1"/>
      <dgm:spPr>
        <a:solidFill>
          <a:srgbClr val="00B050"/>
        </a:solidFill>
      </dgm:spPr>
      <dgm:t>
        <a:bodyPr/>
        <a:lstStyle/>
        <a:p>
          <a:r>
            <a:rPr lang="en-GB" sz="3600" dirty="0" err="1"/>
            <a:t>Jei</a:t>
          </a:r>
          <a:r>
            <a:rPr lang="en-GB" sz="3600" dirty="0"/>
            <a:t> </a:t>
          </a:r>
          <a:r>
            <a:rPr lang="en-GB" sz="3600" dirty="0" err="1"/>
            <a:t>sutarties</a:t>
          </a:r>
          <a:r>
            <a:rPr lang="en-GB" sz="3600" dirty="0"/>
            <a:t> </a:t>
          </a:r>
          <a:r>
            <a:rPr lang="en-GB" sz="3600" dirty="0" err="1"/>
            <a:t>vertė</a:t>
          </a:r>
          <a:r>
            <a:rPr lang="en-GB" sz="3600" dirty="0"/>
            <a:t> &gt;5000 </a:t>
          </a:r>
          <a:r>
            <a:rPr lang="en-GB" sz="3600" dirty="0" err="1"/>
            <a:t>Eur</a:t>
          </a:r>
          <a:r>
            <a:rPr lang="en-GB" sz="3600" dirty="0"/>
            <a:t> be PVM</a:t>
          </a:r>
        </a:p>
        <a:p>
          <a:r>
            <a:rPr lang="en-GB" sz="3600" dirty="0"/>
            <a:t>RAŠTU</a:t>
          </a:r>
        </a:p>
      </dgm:t>
    </dgm:pt>
    <dgm:pt modelId="{7135FB6A-6141-E140-89B2-A0015AEE5E71}" type="parTrans" cxnId="{B69F285F-564B-C84A-BFBC-39CAEF09DC79}">
      <dgm:prSet/>
      <dgm:spPr/>
      <dgm:t>
        <a:bodyPr/>
        <a:lstStyle/>
        <a:p>
          <a:endParaRPr lang="en-GB"/>
        </a:p>
      </dgm:t>
    </dgm:pt>
    <dgm:pt modelId="{DE35EAD9-5A69-2D47-83B5-462087D2F677}" type="sibTrans" cxnId="{B69F285F-564B-C84A-BFBC-39CAEF09DC79}">
      <dgm:prSet/>
      <dgm:spPr/>
      <dgm:t>
        <a:bodyPr/>
        <a:lstStyle/>
        <a:p>
          <a:endParaRPr lang="en-GB"/>
        </a:p>
      </dgm:t>
    </dgm:pt>
    <dgm:pt modelId="{5A5D3648-4707-7042-B0C7-76C7F5004BF1}" type="pres">
      <dgm:prSet presAssocID="{56CA4A3F-6A2A-7249-A6D8-E1BFB565153E}" presName="hierChild1" presStyleCnt="0">
        <dgm:presLayoutVars>
          <dgm:orgChart val="1"/>
          <dgm:chPref val="1"/>
          <dgm:dir/>
          <dgm:animOne val="branch"/>
          <dgm:animLvl val="lvl"/>
          <dgm:resizeHandles/>
        </dgm:presLayoutVars>
      </dgm:prSet>
      <dgm:spPr/>
    </dgm:pt>
    <dgm:pt modelId="{61F7F659-606B-D448-8943-329B4BF689AA}" type="pres">
      <dgm:prSet presAssocID="{4E5C3DD0-2F74-A341-B165-1A7B2078F551}" presName="hierRoot1" presStyleCnt="0">
        <dgm:presLayoutVars>
          <dgm:hierBranch val="init"/>
        </dgm:presLayoutVars>
      </dgm:prSet>
      <dgm:spPr/>
    </dgm:pt>
    <dgm:pt modelId="{63E111E3-7ABE-CC45-BD7B-82EA97261E47}" type="pres">
      <dgm:prSet presAssocID="{4E5C3DD0-2F74-A341-B165-1A7B2078F551}" presName="rootComposite1" presStyleCnt="0"/>
      <dgm:spPr/>
    </dgm:pt>
    <dgm:pt modelId="{4C40ADFF-8FEF-B048-BB4A-E3E56DC1AC88}" type="pres">
      <dgm:prSet presAssocID="{4E5C3DD0-2F74-A341-B165-1A7B2078F551}" presName="rootText1" presStyleLbl="node0" presStyleIdx="0" presStyleCnt="1">
        <dgm:presLayoutVars>
          <dgm:chPref val="3"/>
        </dgm:presLayoutVars>
      </dgm:prSet>
      <dgm:spPr/>
    </dgm:pt>
    <dgm:pt modelId="{A50D31BA-E2E9-0647-8FD0-517E002F82ED}" type="pres">
      <dgm:prSet presAssocID="{4E5C3DD0-2F74-A341-B165-1A7B2078F551}" presName="rootConnector1" presStyleLbl="node1" presStyleIdx="0" presStyleCnt="0"/>
      <dgm:spPr/>
    </dgm:pt>
    <dgm:pt modelId="{0A0ABECB-EBCE-5D42-83D3-30C6C3B9A862}" type="pres">
      <dgm:prSet presAssocID="{4E5C3DD0-2F74-A341-B165-1A7B2078F551}" presName="hierChild2" presStyleCnt="0"/>
      <dgm:spPr/>
    </dgm:pt>
    <dgm:pt modelId="{2C930518-E796-2D4A-91F5-3F97B268D216}" type="pres">
      <dgm:prSet presAssocID="{1354C75B-EB1A-E440-BBD5-E06F9B0F5EAF}" presName="Name37" presStyleLbl="parChTrans1D2" presStyleIdx="0" presStyleCnt="2"/>
      <dgm:spPr/>
    </dgm:pt>
    <dgm:pt modelId="{36510ECB-6C63-DB4F-9604-B88F46B9589F}" type="pres">
      <dgm:prSet presAssocID="{1C8BD6F5-B4AB-0F44-A24E-717506D20CFA}" presName="hierRoot2" presStyleCnt="0">
        <dgm:presLayoutVars>
          <dgm:hierBranch val="init"/>
        </dgm:presLayoutVars>
      </dgm:prSet>
      <dgm:spPr/>
    </dgm:pt>
    <dgm:pt modelId="{A1277F13-F224-E740-9D1A-01C78DCB61A7}" type="pres">
      <dgm:prSet presAssocID="{1C8BD6F5-B4AB-0F44-A24E-717506D20CFA}" presName="rootComposite" presStyleCnt="0"/>
      <dgm:spPr/>
    </dgm:pt>
    <dgm:pt modelId="{24682CF9-518B-F144-9485-8B764A23A284}" type="pres">
      <dgm:prSet presAssocID="{1C8BD6F5-B4AB-0F44-A24E-717506D20CFA}" presName="rootText" presStyleLbl="node2" presStyleIdx="0" presStyleCnt="2">
        <dgm:presLayoutVars>
          <dgm:chPref val="3"/>
        </dgm:presLayoutVars>
      </dgm:prSet>
      <dgm:spPr/>
    </dgm:pt>
    <dgm:pt modelId="{C16F410B-A63E-6549-917E-E41260AC2F80}" type="pres">
      <dgm:prSet presAssocID="{1C8BD6F5-B4AB-0F44-A24E-717506D20CFA}" presName="rootConnector" presStyleLbl="node2" presStyleIdx="0" presStyleCnt="2"/>
      <dgm:spPr/>
    </dgm:pt>
    <dgm:pt modelId="{1BC21055-6DFA-4145-B0D9-DAF58324AF2A}" type="pres">
      <dgm:prSet presAssocID="{1C8BD6F5-B4AB-0F44-A24E-717506D20CFA}" presName="hierChild4" presStyleCnt="0"/>
      <dgm:spPr/>
    </dgm:pt>
    <dgm:pt modelId="{BFD5CBEB-36BA-A045-BCD8-A379919A94A9}" type="pres">
      <dgm:prSet presAssocID="{1C8BD6F5-B4AB-0F44-A24E-717506D20CFA}" presName="hierChild5" presStyleCnt="0"/>
      <dgm:spPr/>
    </dgm:pt>
    <dgm:pt modelId="{E1F0CACE-F6C0-F24D-A340-85597C1BAAA3}" type="pres">
      <dgm:prSet presAssocID="{7135FB6A-6141-E140-89B2-A0015AEE5E71}" presName="Name37" presStyleLbl="parChTrans1D2" presStyleIdx="1" presStyleCnt="2"/>
      <dgm:spPr/>
    </dgm:pt>
    <dgm:pt modelId="{8F7806AF-F88E-FD49-8A0B-AFD1E2D26C83}" type="pres">
      <dgm:prSet presAssocID="{7FA28683-809B-BD49-998B-2E035F58B61A}" presName="hierRoot2" presStyleCnt="0">
        <dgm:presLayoutVars>
          <dgm:hierBranch val="init"/>
        </dgm:presLayoutVars>
      </dgm:prSet>
      <dgm:spPr/>
    </dgm:pt>
    <dgm:pt modelId="{D7EC1439-7364-DB44-B003-C4A3B261129C}" type="pres">
      <dgm:prSet presAssocID="{7FA28683-809B-BD49-998B-2E035F58B61A}" presName="rootComposite" presStyleCnt="0"/>
      <dgm:spPr/>
    </dgm:pt>
    <dgm:pt modelId="{AA8FFF86-B874-6549-B636-411AA75C476D}" type="pres">
      <dgm:prSet presAssocID="{7FA28683-809B-BD49-998B-2E035F58B61A}" presName="rootText" presStyleLbl="node2" presStyleIdx="1" presStyleCnt="2">
        <dgm:presLayoutVars>
          <dgm:chPref val="3"/>
        </dgm:presLayoutVars>
      </dgm:prSet>
      <dgm:spPr/>
    </dgm:pt>
    <dgm:pt modelId="{53411BA7-42F1-BA48-9490-E7587CCE3BC6}" type="pres">
      <dgm:prSet presAssocID="{7FA28683-809B-BD49-998B-2E035F58B61A}" presName="rootConnector" presStyleLbl="node2" presStyleIdx="1" presStyleCnt="2"/>
      <dgm:spPr/>
    </dgm:pt>
    <dgm:pt modelId="{D7492FAB-11C2-6A42-9876-1AC76348E95F}" type="pres">
      <dgm:prSet presAssocID="{7FA28683-809B-BD49-998B-2E035F58B61A}" presName="hierChild4" presStyleCnt="0"/>
      <dgm:spPr/>
    </dgm:pt>
    <dgm:pt modelId="{FC0D93CA-6632-C34E-8AD0-1BFFC10E3D0C}" type="pres">
      <dgm:prSet presAssocID="{7FA28683-809B-BD49-998B-2E035F58B61A}" presName="hierChild5" presStyleCnt="0"/>
      <dgm:spPr/>
    </dgm:pt>
    <dgm:pt modelId="{9DC9DC6E-F35B-2B49-AB56-725EF1460BCE}" type="pres">
      <dgm:prSet presAssocID="{4E5C3DD0-2F74-A341-B165-1A7B2078F551}" presName="hierChild3" presStyleCnt="0"/>
      <dgm:spPr/>
    </dgm:pt>
  </dgm:ptLst>
  <dgm:cxnLst>
    <dgm:cxn modelId="{5893720B-D6C4-394B-A647-0AB9704EA4F7}" type="presOf" srcId="{1C8BD6F5-B4AB-0F44-A24E-717506D20CFA}" destId="{C16F410B-A63E-6549-917E-E41260AC2F80}" srcOrd="1" destOrd="0" presId="urn:microsoft.com/office/officeart/2005/8/layout/orgChart1"/>
    <dgm:cxn modelId="{F1968618-CDA9-C34A-9397-F48C72241F83}" type="presOf" srcId="{7135FB6A-6141-E140-89B2-A0015AEE5E71}" destId="{E1F0CACE-F6C0-F24D-A340-85597C1BAAA3}" srcOrd="0" destOrd="0" presId="urn:microsoft.com/office/officeart/2005/8/layout/orgChart1"/>
    <dgm:cxn modelId="{6BD4DB34-0020-6F46-8C05-842F43C93280}" srcId="{4E5C3DD0-2F74-A341-B165-1A7B2078F551}" destId="{1C8BD6F5-B4AB-0F44-A24E-717506D20CFA}" srcOrd="0" destOrd="0" parTransId="{1354C75B-EB1A-E440-BBD5-E06F9B0F5EAF}" sibTransId="{31EC13CC-1265-8947-BACD-7E398DD90E3F}"/>
    <dgm:cxn modelId="{B69F285F-564B-C84A-BFBC-39CAEF09DC79}" srcId="{4E5C3DD0-2F74-A341-B165-1A7B2078F551}" destId="{7FA28683-809B-BD49-998B-2E035F58B61A}" srcOrd="1" destOrd="0" parTransId="{7135FB6A-6141-E140-89B2-A0015AEE5E71}" sibTransId="{DE35EAD9-5A69-2D47-83B5-462087D2F677}"/>
    <dgm:cxn modelId="{F4C32D74-9BF0-5E48-ABED-429187A2307A}" type="presOf" srcId="{1C8BD6F5-B4AB-0F44-A24E-717506D20CFA}" destId="{24682CF9-518B-F144-9485-8B764A23A284}" srcOrd="0" destOrd="0" presId="urn:microsoft.com/office/officeart/2005/8/layout/orgChart1"/>
    <dgm:cxn modelId="{74B17F92-9AB7-D94A-B715-5BA65858E1DA}" type="presOf" srcId="{56CA4A3F-6A2A-7249-A6D8-E1BFB565153E}" destId="{5A5D3648-4707-7042-B0C7-76C7F5004BF1}" srcOrd="0" destOrd="0" presId="urn:microsoft.com/office/officeart/2005/8/layout/orgChart1"/>
    <dgm:cxn modelId="{6747639B-5160-FB4A-A827-3C30FA814783}" type="presOf" srcId="{7FA28683-809B-BD49-998B-2E035F58B61A}" destId="{53411BA7-42F1-BA48-9490-E7587CCE3BC6}" srcOrd="1" destOrd="0" presId="urn:microsoft.com/office/officeart/2005/8/layout/orgChart1"/>
    <dgm:cxn modelId="{9A48D0AA-1374-2142-99E1-A8AE69457BC9}" type="presOf" srcId="{7FA28683-809B-BD49-998B-2E035F58B61A}" destId="{AA8FFF86-B874-6549-B636-411AA75C476D}" srcOrd="0" destOrd="0" presId="urn:microsoft.com/office/officeart/2005/8/layout/orgChart1"/>
    <dgm:cxn modelId="{4E3F0FC4-07B4-6A4B-85AA-1FA0B69E3FCA}" type="presOf" srcId="{4E5C3DD0-2F74-A341-B165-1A7B2078F551}" destId="{A50D31BA-E2E9-0647-8FD0-517E002F82ED}" srcOrd="1" destOrd="0" presId="urn:microsoft.com/office/officeart/2005/8/layout/orgChart1"/>
    <dgm:cxn modelId="{A87222E3-2436-4147-A802-59E55739FAC5}" type="presOf" srcId="{1354C75B-EB1A-E440-BBD5-E06F9B0F5EAF}" destId="{2C930518-E796-2D4A-91F5-3F97B268D216}" srcOrd="0" destOrd="0" presId="urn:microsoft.com/office/officeart/2005/8/layout/orgChart1"/>
    <dgm:cxn modelId="{B4918EF1-F687-EE4B-BDE7-0ECBF90656B5}" type="presOf" srcId="{4E5C3DD0-2F74-A341-B165-1A7B2078F551}" destId="{4C40ADFF-8FEF-B048-BB4A-E3E56DC1AC88}" srcOrd="0" destOrd="0" presId="urn:microsoft.com/office/officeart/2005/8/layout/orgChart1"/>
    <dgm:cxn modelId="{078311F6-89FF-E74F-A068-4D9B5A22C427}" srcId="{56CA4A3F-6A2A-7249-A6D8-E1BFB565153E}" destId="{4E5C3DD0-2F74-A341-B165-1A7B2078F551}" srcOrd="0" destOrd="0" parTransId="{E42E94ED-CFA5-5A48-8973-B2FC1DF6C791}" sibTransId="{054B54F4-003A-4246-BE13-B19CFB9E712A}"/>
    <dgm:cxn modelId="{ADF73C4B-494D-9145-AE4D-A3B154980025}" type="presParOf" srcId="{5A5D3648-4707-7042-B0C7-76C7F5004BF1}" destId="{61F7F659-606B-D448-8943-329B4BF689AA}" srcOrd="0" destOrd="0" presId="urn:microsoft.com/office/officeart/2005/8/layout/orgChart1"/>
    <dgm:cxn modelId="{F4580E49-0407-8241-A320-7B260106079B}" type="presParOf" srcId="{61F7F659-606B-D448-8943-329B4BF689AA}" destId="{63E111E3-7ABE-CC45-BD7B-82EA97261E47}" srcOrd="0" destOrd="0" presId="urn:microsoft.com/office/officeart/2005/8/layout/orgChart1"/>
    <dgm:cxn modelId="{8BBD4424-53CC-E64F-8EC1-ADD1510EAF1F}" type="presParOf" srcId="{63E111E3-7ABE-CC45-BD7B-82EA97261E47}" destId="{4C40ADFF-8FEF-B048-BB4A-E3E56DC1AC88}" srcOrd="0" destOrd="0" presId="urn:microsoft.com/office/officeart/2005/8/layout/orgChart1"/>
    <dgm:cxn modelId="{F6D251E7-F548-AD4C-B906-037CA75588B3}" type="presParOf" srcId="{63E111E3-7ABE-CC45-BD7B-82EA97261E47}" destId="{A50D31BA-E2E9-0647-8FD0-517E002F82ED}" srcOrd="1" destOrd="0" presId="urn:microsoft.com/office/officeart/2005/8/layout/orgChart1"/>
    <dgm:cxn modelId="{651A9D26-EBC3-8B4B-B14E-D3DC49819735}" type="presParOf" srcId="{61F7F659-606B-D448-8943-329B4BF689AA}" destId="{0A0ABECB-EBCE-5D42-83D3-30C6C3B9A862}" srcOrd="1" destOrd="0" presId="urn:microsoft.com/office/officeart/2005/8/layout/orgChart1"/>
    <dgm:cxn modelId="{34BD9B68-8A06-404C-B92E-95D98FBF97AD}" type="presParOf" srcId="{0A0ABECB-EBCE-5D42-83D3-30C6C3B9A862}" destId="{2C930518-E796-2D4A-91F5-3F97B268D216}" srcOrd="0" destOrd="0" presId="urn:microsoft.com/office/officeart/2005/8/layout/orgChart1"/>
    <dgm:cxn modelId="{350E209B-239C-B24B-878F-9887AA65F19C}" type="presParOf" srcId="{0A0ABECB-EBCE-5D42-83D3-30C6C3B9A862}" destId="{36510ECB-6C63-DB4F-9604-B88F46B9589F}" srcOrd="1" destOrd="0" presId="urn:microsoft.com/office/officeart/2005/8/layout/orgChart1"/>
    <dgm:cxn modelId="{1EBC89B6-01DB-BA43-BCCA-BDEB981CD579}" type="presParOf" srcId="{36510ECB-6C63-DB4F-9604-B88F46B9589F}" destId="{A1277F13-F224-E740-9D1A-01C78DCB61A7}" srcOrd="0" destOrd="0" presId="urn:microsoft.com/office/officeart/2005/8/layout/orgChart1"/>
    <dgm:cxn modelId="{47ED848C-D056-8B4D-A884-74B1EEA3A71B}" type="presParOf" srcId="{A1277F13-F224-E740-9D1A-01C78DCB61A7}" destId="{24682CF9-518B-F144-9485-8B764A23A284}" srcOrd="0" destOrd="0" presId="urn:microsoft.com/office/officeart/2005/8/layout/orgChart1"/>
    <dgm:cxn modelId="{A27D6B97-4059-1947-8CAD-07AA254DFB7E}" type="presParOf" srcId="{A1277F13-F224-E740-9D1A-01C78DCB61A7}" destId="{C16F410B-A63E-6549-917E-E41260AC2F80}" srcOrd="1" destOrd="0" presId="urn:microsoft.com/office/officeart/2005/8/layout/orgChart1"/>
    <dgm:cxn modelId="{84FD9592-ACCF-4840-A464-CD3A7798B600}" type="presParOf" srcId="{36510ECB-6C63-DB4F-9604-B88F46B9589F}" destId="{1BC21055-6DFA-4145-B0D9-DAF58324AF2A}" srcOrd="1" destOrd="0" presId="urn:microsoft.com/office/officeart/2005/8/layout/orgChart1"/>
    <dgm:cxn modelId="{76B06F80-21B0-7F46-9A8E-D19036600901}" type="presParOf" srcId="{36510ECB-6C63-DB4F-9604-B88F46B9589F}" destId="{BFD5CBEB-36BA-A045-BCD8-A379919A94A9}" srcOrd="2" destOrd="0" presId="urn:microsoft.com/office/officeart/2005/8/layout/orgChart1"/>
    <dgm:cxn modelId="{E3A8E2C4-8A67-A747-9D66-EDA0BFB552EC}" type="presParOf" srcId="{0A0ABECB-EBCE-5D42-83D3-30C6C3B9A862}" destId="{E1F0CACE-F6C0-F24D-A340-85597C1BAAA3}" srcOrd="2" destOrd="0" presId="urn:microsoft.com/office/officeart/2005/8/layout/orgChart1"/>
    <dgm:cxn modelId="{1F26F70A-CFFF-9E4C-94BC-4DB67DF5A91E}" type="presParOf" srcId="{0A0ABECB-EBCE-5D42-83D3-30C6C3B9A862}" destId="{8F7806AF-F88E-FD49-8A0B-AFD1E2D26C83}" srcOrd="3" destOrd="0" presId="urn:microsoft.com/office/officeart/2005/8/layout/orgChart1"/>
    <dgm:cxn modelId="{8D6E3D11-472F-D842-BD54-58AAD2F780A9}" type="presParOf" srcId="{8F7806AF-F88E-FD49-8A0B-AFD1E2D26C83}" destId="{D7EC1439-7364-DB44-B003-C4A3B261129C}" srcOrd="0" destOrd="0" presId="urn:microsoft.com/office/officeart/2005/8/layout/orgChart1"/>
    <dgm:cxn modelId="{A2764782-F816-E340-B842-2793B55C0670}" type="presParOf" srcId="{D7EC1439-7364-DB44-B003-C4A3B261129C}" destId="{AA8FFF86-B874-6549-B636-411AA75C476D}" srcOrd="0" destOrd="0" presId="urn:microsoft.com/office/officeart/2005/8/layout/orgChart1"/>
    <dgm:cxn modelId="{3771B6DD-86E2-7948-9162-B4966BB3E4B0}" type="presParOf" srcId="{D7EC1439-7364-DB44-B003-C4A3B261129C}" destId="{53411BA7-42F1-BA48-9490-E7587CCE3BC6}" srcOrd="1" destOrd="0" presId="urn:microsoft.com/office/officeart/2005/8/layout/orgChart1"/>
    <dgm:cxn modelId="{4F7B3B45-A283-FB4F-99E0-4A8353F7CD6E}" type="presParOf" srcId="{8F7806AF-F88E-FD49-8A0B-AFD1E2D26C83}" destId="{D7492FAB-11C2-6A42-9876-1AC76348E95F}" srcOrd="1" destOrd="0" presId="urn:microsoft.com/office/officeart/2005/8/layout/orgChart1"/>
    <dgm:cxn modelId="{F659E251-E038-854D-B455-3037C49E4C62}" type="presParOf" srcId="{8F7806AF-F88E-FD49-8A0B-AFD1E2D26C83}" destId="{FC0D93CA-6632-C34E-8AD0-1BFFC10E3D0C}" srcOrd="2" destOrd="0" presId="urn:microsoft.com/office/officeart/2005/8/layout/orgChart1"/>
    <dgm:cxn modelId="{AB5D319E-ECF6-F543-8397-780A7B8B6048}" type="presParOf" srcId="{61F7F659-606B-D448-8943-329B4BF689AA}" destId="{9DC9DC6E-F35B-2B49-AB56-725EF1460BC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0CACE-F6C0-F24D-A340-85597C1BAAA3}">
      <dsp:nvSpPr>
        <dsp:cNvPr id="0" name=""/>
        <dsp:cNvSpPr/>
      </dsp:nvSpPr>
      <dsp:spPr>
        <a:xfrm>
          <a:off x="5257800" y="1972568"/>
          <a:ext cx="2384173" cy="827564"/>
        </a:xfrm>
        <a:custGeom>
          <a:avLst/>
          <a:gdLst/>
          <a:ahLst/>
          <a:cxnLst/>
          <a:rect l="0" t="0" r="0" b="0"/>
          <a:pathLst>
            <a:path>
              <a:moveTo>
                <a:pt x="0" y="0"/>
              </a:moveTo>
              <a:lnTo>
                <a:pt x="0" y="413782"/>
              </a:lnTo>
              <a:lnTo>
                <a:pt x="2384173" y="413782"/>
              </a:lnTo>
              <a:lnTo>
                <a:pt x="2384173" y="82756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930518-E796-2D4A-91F5-3F97B268D216}">
      <dsp:nvSpPr>
        <dsp:cNvPr id="0" name=""/>
        <dsp:cNvSpPr/>
      </dsp:nvSpPr>
      <dsp:spPr>
        <a:xfrm>
          <a:off x="2873626" y="1972568"/>
          <a:ext cx="2384173" cy="827564"/>
        </a:xfrm>
        <a:custGeom>
          <a:avLst/>
          <a:gdLst/>
          <a:ahLst/>
          <a:cxnLst/>
          <a:rect l="0" t="0" r="0" b="0"/>
          <a:pathLst>
            <a:path>
              <a:moveTo>
                <a:pt x="2384173" y="0"/>
              </a:moveTo>
              <a:lnTo>
                <a:pt x="2384173" y="413782"/>
              </a:lnTo>
              <a:lnTo>
                <a:pt x="0" y="413782"/>
              </a:lnTo>
              <a:lnTo>
                <a:pt x="0" y="82756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40ADFF-8FEF-B048-BB4A-E3E56DC1AC88}">
      <dsp:nvSpPr>
        <dsp:cNvPr id="0" name=""/>
        <dsp:cNvSpPr/>
      </dsp:nvSpPr>
      <dsp:spPr>
        <a:xfrm>
          <a:off x="3287408" y="2176"/>
          <a:ext cx="3940782" cy="197039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GB" sz="6500" kern="1200" dirty="0" err="1"/>
            <a:t>Sutartis</a:t>
          </a:r>
          <a:endParaRPr lang="en-GB" sz="6500" kern="1200" dirty="0"/>
        </a:p>
      </dsp:txBody>
      <dsp:txXfrm>
        <a:off x="3287408" y="2176"/>
        <a:ext cx="3940782" cy="1970391"/>
      </dsp:txXfrm>
    </dsp:sp>
    <dsp:sp modelId="{24682CF9-518B-F144-9485-8B764A23A284}">
      <dsp:nvSpPr>
        <dsp:cNvPr id="0" name=""/>
        <dsp:cNvSpPr/>
      </dsp:nvSpPr>
      <dsp:spPr>
        <a:xfrm>
          <a:off x="903235" y="2800132"/>
          <a:ext cx="3940782" cy="197039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GB" sz="3600" kern="1200" dirty="0" err="1"/>
            <a:t>Jei</a:t>
          </a:r>
          <a:r>
            <a:rPr lang="en-GB" sz="3600" kern="1200" dirty="0"/>
            <a:t> </a:t>
          </a:r>
          <a:r>
            <a:rPr lang="en-GB" sz="3600" kern="1200" dirty="0" err="1"/>
            <a:t>sutarties</a:t>
          </a:r>
          <a:r>
            <a:rPr lang="en-GB" sz="3600" kern="1200" dirty="0"/>
            <a:t> </a:t>
          </a:r>
          <a:r>
            <a:rPr lang="en-GB" sz="3600" kern="1200" dirty="0" err="1"/>
            <a:t>vertė</a:t>
          </a:r>
          <a:r>
            <a:rPr lang="en-GB" sz="3600" kern="1200" dirty="0"/>
            <a:t> &lt;5000 </a:t>
          </a:r>
          <a:r>
            <a:rPr lang="en-GB" sz="3600" kern="1200" dirty="0" err="1"/>
            <a:t>Eur</a:t>
          </a:r>
          <a:r>
            <a:rPr lang="en-GB" sz="3600" kern="1200" dirty="0"/>
            <a:t> be PVM</a:t>
          </a:r>
        </a:p>
        <a:p>
          <a:pPr marL="0" lvl="0" indent="0" algn="ctr" defTabSz="1600200">
            <a:lnSpc>
              <a:spcPct val="90000"/>
            </a:lnSpc>
            <a:spcBef>
              <a:spcPct val="0"/>
            </a:spcBef>
            <a:spcAft>
              <a:spcPct val="35000"/>
            </a:spcAft>
            <a:buNone/>
          </a:pPr>
          <a:r>
            <a:rPr lang="en-GB" sz="3600" kern="1200" dirty="0"/>
            <a:t>ŽODŽIU</a:t>
          </a:r>
        </a:p>
      </dsp:txBody>
      <dsp:txXfrm>
        <a:off x="903235" y="2800132"/>
        <a:ext cx="3940782" cy="1970391"/>
      </dsp:txXfrm>
    </dsp:sp>
    <dsp:sp modelId="{AA8FFF86-B874-6549-B636-411AA75C476D}">
      <dsp:nvSpPr>
        <dsp:cNvPr id="0" name=""/>
        <dsp:cNvSpPr/>
      </dsp:nvSpPr>
      <dsp:spPr>
        <a:xfrm>
          <a:off x="5671582" y="2800132"/>
          <a:ext cx="3940782" cy="1970391"/>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GB" sz="3600" kern="1200" dirty="0" err="1"/>
            <a:t>Jei</a:t>
          </a:r>
          <a:r>
            <a:rPr lang="en-GB" sz="3600" kern="1200" dirty="0"/>
            <a:t> </a:t>
          </a:r>
          <a:r>
            <a:rPr lang="en-GB" sz="3600" kern="1200" dirty="0" err="1"/>
            <a:t>sutarties</a:t>
          </a:r>
          <a:r>
            <a:rPr lang="en-GB" sz="3600" kern="1200" dirty="0"/>
            <a:t> </a:t>
          </a:r>
          <a:r>
            <a:rPr lang="en-GB" sz="3600" kern="1200" dirty="0" err="1"/>
            <a:t>vertė</a:t>
          </a:r>
          <a:r>
            <a:rPr lang="en-GB" sz="3600" kern="1200" dirty="0"/>
            <a:t> &gt;5000 </a:t>
          </a:r>
          <a:r>
            <a:rPr lang="en-GB" sz="3600" kern="1200" dirty="0" err="1"/>
            <a:t>Eur</a:t>
          </a:r>
          <a:r>
            <a:rPr lang="en-GB" sz="3600" kern="1200" dirty="0"/>
            <a:t> be PVM</a:t>
          </a:r>
        </a:p>
        <a:p>
          <a:pPr marL="0" lvl="0" indent="0" algn="ctr" defTabSz="1600200">
            <a:lnSpc>
              <a:spcPct val="90000"/>
            </a:lnSpc>
            <a:spcBef>
              <a:spcPct val="0"/>
            </a:spcBef>
            <a:spcAft>
              <a:spcPct val="35000"/>
            </a:spcAft>
            <a:buNone/>
          </a:pPr>
          <a:r>
            <a:rPr lang="en-GB" sz="3600" kern="1200" dirty="0"/>
            <a:t>RAŠTU</a:t>
          </a:r>
        </a:p>
      </dsp:txBody>
      <dsp:txXfrm>
        <a:off x="5671582" y="2800132"/>
        <a:ext cx="3940782" cy="197039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D8CC0D6C-F6EB-A94B-9200-E2268E287221}" type="datetimeFigureOut">
              <a:rPr lang="en-US" smtClean="0"/>
              <a:t>1/23/24</a:t>
            </a:fld>
            <a:endParaRPr lang="en-US" dirty="0"/>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94EFC9EC-72A3-A944-9F35-A0D7183B094C}" type="slidenum">
              <a:rPr lang="en-US" smtClean="0"/>
              <a:t>‹#›</a:t>
            </a:fld>
            <a:endParaRPr lang="en-US" dirty="0"/>
          </a:p>
        </p:txBody>
      </p:sp>
    </p:spTree>
    <p:extLst>
      <p:ext uri="{BB962C8B-B14F-4D97-AF65-F5344CB8AC3E}">
        <p14:creationId xmlns:p14="http://schemas.microsoft.com/office/powerpoint/2010/main" val="311935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EFC9EC-72A3-A944-9F35-A0D7183B094C}" type="slidenum">
              <a:rPr lang="en-US" smtClean="0"/>
              <a:t>1</a:t>
            </a:fld>
            <a:endParaRPr lang="en-US" dirty="0"/>
          </a:p>
        </p:txBody>
      </p:sp>
    </p:spTree>
    <p:extLst>
      <p:ext uri="{BB962C8B-B14F-4D97-AF65-F5344CB8AC3E}">
        <p14:creationId xmlns:p14="http://schemas.microsoft.com/office/powerpoint/2010/main" val="2000458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Kartais tenka išgirsti iš tiekėjų, kad pirkimo procedūros ilgai trunka. Tai, pirkimo procedūros trukmė priklauso nuo konkretaus pirkimo vertės ir pirkimo būdo. </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Pavyzdžiui pirkti iš centrinės perkančiosios organizacijos katalogo, perkančioji organizacija privalo kai pirkimo vertė viršija 15 tūkst. Eur. Kaip tiekėjai gali siūlyti savo produkciją CPO kataloge jums papasakos plačiau CPO atstovas. Šiuo atveju pirkimo vertė nebūtinai sutaps su konkretaus užsakymo ar konkrečios sutarties verte, nes pirkimo vertės skaičiuojamos pagal atskirą teisės aktą, ir jas skaičiuoja perkančioji organizacija.</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Tai pirkimai iš CPO katalogo vidutiniškai gali užtrukti iki 21 </a:t>
            </a:r>
            <a:r>
              <a:rPr lang="lt-LT" sz="1800" dirty="0" err="1">
                <a:effectLst/>
                <a:latin typeface="Times New Roman" panose="02020603050405020304" pitchFamily="18" charset="0"/>
                <a:ea typeface="Calibri" panose="020F0502020204030204" pitchFamily="34" charset="0"/>
                <a:cs typeface="Times New Roman" panose="02020603050405020304" pitchFamily="18" charset="0"/>
              </a:rPr>
              <a:t>d.d</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Standartinė pirkimo procedūrų trukmė skaičiuojama nuo visos būtinos pirkimo inicijavimo informacijos, pateikimo perkančiosios organizacijos viduje, tuomet pačių pirkimo procedūrų vykdymo ir iki pat sutarties pasirašymo momento.</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Mažos vertės pirkimai vidutiniškai gali trukti nuo 5 iki 47 </a:t>
            </a:r>
            <a:r>
              <a:rPr lang="lt-LT" sz="1800" dirty="0" err="1">
                <a:effectLst/>
                <a:latin typeface="Times New Roman" panose="02020603050405020304" pitchFamily="18" charset="0"/>
                <a:ea typeface="Calibri" panose="020F0502020204030204" pitchFamily="34" charset="0"/>
                <a:cs typeface="Times New Roman" panose="02020603050405020304" pitchFamily="18" charset="0"/>
              </a:rPr>
              <a:t>d.d</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priklausomai nuo to ar vykdoma skelbiama, ar neskelbiama apklausa, arba, ar sutartis bus sudaryta žodžiu ar raštu</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Supaprastinti pirkimai vidutiniškai gali užtrukti nuo 32 iki 98 </a:t>
            </a:r>
            <a:r>
              <a:rPr lang="lt-LT" sz="1800" dirty="0" err="1">
                <a:effectLst/>
                <a:latin typeface="Times New Roman" panose="02020603050405020304" pitchFamily="18" charset="0"/>
                <a:ea typeface="Calibri" panose="020F0502020204030204" pitchFamily="34" charset="0"/>
                <a:cs typeface="Times New Roman" panose="02020603050405020304" pitchFamily="18" charset="0"/>
              </a:rPr>
              <a:t>d.d</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priklausomai nuo to ar vykdomas skelbiamas ar neskelbiamas supaprastintas pirkimas bei koks pirkimo būdas pasirinktas. Jeigu pvz. pasirinktas atviro konkurso būdas, tai jis įvyksta greičiau nei derybų procedūra, nes  vykdant derybas prisideda laikas, kurio metu perkančioji organizacija derasi su kiekvienu tiekėju atskirai.</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Panašiai yra ir tarptautinių pirkimų atvejais, priklausomai nuo pirkimo būdo jis gali trukti iki 120 </a:t>
            </a:r>
            <a:r>
              <a:rPr lang="lt-LT" sz="1800" dirty="0" err="1">
                <a:effectLst/>
                <a:latin typeface="Times New Roman" panose="02020603050405020304" pitchFamily="18" charset="0"/>
                <a:ea typeface="Calibri" panose="020F0502020204030204" pitchFamily="34" charset="0"/>
                <a:cs typeface="Times New Roman" panose="02020603050405020304" pitchFamily="18" charset="0"/>
              </a:rPr>
              <a:t>d.d</a:t>
            </a:r>
            <a:r>
              <a:rPr lang="lt-LT"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lt-LT" sz="1800" dirty="0">
              <a:effectLst/>
              <a:latin typeface="Calibri" panose="020F0502020204030204" pitchFamily="34" charset="0"/>
              <a:ea typeface="Calibri" panose="020F0502020204030204" pitchFamily="34" charset="0"/>
              <a:cs typeface="Times New Roman" panose="02020603050405020304" pitchFamily="18" charset="0"/>
            </a:endParaRPr>
          </a:p>
          <a:p>
            <a:pPr algn="l">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4EFC9EC-72A3-A944-9F35-A0D7183B094C}" type="slidenum">
              <a:rPr lang="en-US" smtClean="0"/>
              <a:t>10</a:t>
            </a:fld>
            <a:endParaRPr lang="en-US"/>
          </a:p>
        </p:txBody>
      </p:sp>
    </p:spTree>
    <p:extLst>
      <p:ext uri="{BB962C8B-B14F-4D97-AF65-F5344CB8AC3E}">
        <p14:creationId xmlns:p14="http://schemas.microsoft.com/office/powerpoint/2010/main" val="4139818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LT"/>
              <a:t>By opening data we found…:</a:t>
            </a:r>
          </a:p>
          <a:p>
            <a:r>
              <a:rPr lang="en-GB"/>
              <a:t>I</a:t>
            </a:r>
            <a:r>
              <a:rPr lang="en-LT"/>
              <a:t>ncreased competition: in suppliers and purchasing bodies amongst themsel</a:t>
            </a:r>
            <a:r>
              <a:rPr lang="en-GB" err="1"/>
              <a:t>ves</a:t>
            </a:r>
            <a:r>
              <a:rPr lang="en-LT"/>
              <a:t>: got know-how, don’t want to be behing, wins country</a:t>
            </a:r>
          </a:p>
          <a:p>
            <a:endParaRPr lang="en-LT"/>
          </a:p>
          <a:p>
            <a:r>
              <a:rPr lang="en-LT"/>
              <a:t>Competence: gain know how in purchasing bodies</a:t>
            </a:r>
          </a:p>
          <a:p>
            <a:r>
              <a:rPr lang="en-LT"/>
              <a:t>Informed society – where the public money spend, whant impact money does, how much it is spend on certain GPP</a:t>
            </a:r>
          </a:p>
          <a:p>
            <a:endParaRPr lang="en-LT"/>
          </a:p>
        </p:txBody>
      </p:sp>
      <p:sp>
        <p:nvSpPr>
          <p:cNvPr id="4" name="Slide Number Placeholder 3"/>
          <p:cNvSpPr>
            <a:spLocks noGrp="1"/>
          </p:cNvSpPr>
          <p:nvPr>
            <p:ph type="sldNum" sz="quarter" idx="5"/>
          </p:nvPr>
        </p:nvSpPr>
        <p:spPr/>
        <p:txBody>
          <a:bodyPr/>
          <a:lstStyle/>
          <a:p>
            <a:fld id="{94EFC9EC-72A3-A944-9F35-A0D7183B094C}" type="slidenum">
              <a:rPr lang="en-US" smtClean="0"/>
              <a:t>11</a:t>
            </a:fld>
            <a:endParaRPr lang="en-US"/>
          </a:p>
        </p:txBody>
      </p:sp>
    </p:spTree>
    <p:extLst>
      <p:ext uri="{BB962C8B-B14F-4D97-AF65-F5344CB8AC3E}">
        <p14:creationId xmlns:p14="http://schemas.microsoft.com/office/powerpoint/2010/main" val="922503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EFC9EC-72A3-A944-9F35-A0D7183B094C}" type="slidenum">
              <a:rPr lang="en-US" smtClean="0"/>
              <a:t>14</a:t>
            </a:fld>
            <a:endParaRPr lang="en-US"/>
          </a:p>
        </p:txBody>
      </p:sp>
    </p:spTree>
    <p:extLst>
      <p:ext uri="{BB962C8B-B14F-4D97-AF65-F5344CB8AC3E}">
        <p14:creationId xmlns:p14="http://schemas.microsoft.com/office/powerpoint/2010/main" val="3033852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LT" dirty="0"/>
              <a:t>30 proc</a:t>
            </a:r>
          </a:p>
          <a:p>
            <a:endParaRPr lang="en-LT" dirty="0"/>
          </a:p>
        </p:txBody>
      </p:sp>
      <p:sp>
        <p:nvSpPr>
          <p:cNvPr id="4" name="Slide Number Placeholder 3"/>
          <p:cNvSpPr>
            <a:spLocks noGrp="1"/>
          </p:cNvSpPr>
          <p:nvPr>
            <p:ph type="sldNum" sz="quarter" idx="5"/>
          </p:nvPr>
        </p:nvSpPr>
        <p:spPr/>
        <p:txBody>
          <a:bodyPr/>
          <a:lstStyle/>
          <a:p>
            <a:fld id="{94EFC9EC-72A3-A944-9F35-A0D7183B094C}" type="slidenum">
              <a:rPr lang="en-US" smtClean="0"/>
              <a:t>15</a:t>
            </a:fld>
            <a:endParaRPr lang="en-US"/>
          </a:p>
        </p:txBody>
      </p:sp>
    </p:spTree>
    <p:extLst>
      <p:ext uri="{BB962C8B-B14F-4D97-AF65-F5344CB8AC3E}">
        <p14:creationId xmlns:p14="http://schemas.microsoft.com/office/powerpoint/2010/main" val="2327997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0" spc="10" dirty="0">
                <a:solidFill>
                  <a:srgbClr val="000000"/>
                </a:solidFill>
                <a:effectLst/>
                <a:highlight>
                  <a:srgbClr val="00FFFF"/>
                </a:highlight>
                <a:latin typeface="Times New Roman" panose="02020603050405020304" pitchFamily="18" charset="0"/>
                <a:ea typeface="Times New Roman" panose="02020603050405020304" pitchFamily="18" charset="0"/>
              </a:rPr>
              <a:t>Per metus sudaroma daugiau nei 6 000 maisto produktų pirkimo sutarčių, </a:t>
            </a:r>
          </a:p>
          <a:p>
            <a:r>
              <a:rPr lang="lt-LT" sz="1200" b="0" spc="10" dirty="0">
                <a:solidFill>
                  <a:srgbClr val="000000"/>
                </a:solidFill>
                <a:effectLst/>
                <a:highlight>
                  <a:srgbClr val="00FFFF"/>
                </a:highlight>
                <a:latin typeface="Times New Roman" panose="02020603050405020304" pitchFamily="18" charset="0"/>
                <a:ea typeface="Times New Roman" panose="02020603050405020304" pitchFamily="18" charset="0"/>
              </a:rPr>
              <a:t>kurių vertė siekia apie 90 mln. Eur.</a:t>
            </a:r>
          </a:p>
          <a:p>
            <a:endParaRPr lang="lt-LT" sz="1200" b="0" spc="10" dirty="0">
              <a:solidFill>
                <a:srgbClr val="000000"/>
              </a:solidFill>
              <a:effectLst/>
              <a:highlight>
                <a:srgbClr val="00FFFF"/>
              </a:highlight>
              <a:latin typeface="Times New Roman" panose="02020603050405020304" pitchFamily="18" charset="0"/>
              <a:ea typeface="Times New Roman" panose="02020603050405020304" pitchFamily="18" charset="0"/>
            </a:endParaRPr>
          </a:p>
          <a:p>
            <a:r>
              <a:rPr lang="lt-LT" sz="1200" b="1" u="sng" spc="10" dirty="0">
                <a:solidFill>
                  <a:srgbClr val="000000"/>
                </a:solidFill>
                <a:effectLst/>
                <a:highlight>
                  <a:srgbClr val="00FFFF"/>
                </a:highlight>
                <a:latin typeface="Times New Roman" panose="02020603050405020304" pitchFamily="18" charset="0"/>
                <a:ea typeface="Times New Roman" panose="02020603050405020304" pitchFamily="18" charset="0"/>
              </a:rPr>
              <a:t>Tikslinės grupės tiekėjams - </a:t>
            </a:r>
            <a:r>
              <a:rPr lang="lt-LT" dirty="0"/>
              <a:t>bendrijoms, kooperatyvams, ūkininkams, fiziniams asmenims, žemės ūkio bendrovėms - </a:t>
            </a:r>
            <a:r>
              <a:rPr lang="lt-LT" sz="1200" b="1" u="sng" spc="10" dirty="0">
                <a:solidFill>
                  <a:srgbClr val="000000"/>
                </a:solidFill>
                <a:effectLst/>
                <a:highlight>
                  <a:srgbClr val="00FFFF"/>
                </a:highlight>
                <a:latin typeface="Times New Roman" panose="02020603050405020304" pitchFamily="18" charset="0"/>
                <a:ea typeface="Times New Roman" panose="02020603050405020304" pitchFamily="18" charset="0"/>
              </a:rPr>
              <a:t>atitenka tik labai nedidelė maisto produktų rinkos dalis – </a:t>
            </a:r>
          </a:p>
          <a:p>
            <a:r>
              <a:rPr lang="lt-LT" sz="1200" b="1" u="sng" spc="10" dirty="0">
                <a:solidFill>
                  <a:srgbClr val="000000"/>
                </a:solidFill>
                <a:effectLst/>
                <a:highlight>
                  <a:srgbClr val="00FFFF"/>
                </a:highlight>
                <a:latin typeface="Times New Roman" panose="02020603050405020304" pitchFamily="18" charset="0"/>
                <a:ea typeface="Times New Roman" panose="02020603050405020304" pitchFamily="18" charset="0"/>
              </a:rPr>
              <a:t>apie 5 proc. sudarytų sutarčių pagal skaičių ir apie 2 proc. pagal vertę.</a:t>
            </a:r>
          </a:p>
          <a:p>
            <a:endParaRPr lang="lt-LT" sz="1200" b="1" u="sng" spc="10" dirty="0">
              <a:solidFill>
                <a:srgbClr val="000000"/>
              </a:solidFill>
              <a:effectLst/>
              <a:highlight>
                <a:srgbClr val="00FFFF"/>
              </a:highlight>
              <a:latin typeface="Times New Roman" panose="02020603050405020304" pitchFamily="18" charset="0"/>
              <a:ea typeface="Times New Roman" panose="02020603050405020304" pitchFamily="18" charset="0"/>
            </a:endParaRPr>
          </a:p>
          <a:p>
            <a:endParaRPr lang="lt-LT" sz="1200" b="1" u="sng" spc="10" dirty="0">
              <a:solidFill>
                <a:srgbClr val="000000"/>
              </a:solidFill>
              <a:effectLst/>
              <a:highlight>
                <a:srgbClr val="00FFFF"/>
              </a:highlight>
              <a:latin typeface="Times New Roman" panose="02020603050405020304" pitchFamily="18" charset="0"/>
              <a:ea typeface="Times New Roman" panose="02020603050405020304" pitchFamily="18" charset="0"/>
            </a:endParaRPr>
          </a:p>
          <a:p>
            <a:endParaRPr lang="lt-LT" sz="1200" b="1" u="sng" spc="10" dirty="0">
              <a:solidFill>
                <a:srgbClr val="000000"/>
              </a:solidFill>
              <a:effectLst/>
              <a:highlight>
                <a:srgbClr val="00FFFF"/>
              </a:highligh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4EFC9EC-72A3-A944-9F35-A0D7183B094C}" type="slidenum">
              <a:rPr lang="en-US" smtClean="0"/>
              <a:t>2</a:t>
            </a:fld>
            <a:endParaRPr lang="en-US" dirty="0"/>
          </a:p>
        </p:txBody>
      </p:sp>
    </p:spTree>
    <p:extLst>
      <p:ext uri="{BB962C8B-B14F-4D97-AF65-F5344CB8AC3E}">
        <p14:creationId xmlns:p14="http://schemas.microsoft.com/office/powerpoint/2010/main" val="739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0" spc="10" dirty="0">
                <a:solidFill>
                  <a:srgbClr val="000000"/>
                </a:solidFill>
                <a:effectLst/>
                <a:highlight>
                  <a:srgbClr val="00FFFF"/>
                </a:highlight>
                <a:latin typeface="Times New Roman" panose="02020603050405020304" pitchFamily="18" charset="0"/>
                <a:ea typeface="Times New Roman" panose="02020603050405020304" pitchFamily="18" charset="0"/>
              </a:rPr>
              <a:t>Pagal sudarytų sutarčių skaičių iš Tikslinės grupės tiekėjų sutartys dažniausiai buvo sudarytos su Ūkininkais ir fiziniais asmenimis (2,3 proc. visų maisto produktų sutarčių), pagal sudarytų sutarčių vertę – su Žemės ūkio bendrovėmis (tik 0,8 proc. visų maisto produktų sutarčių vertės).</a:t>
            </a:r>
          </a:p>
        </p:txBody>
      </p:sp>
      <p:sp>
        <p:nvSpPr>
          <p:cNvPr id="4" name="Slide Number Placeholder 3"/>
          <p:cNvSpPr>
            <a:spLocks noGrp="1"/>
          </p:cNvSpPr>
          <p:nvPr>
            <p:ph type="sldNum" sz="quarter" idx="5"/>
          </p:nvPr>
        </p:nvSpPr>
        <p:spPr/>
        <p:txBody>
          <a:bodyPr/>
          <a:lstStyle/>
          <a:p>
            <a:fld id="{94EFC9EC-72A3-A944-9F35-A0D7183B094C}" type="slidenum">
              <a:rPr lang="en-US" smtClean="0"/>
              <a:t>3</a:t>
            </a:fld>
            <a:endParaRPr lang="en-US" dirty="0"/>
          </a:p>
        </p:txBody>
      </p:sp>
    </p:spTree>
    <p:extLst>
      <p:ext uri="{BB962C8B-B14F-4D97-AF65-F5344CB8AC3E}">
        <p14:creationId xmlns:p14="http://schemas.microsoft.com/office/powerpoint/2010/main" val="185967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0" spc="10" dirty="0">
                <a:solidFill>
                  <a:srgbClr val="000000"/>
                </a:solidFill>
                <a:effectLst/>
                <a:highlight>
                  <a:srgbClr val="00FFFF"/>
                </a:highlight>
                <a:latin typeface="Times New Roman" panose="02020603050405020304" pitchFamily="18" charset="0"/>
                <a:ea typeface="Times New Roman" panose="02020603050405020304" pitchFamily="18" charset="0"/>
              </a:rPr>
              <a:t>Siekiant paanalizuoti, kokių verčių sutartys sudaromos dažniausiai ir kaip jos pasiskirsto pagal tiekėjų tipus, maisto produktų pirkimų sutartys buvo priskirtos verčių intervalams, atsižvelgiant į viešųjų pirkimų nuostatomis nustatytas verčių ribas, taikomas mažos vertės bei direktyvinės (toliau – tarptautinės) vertės prekių ir paslaugų pirkimams. Verčių intervalai nustatyti apytiksliai, neatsižvelgiant į verčių nustatymo išimtis.</a:t>
            </a:r>
          </a:p>
          <a:p>
            <a:endParaRPr lang="lt-LT" sz="1200" b="0" spc="10" dirty="0">
              <a:solidFill>
                <a:srgbClr val="000000"/>
              </a:solidFill>
              <a:effectLst/>
              <a:highlight>
                <a:srgbClr val="00FFFF"/>
              </a:highlight>
              <a:latin typeface="Times New Roman" panose="02020603050405020304" pitchFamily="18" charset="0"/>
              <a:ea typeface="Times New Roman" panose="02020603050405020304" pitchFamily="18" charset="0"/>
            </a:endParaRPr>
          </a:p>
          <a:p>
            <a:r>
              <a:rPr lang="lt-LT" sz="1200" b="1" u="sng" spc="10" dirty="0">
                <a:solidFill>
                  <a:srgbClr val="000000"/>
                </a:solidFill>
                <a:effectLst/>
                <a:highlight>
                  <a:srgbClr val="00FFFF"/>
                </a:highlight>
                <a:latin typeface="Times New Roman" panose="02020603050405020304" pitchFamily="18" charset="0"/>
                <a:ea typeface="Times New Roman" panose="02020603050405020304" pitchFamily="18" charset="0"/>
              </a:rPr>
              <a:t>Nustatyta, jog didžioji dauguma – daugiau nei 98 proc. visų sudarytų sutarčių dėl maisto produktų </a:t>
            </a:r>
          </a:p>
          <a:p>
            <a:r>
              <a:rPr lang="lt-LT" sz="1200" b="1" u="sng" spc="10" dirty="0">
                <a:solidFill>
                  <a:srgbClr val="000000"/>
                </a:solidFill>
                <a:effectLst/>
                <a:highlight>
                  <a:srgbClr val="00FFFF"/>
                </a:highlight>
                <a:latin typeface="Times New Roman" panose="02020603050405020304" pitchFamily="18" charset="0"/>
                <a:ea typeface="Times New Roman" panose="02020603050405020304" pitchFamily="18" charset="0"/>
              </a:rPr>
              <a:t>įsigijimo yra mažos vertės (iki 58 tūkst. Eur be PVM). </a:t>
            </a:r>
          </a:p>
          <a:p>
            <a:r>
              <a:rPr lang="lt-LT" sz="1200" b="1" u="sng" spc="10" dirty="0">
                <a:solidFill>
                  <a:srgbClr val="000000"/>
                </a:solidFill>
                <a:effectLst/>
                <a:highlight>
                  <a:srgbClr val="00FFFF"/>
                </a:highlight>
                <a:latin typeface="Times New Roman" panose="02020603050405020304" pitchFamily="18" charset="0"/>
                <a:ea typeface="Times New Roman" panose="02020603050405020304" pitchFamily="18" charset="0"/>
              </a:rPr>
              <a:t>Su Tiksline tiekėjų grupe</a:t>
            </a:r>
            <a:r>
              <a:rPr lang="lt-LT" sz="1200" b="0" spc="10" dirty="0">
                <a:solidFill>
                  <a:srgbClr val="000000"/>
                </a:solidFill>
                <a:effectLst/>
                <a:highlight>
                  <a:srgbClr val="00FFFF"/>
                </a:highlight>
                <a:latin typeface="Times New Roman" panose="02020603050405020304" pitchFamily="18" charset="0"/>
                <a:ea typeface="Times New Roman" panose="02020603050405020304" pitchFamily="18" charset="0"/>
              </a:rPr>
              <a:t> – ūkininkais / fiziniais asmenimis, bendrijomis, kooperatyvais ir žemės ūkio bendrovėmis – 2019–2021 m. laikotarpiu beveik </a:t>
            </a:r>
          </a:p>
          <a:p>
            <a:r>
              <a:rPr lang="lt-LT" sz="1200" b="0" spc="10" dirty="0">
                <a:solidFill>
                  <a:srgbClr val="000000"/>
                </a:solidFill>
                <a:effectLst/>
                <a:highlight>
                  <a:srgbClr val="00FFFF"/>
                </a:highlight>
                <a:latin typeface="Times New Roman" panose="02020603050405020304" pitchFamily="18" charset="0"/>
                <a:ea typeface="Times New Roman" panose="02020603050405020304" pitchFamily="18" charset="0"/>
              </a:rPr>
              <a:t>visos sutartys – </a:t>
            </a:r>
            <a:r>
              <a:rPr lang="lt-LT" sz="1200" b="1" u="sng" spc="10" dirty="0">
                <a:solidFill>
                  <a:srgbClr val="000000"/>
                </a:solidFill>
                <a:effectLst/>
                <a:highlight>
                  <a:srgbClr val="00FFFF"/>
                </a:highlight>
                <a:latin typeface="Times New Roman" panose="02020603050405020304" pitchFamily="18" charset="0"/>
                <a:ea typeface="Times New Roman" panose="02020603050405020304" pitchFamily="18" charset="0"/>
              </a:rPr>
              <a:t>99,5 proc. – taip pat mažos vertės.</a:t>
            </a:r>
          </a:p>
          <a:p>
            <a:r>
              <a:rPr lang="lt-LT" dirty="0"/>
              <a:t>Mažos vertės sutarčių vertė sudarė apie 55 proc. bendros 2019–2021 m. sudarytų sutarčių vertės. 2021 m. lyginant su ankstesniais laikotarpiais, stebimas ženklus tarptautinės vertės sutarčių bendros vertės pokytis – nuo 2019 m. didėjo 2,3 karto.</a:t>
            </a:r>
            <a:endParaRPr lang="lt-LT" sz="1200" b="0" spc="10" dirty="0">
              <a:solidFill>
                <a:srgbClr val="000000"/>
              </a:solidFill>
              <a:effectLst/>
              <a:highlight>
                <a:srgbClr val="00FFFF"/>
              </a:highligh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4EFC9EC-72A3-A944-9F35-A0D7183B094C}" type="slidenum">
              <a:rPr lang="en-US" smtClean="0"/>
              <a:t>4</a:t>
            </a:fld>
            <a:endParaRPr lang="en-US" dirty="0"/>
          </a:p>
        </p:txBody>
      </p:sp>
    </p:spTree>
    <p:extLst>
      <p:ext uri="{BB962C8B-B14F-4D97-AF65-F5344CB8AC3E}">
        <p14:creationId xmlns:p14="http://schemas.microsoft.com/office/powerpoint/2010/main" val="3678626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0" spc="10" dirty="0">
                <a:solidFill>
                  <a:srgbClr val="000000"/>
                </a:solidFill>
                <a:effectLst/>
                <a:highlight>
                  <a:srgbClr val="00FFFF"/>
                </a:highlight>
                <a:latin typeface="Times New Roman" panose="02020603050405020304" pitchFamily="18" charset="0"/>
                <a:ea typeface="Times New Roman" panose="02020603050405020304" pitchFamily="18" charset="0"/>
              </a:rPr>
              <a:t>Per metus su Tikslinės grupės tiekėjais maisto produktų pirkimų sutartis sudaro </a:t>
            </a:r>
            <a:r>
              <a:rPr lang="lt-LT" sz="1200" b="1" spc="10" dirty="0">
                <a:solidFill>
                  <a:srgbClr val="000000"/>
                </a:solidFill>
                <a:effectLst/>
                <a:highlight>
                  <a:srgbClr val="00FFFF"/>
                </a:highlight>
                <a:latin typeface="Times New Roman" panose="02020603050405020304" pitchFamily="18" charset="0"/>
                <a:ea typeface="Times New Roman" panose="02020603050405020304" pitchFamily="18" charset="0"/>
              </a:rPr>
              <a:t>15 proc. pirkimų vykdytojų </a:t>
            </a:r>
            <a:r>
              <a:rPr lang="lt-LT" sz="1200" b="0" spc="10" dirty="0">
                <a:solidFill>
                  <a:srgbClr val="000000"/>
                </a:solidFill>
                <a:effectLst/>
                <a:highlight>
                  <a:srgbClr val="00FFFF"/>
                </a:highlight>
                <a:latin typeface="Times New Roman" panose="02020603050405020304" pitchFamily="18" charset="0"/>
                <a:ea typeface="Times New Roman" panose="02020603050405020304" pitchFamily="18" charset="0"/>
              </a:rPr>
              <a:t>(nuo visų maisto produktų sutartis sudariusių pirkimų vykdytojų).</a:t>
            </a:r>
          </a:p>
          <a:p>
            <a:endParaRPr lang="lt-LT" sz="1200" b="0" spc="10" dirty="0">
              <a:solidFill>
                <a:srgbClr val="000000"/>
              </a:solidFill>
              <a:effectLst/>
              <a:highlight>
                <a:srgbClr val="00FFFF"/>
              </a:highlight>
              <a:latin typeface="Times New Roman" panose="02020603050405020304" pitchFamily="18" charset="0"/>
              <a:ea typeface="Times New Roman" panose="02020603050405020304" pitchFamily="18" charset="0"/>
            </a:endParaRPr>
          </a:p>
          <a:p>
            <a:r>
              <a:rPr lang="lt-LT" sz="1200" b="0" spc="10" dirty="0">
                <a:solidFill>
                  <a:srgbClr val="000000"/>
                </a:solidFill>
                <a:effectLst/>
                <a:highlight>
                  <a:srgbClr val="00FFFF"/>
                </a:highlight>
                <a:latin typeface="Times New Roman" panose="02020603050405020304" pitchFamily="18" charset="0"/>
                <a:ea typeface="Times New Roman" panose="02020603050405020304" pitchFamily="18" charset="0"/>
              </a:rPr>
              <a:t>10 didžiausių pirkimų vykdytojų sudarytų sutarčių vertės dalis 2019–2021 m. augo nuo 30 iki 65 proc. visų maisto produktų pirkimų sutarčių vertės</a:t>
            </a:r>
          </a:p>
          <a:p>
            <a:endParaRPr lang="lt-LT" sz="1200" b="0" spc="10" dirty="0">
              <a:solidFill>
                <a:srgbClr val="000000"/>
              </a:solidFill>
              <a:effectLst/>
              <a:highlight>
                <a:srgbClr val="00FFFF"/>
              </a:highligh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4EFC9EC-72A3-A944-9F35-A0D7183B094C}" type="slidenum">
              <a:rPr lang="en-US" smtClean="0"/>
              <a:t>5</a:t>
            </a:fld>
            <a:endParaRPr lang="en-US" dirty="0"/>
          </a:p>
        </p:txBody>
      </p:sp>
    </p:spTree>
    <p:extLst>
      <p:ext uri="{BB962C8B-B14F-4D97-AF65-F5344CB8AC3E}">
        <p14:creationId xmlns:p14="http://schemas.microsoft.com/office/powerpoint/2010/main" val="2048188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0" spc="10" dirty="0">
                <a:solidFill>
                  <a:srgbClr val="000000"/>
                </a:solidFill>
                <a:effectLst/>
                <a:highlight>
                  <a:srgbClr val="00FFFF"/>
                </a:highlight>
                <a:latin typeface="Times New Roman" panose="02020603050405020304" pitchFamily="18" charset="0"/>
                <a:ea typeface="Times New Roman" panose="02020603050405020304" pitchFamily="18" charset="0"/>
              </a:rPr>
              <a:t>Analizuojant, kaip 2019–2021 m. keitėsi tiekėjų, su kuriais sudarytos sutartys dėl maisto produktų įsigijimo, skaičius, pastebima tiekėjų skaičiaus mažėjimo tendencija. Tai galima paaiškinti centralizacijos masto didėjimu, pirkimų stambėjimu.</a:t>
            </a:r>
          </a:p>
        </p:txBody>
      </p:sp>
      <p:sp>
        <p:nvSpPr>
          <p:cNvPr id="4" name="Slide Number Placeholder 3"/>
          <p:cNvSpPr>
            <a:spLocks noGrp="1"/>
          </p:cNvSpPr>
          <p:nvPr>
            <p:ph type="sldNum" sz="quarter" idx="5"/>
          </p:nvPr>
        </p:nvSpPr>
        <p:spPr/>
        <p:txBody>
          <a:bodyPr/>
          <a:lstStyle/>
          <a:p>
            <a:fld id="{94EFC9EC-72A3-A944-9F35-A0D7183B094C}" type="slidenum">
              <a:rPr lang="en-US" smtClean="0"/>
              <a:t>6</a:t>
            </a:fld>
            <a:endParaRPr lang="en-US" dirty="0"/>
          </a:p>
        </p:txBody>
      </p:sp>
    </p:spTree>
    <p:extLst>
      <p:ext uri="{BB962C8B-B14F-4D97-AF65-F5344CB8AC3E}">
        <p14:creationId xmlns:p14="http://schemas.microsoft.com/office/powerpoint/2010/main" val="2776831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2019–2021 m. laikotarpiu konkurencinėje aplinkoje esminių pokyčių nėra. </a:t>
            </a:r>
          </a:p>
          <a:p>
            <a:r>
              <a:rPr lang="lt-LT" dirty="0"/>
              <a:t>10 didžiausių tiekėjų pagal sudarytų sutarčių apimtį sutartys sudarė didžiąją maisto produktų pirkimo sutarčių dalį – pagal skaičių apie 60 proc., o pagal vertę – apie 70 proc. visų sudarytų sutarčių. Iš jų – apie 50 proc. sutarčių vertės ir apie 40 proc. sutarčių skaičiaus sudaryta su didelėmis įmonėmis, nors Lietuvos viešuosiuose pirkimuose daugiau nei 80 proc. tiekėjų, su kuriais sudaromos sutartys – smulkaus ir vidutinio verslo įmonės.</a:t>
            </a:r>
          </a:p>
          <a:p>
            <a:r>
              <a:rPr lang="lt-LT" dirty="0"/>
              <a:t>Analizuojamuoju laikotarpiu stebimas didžiųjų įmonių įtakos didėjimas: 2021 m., palyginti su 2019 m., didžiųjų tiekėjų sutarčių apimtis pagal vertę augo 13,1 proc., pagal skaičių – 5 proc. </a:t>
            </a:r>
          </a:p>
          <a:p>
            <a:endParaRPr lang="lt-LT" sz="1200" b="0" spc="10" dirty="0">
              <a:solidFill>
                <a:srgbClr val="000000"/>
              </a:solidFill>
              <a:effectLst/>
              <a:highlight>
                <a:srgbClr val="00FFFF"/>
              </a:highlight>
              <a:latin typeface="Times New Roman" panose="02020603050405020304" pitchFamily="18" charset="0"/>
              <a:ea typeface="Times New Roman" panose="02020603050405020304" pitchFamily="18" charset="0"/>
            </a:endParaRPr>
          </a:p>
          <a:p>
            <a:r>
              <a:rPr lang="lt-LT" dirty="0"/>
              <a:t>2019–2021 m. maisto produktų pirkimų sutarčių apimtis sudarytų su Tikslinės grupės tiekėjais – bendrijomis, kooperatyvais, ūkininkais, fiziniais asmenimis, žemės ūkio bendrovėmis – beveik nesikeitė: pagal sudarytų sutarčių vertę siekia vos apie 2 proc. visų maisto produktų pirkimų sutarčių vertės, pagal sutarčių skaičių – apie 5 proc</a:t>
            </a:r>
            <a:r>
              <a:rPr lang="lt-LT" sz="1200" b="0" spc="10" dirty="0">
                <a:solidFill>
                  <a:srgbClr val="000000"/>
                </a:solidFill>
                <a:effectLst/>
                <a:highlight>
                  <a:srgbClr val="00FFFF"/>
                </a:highlight>
                <a:latin typeface="Times New Roman" panose="02020603050405020304" pitchFamily="18" charset="0"/>
              </a:rPr>
              <a:t>.</a:t>
            </a:r>
            <a:endParaRPr lang="lt-LT" sz="1200" b="0" spc="10" dirty="0">
              <a:solidFill>
                <a:srgbClr val="000000"/>
              </a:solidFill>
              <a:effectLst/>
              <a:highlight>
                <a:srgbClr val="00FFFF"/>
              </a:highligh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4EFC9EC-72A3-A944-9F35-A0D7183B094C}" type="slidenum">
              <a:rPr lang="en-US" smtClean="0"/>
              <a:t>7</a:t>
            </a:fld>
            <a:endParaRPr lang="en-US" dirty="0"/>
          </a:p>
        </p:txBody>
      </p:sp>
    </p:spTree>
    <p:extLst>
      <p:ext uri="{BB962C8B-B14F-4D97-AF65-F5344CB8AC3E}">
        <p14:creationId xmlns:p14="http://schemas.microsoft.com/office/powerpoint/2010/main" val="3053505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0" spc="10" dirty="0">
                <a:solidFill>
                  <a:srgbClr val="000000"/>
                </a:solidFill>
                <a:effectLst/>
                <a:highlight>
                  <a:srgbClr val="00FFFF"/>
                </a:highlight>
                <a:latin typeface="Times New Roman" panose="02020603050405020304" pitchFamily="18" charset="0"/>
                <a:ea typeface="Times New Roman" panose="02020603050405020304" pitchFamily="18" charset="0"/>
              </a:rPr>
              <a:t>Maisto produktų pirkimai stambėjo  – vidutinė sutarties vertė 2019–2021 m. augo nuo 13,1 iki 19,6 tūkst. Eur. Tuo tarpu vidutinė sutarčių, sudarytų su Tikslinės grupės tiekėjais, vertė mažėjo nuo 7,3 iki 6,4 tūkst. Eur.</a:t>
            </a:r>
          </a:p>
          <a:p>
            <a:r>
              <a:rPr lang="lt-LT" sz="1200" b="0" spc="10" dirty="0">
                <a:solidFill>
                  <a:srgbClr val="000000"/>
                </a:solidFill>
                <a:effectLst/>
                <a:highlight>
                  <a:srgbClr val="00FFFF"/>
                </a:highlight>
                <a:latin typeface="Times New Roman" panose="02020603050405020304" pitchFamily="18" charset="0"/>
                <a:ea typeface="Times New Roman" panose="02020603050405020304" pitchFamily="18" charset="0"/>
              </a:rPr>
              <a:t>Tai sietina su trumpesne sutarčių, sudaromų su Tikslinės grupės tiekėjais, trukme – sutartys su regionuose veikiančiais ūkininkais, fiziniais asmenimis, bendrovėmis, kooperatyvais sudaromos mažesnės apimties ir vertės, jų trukmė trumpesnė, lyginant su maisto produktų sutarčių su Kitais tiekėjais, trukmės vidurkiu.</a:t>
            </a:r>
          </a:p>
        </p:txBody>
      </p:sp>
      <p:sp>
        <p:nvSpPr>
          <p:cNvPr id="4" name="Slide Number Placeholder 3"/>
          <p:cNvSpPr>
            <a:spLocks noGrp="1"/>
          </p:cNvSpPr>
          <p:nvPr>
            <p:ph type="sldNum" sz="quarter" idx="5"/>
          </p:nvPr>
        </p:nvSpPr>
        <p:spPr/>
        <p:txBody>
          <a:bodyPr/>
          <a:lstStyle/>
          <a:p>
            <a:fld id="{94EFC9EC-72A3-A944-9F35-A0D7183B094C}" type="slidenum">
              <a:rPr lang="en-US" smtClean="0"/>
              <a:t>8</a:t>
            </a:fld>
            <a:endParaRPr lang="en-US" dirty="0"/>
          </a:p>
        </p:txBody>
      </p:sp>
    </p:spTree>
    <p:extLst>
      <p:ext uri="{BB962C8B-B14F-4D97-AF65-F5344CB8AC3E}">
        <p14:creationId xmlns:p14="http://schemas.microsoft.com/office/powerpoint/2010/main" val="2673427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sz="1200" b="0" spc="10" dirty="0">
              <a:solidFill>
                <a:srgbClr val="000000"/>
              </a:solidFill>
              <a:effectLst/>
              <a:highlight>
                <a:srgbClr val="00FFFF"/>
              </a:highligh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4EFC9EC-72A3-A944-9F35-A0D7183B094C}" type="slidenum">
              <a:rPr lang="en-US" smtClean="0"/>
              <a:t>9</a:t>
            </a:fld>
            <a:endParaRPr lang="en-US" dirty="0"/>
          </a:p>
        </p:txBody>
      </p:sp>
    </p:spTree>
    <p:extLst>
      <p:ext uri="{BB962C8B-B14F-4D97-AF65-F5344CB8AC3E}">
        <p14:creationId xmlns:p14="http://schemas.microsoft.com/office/powerpoint/2010/main" val="621126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00CCB7-EF2A-7646-BE91-853EFE3D8F4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73277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6AC7D3-BF6B-7344-9D59-0AFC88E7ED8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485D364C-53E9-0540-B4D5-F6E353177395}"/>
              </a:ext>
            </a:extLst>
          </p:cNvPr>
          <p:cNvSpPr txBox="1"/>
          <p:nvPr userDrawn="1"/>
        </p:nvSpPr>
        <p:spPr>
          <a:xfrm>
            <a:off x="10687051" y="5788342"/>
            <a:ext cx="595992" cy="276999"/>
          </a:xfrm>
          <a:prstGeom prst="rect">
            <a:avLst/>
          </a:prstGeom>
          <a:noFill/>
        </p:spPr>
        <p:txBody>
          <a:bodyPr wrap="square" lIns="0" tIns="0" rIns="0" bIns="0" rtlCol="0" anchor="ctr" anchorCtr="0">
            <a:spAutoFit/>
          </a:bodyPr>
          <a:lstStyle/>
          <a:p>
            <a:pPr algn="ctr"/>
            <a:fld id="{7CA22B2A-F459-9844-8DDF-9694E83C9095}" type="slidenum">
              <a:rPr lang="en-US" b="1" smtClean="0">
                <a:solidFill>
                  <a:schemeClr val="bg1">
                    <a:lumMod val="50000"/>
                  </a:schemeClr>
                </a:solidFill>
                <a:latin typeface="Arial" panose="020B0604020202020204" pitchFamily="34" charset="0"/>
                <a:cs typeface="Arial" panose="020B0604020202020204" pitchFamily="34" charset="0"/>
              </a:rPr>
              <a:pPr algn="ctr"/>
              <a:t>‹#›</a:t>
            </a:fld>
            <a:endParaRPr lang="en-US" b="1"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4603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787D-A840-44CC-BCE8-748B137B4D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49094A-D6BA-4D0C-8320-C647E62D53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573679-3A93-4D70-A30D-704C72AADC52}"/>
              </a:ext>
            </a:extLst>
          </p:cNvPr>
          <p:cNvSpPr>
            <a:spLocks noGrp="1"/>
          </p:cNvSpPr>
          <p:nvPr>
            <p:ph type="dt" sz="half" idx="10"/>
          </p:nvPr>
        </p:nvSpPr>
        <p:spPr/>
        <p:txBody>
          <a:bodyPr/>
          <a:lstStyle/>
          <a:p>
            <a:fld id="{C7ABD449-79E9-495A-A01A-AD3B26C66284}" type="datetimeFigureOut">
              <a:rPr lang="en-GB" smtClean="0"/>
              <a:t>23/01/2024</a:t>
            </a:fld>
            <a:endParaRPr lang="en-GB"/>
          </a:p>
        </p:txBody>
      </p:sp>
      <p:sp>
        <p:nvSpPr>
          <p:cNvPr id="5" name="Footer Placeholder 4">
            <a:extLst>
              <a:ext uri="{FF2B5EF4-FFF2-40B4-BE49-F238E27FC236}">
                <a16:creationId xmlns:a16="http://schemas.microsoft.com/office/drawing/2014/main" id="{892F1F40-AC05-4E71-8CF1-68E64FB3AB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467516-338F-4ECC-880D-5ACF70BB724F}"/>
              </a:ext>
            </a:extLst>
          </p:cNvPr>
          <p:cNvSpPr>
            <a:spLocks noGrp="1"/>
          </p:cNvSpPr>
          <p:nvPr>
            <p:ph type="sldNum" sz="quarter" idx="12"/>
          </p:nvPr>
        </p:nvSpPr>
        <p:spPr/>
        <p:txBody>
          <a:bodyPr/>
          <a:lstStyle/>
          <a:p>
            <a:fld id="{E7C52A63-845B-4E41-AD13-F8DD7FF2ED86}" type="slidenum">
              <a:rPr lang="en-GB" smtClean="0"/>
              <a:t>‹#›</a:t>
            </a:fld>
            <a:endParaRPr lang="en-GB"/>
          </a:p>
        </p:txBody>
      </p:sp>
    </p:spTree>
    <p:extLst>
      <p:ext uri="{BB962C8B-B14F-4D97-AF65-F5344CB8AC3E}">
        <p14:creationId xmlns:p14="http://schemas.microsoft.com/office/powerpoint/2010/main" val="26607112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AC1913-616A-FB40-BA45-A91D9227FF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4EE1C98-AA97-024D-A4D0-12843A4C60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47DF29-EE78-2344-9858-0274818E77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65100A5C-5193-7B41-98EE-F316BAC43A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529A512-2098-5443-B39E-3192305154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5DD93-EA7A-9841-9C92-2300EC7BC070}" type="slidenum">
              <a:rPr lang="en-US" smtClean="0"/>
              <a:t>‹#›</a:t>
            </a:fld>
            <a:endParaRPr lang="en-US" dirty="0"/>
          </a:p>
        </p:txBody>
      </p:sp>
    </p:spTree>
    <p:extLst>
      <p:ext uri="{BB962C8B-B14F-4D97-AF65-F5344CB8AC3E}">
        <p14:creationId xmlns:p14="http://schemas.microsoft.com/office/powerpoint/2010/main" val="3316028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A547E4-0202-BB4B-AD9D-63B4BCEA1542}"/>
              </a:ext>
            </a:extLst>
          </p:cNvPr>
          <p:cNvPicPr>
            <a:picLocks noChangeAspect="1"/>
          </p:cNvPicPr>
          <p:nvPr/>
        </p:nvPicPr>
        <p:blipFill>
          <a:blip r:embed="rId3"/>
          <a:stretch>
            <a:fillRect/>
          </a:stretch>
        </p:blipFill>
        <p:spPr>
          <a:xfrm>
            <a:off x="1348335" y="4389889"/>
            <a:ext cx="1011144" cy="924475"/>
          </a:xfrm>
          <a:prstGeom prst="rect">
            <a:avLst/>
          </a:prstGeom>
        </p:spPr>
      </p:pic>
      <p:cxnSp>
        <p:nvCxnSpPr>
          <p:cNvPr id="11" name="Straight Connector 10">
            <a:extLst>
              <a:ext uri="{FF2B5EF4-FFF2-40B4-BE49-F238E27FC236}">
                <a16:creationId xmlns:a16="http://schemas.microsoft.com/office/drawing/2014/main" id="{CC9E9D82-111B-9946-AFB9-BB6978DC49F6}"/>
              </a:ext>
            </a:extLst>
          </p:cNvPr>
          <p:cNvCxnSpPr/>
          <p:nvPr/>
        </p:nvCxnSpPr>
        <p:spPr>
          <a:xfrm>
            <a:off x="1139785" y="1238999"/>
            <a:ext cx="3094264" cy="0"/>
          </a:xfrm>
          <a:prstGeom prst="line">
            <a:avLst/>
          </a:prstGeom>
          <a:ln w="38100">
            <a:gradFill flip="none" rotWithShape="1">
              <a:gsLst>
                <a:gs pos="0">
                  <a:schemeClr val="bg1"/>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00CE585-00C1-2A4E-ADE6-71A82F889CEE}"/>
              </a:ext>
            </a:extLst>
          </p:cNvPr>
          <p:cNvCxnSpPr>
            <a:cxnSpLocks/>
          </p:cNvCxnSpPr>
          <p:nvPr/>
        </p:nvCxnSpPr>
        <p:spPr>
          <a:xfrm>
            <a:off x="1139785" y="2936182"/>
            <a:ext cx="5295651" cy="0"/>
          </a:xfrm>
          <a:prstGeom prst="line">
            <a:avLst/>
          </a:prstGeom>
          <a:ln w="38100">
            <a:gradFill flip="none" rotWithShape="1">
              <a:gsLst>
                <a:gs pos="100000">
                  <a:srgbClr val="006837"/>
                </a:gs>
                <a:gs pos="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A3FCFF8-0571-9245-98A3-A48D81FAC331}"/>
              </a:ext>
            </a:extLst>
          </p:cNvPr>
          <p:cNvSpPr txBox="1"/>
          <p:nvPr/>
        </p:nvSpPr>
        <p:spPr>
          <a:xfrm>
            <a:off x="789709" y="1244360"/>
            <a:ext cx="10529456" cy="2215991"/>
          </a:xfrm>
          <a:prstGeom prst="rect">
            <a:avLst/>
          </a:prstGeom>
          <a:noFill/>
        </p:spPr>
        <p:txBody>
          <a:bodyPr wrap="square" lIns="180000" tIns="0" rIns="0" bIns="0" rtlCol="0" anchor="t">
            <a:spAutoFit/>
          </a:bodyPr>
          <a:lstStyle/>
          <a:p>
            <a:pPr algn="ctr"/>
            <a:r>
              <a:rPr lang="lt-LT" sz="4800" dirty="0">
                <a:solidFill>
                  <a:schemeClr val="tx1">
                    <a:lumMod val="75000"/>
                    <a:lumOff val="25000"/>
                  </a:schemeClr>
                </a:solidFill>
                <a:latin typeface="Arial" panose="020B0604020202020204" pitchFamily="34" charset="0"/>
                <a:cs typeface="Arial" panose="020B0604020202020204" pitchFamily="34" charset="0"/>
              </a:rPr>
              <a:t>Trumposios maisto tiekimo grandinės: būti ar nebūti.</a:t>
            </a:r>
            <a:endParaRPr lang="en-US" sz="4800" dirty="0">
              <a:solidFill>
                <a:schemeClr val="tx1">
                  <a:lumMod val="75000"/>
                  <a:lumOff val="25000"/>
                </a:schemeClr>
              </a:solidFill>
              <a:latin typeface="Arial" panose="020B0604020202020204" pitchFamily="34" charset="0"/>
              <a:cs typeface="Arial" panose="020B0604020202020204" pitchFamily="34" charset="0"/>
            </a:endParaRPr>
          </a:p>
          <a:p>
            <a:endParaRPr lang="en-US" sz="4800" dirty="0">
              <a:solidFill>
                <a:schemeClr val="tx1">
                  <a:lumMod val="75000"/>
                  <a:lumOff val="25000"/>
                </a:schemeClr>
              </a:solidFill>
              <a:latin typeface="Arial"/>
              <a:cs typeface="Arial"/>
            </a:endParaRPr>
          </a:p>
        </p:txBody>
      </p:sp>
      <p:sp>
        <p:nvSpPr>
          <p:cNvPr id="15" name="TextBox 14">
            <a:extLst>
              <a:ext uri="{FF2B5EF4-FFF2-40B4-BE49-F238E27FC236}">
                <a16:creationId xmlns:a16="http://schemas.microsoft.com/office/drawing/2014/main" id="{8F8B5C1E-08C8-2640-8C06-E345BF37BFF7}"/>
              </a:ext>
            </a:extLst>
          </p:cNvPr>
          <p:cNvSpPr txBox="1"/>
          <p:nvPr/>
        </p:nvSpPr>
        <p:spPr>
          <a:xfrm>
            <a:off x="1139785" y="3433083"/>
            <a:ext cx="6714258" cy="692497"/>
          </a:xfrm>
          <a:prstGeom prst="rect">
            <a:avLst/>
          </a:prstGeom>
          <a:noFill/>
        </p:spPr>
        <p:txBody>
          <a:bodyPr wrap="square" lIns="180000" tIns="0" rIns="0" bIns="0" rtlCol="0" anchor="t">
            <a:spAutoFit/>
          </a:bodyPr>
          <a:lstStyle/>
          <a:p>
            <a:pPr>
              <a:spcBef>
                <a:spcPts val="600"/>
              </a:spcBef>
            </a:pPr>
            <a:r>
              <a:rPr lang="lt-LT" sz="2000" dirty="0">
                <a:solidFill>
                  <a:schemeClr val="tx1">
                    <a:lumMod val="75000"/>
                    <a:lumOff val="25000"/>
                  </a:schemeClr>
                </a:solidFill>
                <a:latin typeface="Arial"/>
                <a:cs typeface="Arial"/>
              </a:rPr>
              <a:t>Kęstutis Kazulis</a:t>
            </a:r>
          </a:p>
          <a:p>
            <a:pPr>
              <a:spcBef>
                <a:spcPts val="600"/>
              </a:spcBef>
            </a:pPr>
            <a:r>
              <a:rPr lang="lt-LT" sz="2000" dirty="0">
                <a:solidFill>
                  <a:schemeClr val="tx1">
                    <a:lumMod val="75000"/>
                    <a:lumOff val="25000"/>
                  </a:schemeClr>
                </a:solidFill>
                <a:latin typeface="Arial"/>
                <a:cs typeface="Arial"/>
              </a:rPr>
              <a:t>Viešųjų pirkimų tarnybos vyriausiasis patarėjas</a:t>
            </a:r>
            <a:endParaRPr lang="lt-LT" sz="20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9432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B97EA1C-CC79-48AA-9FB1-C396F778E2B0}"/>
              </a:ext>
            </a:extLst>
          </p:cNvPr>
          <p:cNvSpPr txBox="1"/>
          <p:nvPr/>
        </p:nvSpPr>
        <p:spPr>
          <a:xfrm>
            <a:off x="655462" y="571605"/>
            <a:ext cx="10755488" cy="338554"/>
          </a:xfrm>
          <a:prstGeom prst="rect">
            <a:avLst/>
          </a:prstGeom>
          <a:noFill/>
        </p:spPr>
        <p:txBody>
          <a:bodyPr wrap="square" lIns="180000" tIns="0" rIns="0" bIns="0" rtlCol="0">
            <a:spAutoFit/>
          </a:bodyPr>
          <a:lstStyle/>
          <a:p>
            <a:r>
              <a:rPr lang="lt-LT" sz="2200" b="1" dirty="0">
                <a:solidFill>
                  <a:schemeClr val="tx1">
                    <a:lumMod val="90000"/>
                    <a:lumOff val="10000"/>
                  </a:schemeClr>
                </a:solidFill>
                <a:latin typeface="Open Sans" panose="020B0606030504020204" pitchFamily="34" charset="0"/>
                <a:ea typeface="Open Sans" panose="020B0606030504020204" pitchFamily="34" charset="0"/>
                <a:cs typeface="Open Sans" panose="020B0606030504020204" pitchFamily="34" charset="0"/>
              </a:rPr>
              <a:t>Vidutinės procedūrų trukmės, dažniausiai naudojamuose pirkimo būduose:</a:t>
            </a:r>
          </a:p>
        </p:txBody>
      </p:sp>
      <p:graphicFrame>
        <p:nvGraphicFramePr>
          <p:cNvPr id="5" name="Table 4">
            <a:extLst>
              <a:ext uri="{FF2B5EF4-FFF2-40B4-BE49-F238E27FC236}">
                <a16:creationId xmlns:a16="http://schemas.microsoft.com/office/drawing/2014/main" id="{0F076209-CB3F-B36B-4560-6E1947B7E13F}"/>
              </a:ext>
            </a:extLst>
          </p:cNvPr>
          <p:cNvGraphicFramePr>
            <a:graphicFrameLocks noGrp="1"/>
          </p:cNvGraphicFramePr>
          <p:nvPr/>
        </p:nvGraphicFramePr>
        <p:xfrm>
          <a:off x="568569" y="910159"/>
          <a:ext cx="11054862" cy="5077740"/>
        </p:xfrm>
        <a:graphic>
          <a:graphicData uri="http://schemas.openxmlformats.org/drawingml/2006/table">
            <a:tbl>
              <a:tblPr firstRow="1" firstCol="1" bandRow="1">
                <a:tableStyleId>{69CF1AB2-1976-4502-BF36-3FF5EA218861}</a:tableStyleId>
              </a:tblPr>
              <a:tblGrid>
                <a:gridCol w="4975735">
                  <a:extLst>
                    <a:ext uri="{9D8B030D-6E8A-4147-A177-3AD203B41FA5}">
                      <a16:colId xmlns:a16="http://schemas.microsoft.com/office/drawing/2014/main" val="4050130753"/>
                    </a:ext>
                  </a:extLst>
                </a:gridCol>
                <a:gridCol w="3673937">
                  <a:extLst>
                    <a:ext uri="{9D8B030D-6E8A-4147-A177-3AD203B41FA5}">
                      <a16:colId xmlns:a16="http://schemas.microsoft.com/office/drawing/2014/main" val="1425856132"/>
                    </a:ext>
                  </a:extLst>
                </a:gridCol>
                <a:gridCol w="2405190">
                  <a:extLst>
                    <a:ext uri="{9D8B030D-6E8A-4147-A177-3AD203B41FA5}">
                      <a16:colId xmlns:a16="http://schemas.microsoft.com/office/drawing/2014/main" val="926111764"/>
                    </a:ext>
                  </a:extLst>
                </a:gridCol>
              </a:tblGrid>
              <a:tr h="497919">
                <a:tc>
                  <a:txBody>
                    <a:bodyPr/>
                    <a:lstStyle/>
                    <a:p>
                      <a:pPr algn="l">
                        <a:lnSpc>
                          <a:spcPct val="100000"/>
                        </a:lnSpc>
                        <a:spcBef>
                          <a:spcPts val="0"/>
                        </a:spcBef>
                        <a:spcAft>
                          <a:spcPts val="0"/>
                        </a:spcAft>
                        <a:tabLst>
                          <a:tab pos="270510" algn="l"/>
                        </a:tabLst>
                      </a:pPr>
                      <a:r>
                        <a:rPr lang="lt-LT" sz="160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Pirkimo būdas</a:t>
                      </a:r>
                    </a:p>
                  </a:txBody>
                  <a:tcPr marL="64941" marR="64941"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lnSpc>
                          <a:spcPct val="100000"/>
                        </a:lnSpc>
                        <a:spcBef>
                          <a:spcPts val="0"/>
                        </a:spcBef>
                        <a:spcAft>
                          <a:spcPts val="0"/>
                        </a:spcAft>
                        <a:tabLst>
                          <a:tab pos="270510" algn="l"/>
                        </a:tabLst>
                      </a:pPr>
                      <a:r>
                        <a:rPr lang="lt-LT" sz="160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Pirkimo vertė, Eur be PVM</a:t>
                      </a:r>
                    </a:p>
                  </a:txBody>
                  <a:tcPr marL="64941" marR="64941"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lnSpc>
                          <a:spcPct val="100000"/>
                        </a:lnSpc>
                        <a:spcBef>
                          <a:spcPts val="0"/>
                        </a:spcBef>
                        <a:spcAft>
                          <a:spcPts val="0"/>
                        </a:spcAft>
                        <a:tabLst>
                          <a:tab pos="270510" algn="l"/>
                        </a:tabLst>
                      </a:pPr>
                      <a:r>
                        <a:rPr lang="lt-LT" sz="1600" dirty="0">
                          <a:solidFill>
                            <a:sysClr val="windowText" lastClr="000000"/>
                          </a:solidFill>
                          <a:effectLst/>
                          <a:latin typeface="Open Sans" panose="020B0606030504020204" pitchFamily="34" charset="0"/>
                          <a:ea typeface="Open Sans" panose="020B0606030504020204" pitchFamily="34" charset="0"/>
                          <a:cs typeface="Open Sans" panose="020B0606030504020204" pitchFamily="34" charset="0"/>
                        </a:rPr>
                        <a:t>Standartinė trukmė darbo dienomis</a:t>
                      </a:r>
                    </a:p>
                  </a:txBody>
                  <a:tcPr marL="64941" marR="64941"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491731093"/>
                  </a:ext>
                </a:extLst>
              </a:tr>
              <a:tr h="497919">
                <a:tc>
                  <a:txBody>
                    <a:bodyPr/>
                    <a:lstStyle/>
                    <a:p>
                      <a:pPr marL="0" lvl="0" indent="0" algn="just">
                        <a:lnSpc>
                          <a:spcPct val="100000"/>
                        </a:lnSpc>
                        <a:spcBef>
                          <a:spcPts val="0"/>
                        </a:spcBef>
                        <a:spcAft>
                          <a:spcPts val="0"/>
                        </a:spcAft>
                        <a:buFont typeface="+mj-lt"/>
                        <a:buNone/>
                        <a:tabLst>
                          <a:tab pos="270510" algn="l"/>
                        </a:tabLst>
                      </a:pPr>
                      <a:r>
                        <a:rPr lang="lt-LT" sz="1600" dirty="0">
                          <a:effectLst/>
                          <a:latin typeface="Open Sans" panose="020B0606030504020204" pitchFamily="34" charset="0"/>
                          <a:ea typeface="Open Sans" panose="020B0606030504020204" pitchFamily="34" charset="0"/>
                          <a:cs typeface="Open Sans" panose="020B0606030504020204" pitchFamily="34" charset="0"/>
                        </a:rPr>
                        <a:t>1. Pirkimas iš Centrinės perkančiosios organizacijos (CPO) katalogo</a:t>
                      </a:r>
                    </a:p>
                  </a:txBody>
                  <a:tcPr marL="64941" marR="64941"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marL="0" lvl="0" indent="0" algn="just">
                        <a:lnSpc>
                          <a:spcPct val="100000"/>
                        </a:lnSpc>
                        <a:spcBef>
                          <a:spcPts val="0"/>
                        </a:spcBef>
                        <a:spcAft>
                          <a:spcPts val="0"/>
                        </a:spcAft>
                        <a:buFont typeface="+mj-lt"/>
                        <a:buNone/>
                        <a:tabLst>
                          <a:tab pos="270510" algn="l"/>
                        </a:tabLst>
                      </a:pPr>
                      <a:r>
                        <a:rPr lang="lt-LT" sz="1600" dirty="0">
                          <a:effectLst/>
                          <a:latin typeface="Open Sans" panose="020B0606030504020204" pitchFamily="34" charset="0"/>
                          <a:ea typeface="Open Sans" panose="020B0606030504020204" pitchFamily="34" charset="0"/>
                          <a:cs typeface="Open Sans" panose="020B0606030504020204" pitchFamily="34" charset="0"/>
                        </a:rPr>
                        <a:t>Nuo 15 tūkst.</a:t>
                      </a:r>
                    </a:p>
                  </a:txBody>
                  <a:tcPr marL="64941" marR="64941"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tc>
                  <a:txBody>
                    <a:bodyPr/>
                    <a:lstStyle/>
                    <a:p>
                      <a:pPr marL="0" lvl="0" indent="0" algn="ctr">
                        <a:lnSpc>
                          <a:spcPct val="100000"/>
                        </a:lnSpc>
                        <a:spcBef>
                          <a:spcPts val="0"/>
                        </a:spcBef>
                        <a:spcAft>
                          <a:spcPts val="0"/>
                        </a:spcAft>
                        <a:buFont typeface="+mj-lt"/>
                        <a:buNone/>
                        <a:tabLst>
                          <a:tab pos="270510" algn="l"/>
                        </a:tabLst>
                      </a:pPr>
                      <a:r>
                        <a:rPr lang="lt-LT" sz="1600" b="1" dirty="0">
                          <a:effectLst/>
                          <a:latin typeface="Open Sans" panose="020B0606030504020204" pitchFamily="34" charset="0"/>
                          <a:ea typeface="Open Sans" panose="020B0606030504020204" pitchFamily="34" charset="0"/>
                          <a:cs typeface="Open Sans" panose="020B0606030504020204" pitchFamily="34" charset="0"/>
                        </a:rPr>
                        <a:t>21</a:t>
                      </a:r>
                    </a:p>
                  </a:txBody>
                  <a:tcPr marL="64941" marR="64941"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70822512"/>
                  </a:ext>
                </a:extLst>
              </a:tr>
              <a:tr h="248960">
                <a:tc gridSpan="3">
                  <a:txBody>
                    <a:bodyPr/>
                    <a:lstStyle/>
                    <a:p>
                      <a:pPr marL="0" lvl="0" indent="0" algn="ctr">
                        <a:lnSpc>
                          <a:spcPct val="100000"/>
                        </a:lnSpc>
                        <a:spcBef>
                          <a:spcPts val="0"/>
                        </a:spcBef>
                        <a:spcAft>
                          <a:spcPts val="0"/>
                        </a:spcAft>
                        <a:buFont typeface="+mj-lt"/>
                        <a:buNone/>
                        <a:tabLst>
                          <a:tab pos="270510" algn="l"/>
                        </a:tabLst>
                      </a:pPr>
                      <a:r>
                        <a:rPr lang="lt-LT" sz="1600" dirty="0">
                          <a:effectLst/>
                          <a:latin typeface="Open Sans" panose="020B0606030504020204" pitchFamily="34" charset="0"/>
                          <a:ea typeface="Open Sans" panose="020B0606030504020204" pitchFamily="34" charset="0"/>
                          <a:cs typeface="Open Sans" panose="020B0606030504020204" pitchFamily="34" charset="0"/>
                        </a:rPr>
                        <a:t>2. Mažos vertės pirkimai:</a:t>
                      </a: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lt-LT"/>
                    </a:p>
                  </a:txBody>
                  <a:tcP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tcPr>
                </a:tc>
                <a:tc hMerge="1">
                  <a:txBody>
                    <a:bodyPr/>
                    <a:lstStyle/>
                    <a:p>
                      <a:pPr marL="0" lvl="0" indent="0" algn="ctr">
                        <a:lnSpc>
                          <a:spcPct val="100000"/>
                        </a:lnSpc>
                        <a:spcBef>
                          <a:spcPts val="0"/>
                        </a:spcBef>
                        <a:spcAft>
                          <a:spcPts val="0"/>
                        </a:spcAft>
                        <a:buFont typeface="+mj-lt"/>
                        <a:buNone/>
                        <a:tabLst>
                          <a:tab pos="270510" algn="l"/>
                        </a:tabLst>
                      </a:pPr>
                      <a:endParaRPr lang="lt-LT" sz="1800" dirty="0">
                        <a:effectLst/>
                        <a:latin typeface="Open Sans" panose="020B0606030504020204" pitchFamily="34" charset="0"/>
                        <a:ea typeface="Open Sans" panose="020B0606030504020204" pitchFamily="34" charset="0"/>
                        <a:cs typeface="Open Sans" panose="020B0606030504020204" pitchFamily="34" charset="0"/>
                      </a:endParaRP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tcPr>
                </a:tc>
                <a:extLst>
                  <a:ext uri="{0D108BD9-81ED-4DB2-BD59-A6C34878D82A}">
                    <a16:rowId xmlns:a16="http://schemas.microsoft.com/office/drawing/2014/main" val="3081874348"/>
                  </a:ext>
                </a:extLst>
              </a:tr>
              <a:tr h="422712">
                <a:tc>
                  <a:txBody>
                    <a:bodyPr/>
                    <a:lstStyle/>
                    <a:p>
                      <a:pPr marL="457200" lvl="1" indent="0" algn="l">
                        <a:lnSpc>
                          <a:spcPct val="100000"/>
                        </a:lnSpc>
                        <a:spcBef>
                          <a:spcPts val="0"/>
                        </a:spcBef>
                        <a:spcAft>
                          <a:spcPts val="0"/>
                        </a:spcAft>
                        <a:buFont typeface="+mj-lt"/>
                        <a:buNone/>
                        <a:tabLst>
                          <a:tab pos="270510" algn="l"/>
                        </a:tabLst>
                      </a:pPr>
                      <a:r>
                        <a:rPr lang="lt-LT" sz="1600" dirty="0">
                          <a:effectLst/>
                          <a:latin typeface="Open Sans" panose="020B0606030504020204" pitchFamily="34" charset="0"/>
                          <a:ea typeface="Open Sans" panose="020B0606030504020204" pitchFamily="34" charset="0"/>
                          <a:cs typeface="Open Sans" panose="020B0606030504020204" pitchFamily="34" charset="0"/>
                        </a:rPr>
                        <a:t>2.1. Neskelbiama apklausa, sutartis žodžiu</a:t>
                      </a: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60000"/>
                        <a:lumOff val="40000"/>
                      </a:schemeClr>
                    </a:solidFill>
                  </a:tcPr>
                </a:tc>
                <a:tc>
                  <a:txBody>
                    <a:bodyPr/>
                    <a:lstStyle/>
                    <a:p>
                      <a:pPr marL="0" lvl="1" indent="0" algn="l">
                        <a:lnSpc>
                          <a:spcPct val="100000"/>
                        </a:lnSpc>
                        <a:spcBef>
                          <a:spcPts val="0"/>
                        </a:spcBef>
                        <a:spcAft>
                          <a:spcPts val="0"/>
                        </a:spcAft>
                        <a:buFont typeface="+mj-lt"/>
                        <a:buNone/>
                        <a:tabLst>
                          <a:tab pos="270510" algn="l"/>
                        </a:tabLst>
                      </a:pPr>
                      <a:r>
                        <a:rPr lang="lt-LT" sz="1600" dirty="0">
                          <a:effectLst/>
                          <a:latin typeface="Open Sans" panose="020B0606030504020204" pitchFamily="34" charset="0"/>
                          <a:ea typeface="Open Sans" panose="020B0606030504020204" pitchFamily="34" charset="0"/>
                          <a:cs typeface="Open Sans" panose="020B0606030504020204" pitchFamily="34" charset="0"/>
                        </a:rPr>
                        <a:t>Iki 5 tūkst. </a:t>
                      </a: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solidFill>
                      <a:schemeClr val="accent2">
                        <a:lumMod val="60000"/>
                        <a:lumOff val="40000"/>
                      </a:schemeClr>
                    </a:solidFill>
                  </a:tcPr>
                </a:tc>
                <a:tc>
                  <a:txBody>
                    <a:bodyPr/>
                    <a:lstStyle/>
                    <a:p>
                      <a:pPr marL="0" lvl="1" indent="0" algn="ctr">
                        <a:lnSpc>
                          <a:spcPct val="100000"/>
                        </a:lnSpc>
                        <a:spcBef>
                          <a:spcPts val="0"/>
                        </a:spcBef>
                        <a:spcAft>
                          <a:spcPts val="0"/>
                        </a:spcAft>
                        <a:buFont typeface="+mj-lt"/>
                        <a:buNone/>
                        <a:tabLst>
                          <a:tab pos="270510" algn="l"/>
                        </a:tabLst>
                      </a:pPr>
                      <a:r>
                        <a:rPr lang="lt-LT" sz="1600" b="1">
                          <a:effectLst/>
                          <a:latin typeface="Open Sans" panose="020B0606030504020204" pitchFamily="34" charset="0"/>
                          <a:ea typeface="Open Sans" panose="020B0606030504020204" pitchFamily="34" charset="0"/>
                          <a:cs typeface="Open Sans" panose="020B0606030504020204" pitchFamily="34" charset="0"/>
                        </a:rPr>
                        <a:t>5</a:t>
                      </a:r>
                      <a:endParaRPr lang="lt-LT" sz="1600" b="1" dirty="0">
                        <a:effectLst/>
                        <a:latin typeface="Open Sans" panose="020B0606030504020204" pitchFamily="34" charset="0"/>
                        <a:ea typeface="Open Sans" panose="020B0606030504020204" pitchFamily="34" charset="0"/>
                        <a:cs typeface="Open Sans" panose="020B0606030504020204" pitchFamily="34" charset="0"/>
                      </a:endParaRP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320424502"/>
                  </a:ext>
                </a:extLst>
              </a:tr>
              <a:tr h="422712">
                <a:tc>
                  <a:txBody>
                    <a:bodyPr/>
                    <a:lstStyle/>
                    <a:p>
                      <a:pPr marL="457200" lvl="1" indent="0" algn="l">
                        <a:lnSpc>
                          <a:spcPct val="100000"/>
                        </a:lnSpc>
                        <a:spcBef>
                          <a:spcPts val="0"/>
                        </a:spcBef>
                        <a:spcAft>
                          <a:spcPts val="0"/>
                        </a:spcAft>
                        <a:buFont typeface="+mj-lt"/>
                        <a:buNone/>
                        <a:tabLst>
                          <a:tab pos="270510" algn="l"/>
                        </a:tabLst>
                      </a:pPr>
                      <a:r>
                        <a:rPr lang="lt-LT" sz="1600" dirty="0">
                          <a:effectLst/>
                          <a:latin typeface="Open Sans" panose="020B0606030504020204" pitchFamily="34" charset="0"/>
                          <a:ea typeface="Open Sans" panose="020B0606030504020204" pitchFamily="34" charset="0"/>
                          <a:cs typeface="Open Sans" panose="020B0606030504020204" pitchFamily="34" charset="0"/>
                        </a:rPr>
                        <a:t>2.2 Neskelbiama apklausa, sutartis raštu</a:t>
                      </a: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60000"/>
                        <a:lumOff val="40000"/>
                      </a:schemeClr>
                    </a:solidFill>
                  </a:tcPr>
                </a:tc>
                <a:tc>
                  <a:txBody>
                    <a:bodyPr/>
                    <a:lstStyle/>
                    <a:p>
                      <a:pPr marL="0" lvl="1" indent="0" algn="l">
                        <a:lnSpc>
                          <a:spcPct val="100000"/>
                        </a:lnSpc>
                        <a:spcBef>
                          <a:spcPts val="0"/>
                        </a:spcBef>
                        <a:spcAft>
                          <a:spcPts val="0"/>
                        </a:spcAft>
                        <a:buFont typeface="+mj-lt"/>
                        <a:buNone/>
                        <a:tabLst>
                          <a:tab pos="270510" algn="l"/>
                        </a:tabLst>
                      </a:pPr>
                      <a:r>
                        <a:rPr lang="lt-LT" sz="1600" dirty="0">
                          <a:effectLst/>
                          <a:latin typeface="Open Sans" panose="020B0606030504020204" pitchFamily="34" charset="0"/>
                          <a:ea typeface="Open Sans" panose="020B0606030504020204" pitchFamily="34" charset="0"/>
                          <a:cs typeface="Open Sans" panose="020B0606030504020204" pitchFamily="34" charset="0"/>
                        </a:rPr>
                        <a:t>Iki  15 tūkst.</a:t>
                      </a: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60000"/>
                        <a:lumOff val="40000"/>
                      </a:schemeClr>
                    </a:solidFill>
                  </a:tcPr>
                </a:tc>
                <a:tc>
                  <a:txBody>
                    <a:bodyPr/>
                    <a:lstStyle/>
                    <a:p>
                      <a:pPr marL="0" lvl="1" indent="0" algn="ctr">
                        <a:lnSpc>
                          <a:spcPct val="100000"/>
                        </a:lnSpc>
                        <a:spcBef>
                          <a:spcPts val="0"/>
                        </a:spcBef>
                        <a:spcAft>
                          <a:spcPts val="0"/>
                        </a:spcAft>
                        <a:buFont typeface="+mj-lt"/>
                        <a:buNone/>
                        <a:tabLst>
                          <a:tab pos="270510" algn="l"/>
                        </a:tabLst>
                      </a:pPr>
                      <a:r>
                        <a:rPr lang="lt-LT" sz="1600" b="1">
                          <a:effectLst/>
                          <a:latin typeface="Open Sans" panose="020B0606030504020204" pitchFamily="34" charset="0"/>
                          <a:ea typeface="Open Sans" panose="020B0606030504020204" pitchFamily="34" charset="0"/>
                          <a:cs typeface="Open Sans" panose="020B0606030504020204" pitchFamily="34" charset="0"/>
                        </a:rPr>
                        <a:t>23</a:t>
                      </a:r>
                      <a:endParaRPr lang="lt-LT" sz="1600" b="1" dirty="0">
                        <a:effectLst/>
                        <a:latin typeface="Open Sans" panose="020B0606030504020204" pitchFamily="34" charset="0"/>
                        <a:ea typeface="Open Sans" panose="020B0606030504020204" pitchFamily="34" charset="0"/>
                        <a:cs typeface="Open Sans" panose="020B0606030504020204" pitchFamily="34" charset="0"/>
                      </a:endParaRP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4263923216"/>
                  </a:ext>
                </a:extLst>
              </a:tr>
              <a:tr h="497919">
                <a:tc>
                  <a:txBody>
                    <a:bodyPr/>
                    <a:lstStyle/>
                    <a:p>
                      <a:pPr marL="457200" lvl="1" indent="0" algn="l">
                        <a:lnSpc>
                          <a:spcPct val="100000"/>
                        </a:lnSpc>
                        <a:spcBef>
                          <a:spcPts val="0"/>
                        </a:spcBef>
                        <a:spcAft>
                          <a:spcPts val="0"/>
                        </a:spcAft>
                        <a:buFont typeface="+mj-lt"/>
                        <a:buNone/>
                        <a:tabLst>
                          <a:tab pos="270510" algn="l"/>
                        </a:tabLst>
                      </a:pPr>
                      <a:r>
                        <a:rPr lang="lt-LT" sz="1600" dirty="0">
                          <a:effectLst/>
                          <a:latin typeface="Open Sans" panose="020B0606030504020204" pitchFamily="34" charset="0"/>
                          <a:ea typeface="Open Sans" panose="020B0606030504020204" pitchFamily="34" charset="0"/>
                          <a:cs typeface="Open Sans" panose="020B0606030504020204" pitchFamily="34" charset="0"/>
                        </a:rPr>
                        <a:t>2.3 Skelbiama apklausa</a:t>
                      </a: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60000"/>
                        <a:lumOff val="40000"/>
                      </a:schemeClr>
                    </a:solidFill>
                  </a:tcPr>
                </a:tc>
                <a:tc>
                  <a:txBody>
                    <a:bodyPr/>
                    <a:lstStyle/>
                    <a:p>
                      <a:pPr marL="0" lvl="1" indent="-342900" algn="l">
                        <a:lnSpc>
                          <a:spcPct val="100000"/>
                        </a:lnSpc>
                        <a:spcBef>
                          <a:spcPts val="0"/>
                        </a:spcBef>
                        <a:spcAft>
                          <a:spcPts val="0"/>
                        </a:spcAft>
                        <a:buFont typeface="Arial" panose="020B0604020202020204" pitchFamily="34" charset="0"/>
                        <a:buChar char="•"/>
                        <a:tabLst>
                          <a:tab pos="270510" algn="l"/>
                        </a:tabLst>
                      </a:pPr>
                      <a:r>
                        <a:rPr lang="lt-LT" sz="1600" dirty="0">
                          <a:effectLst/>
                          <a:latin typeface="Open Sans" panose="020B0606030504020204" pitchFamily="34" charset="0"/>
                          <a:ea typeface="Open Sans" panose="020B0606030504020204" pitchFamily="34" charset="0"/>
                          <a:cs typeface="Open Sans" panose="020B0606030504020204" pitchFamily="34" charset="0"/>
                        </a:rPr>
                        <a:t>Iki 70 tūkst. (prekės ir paslaugos)</a:t>
                      </a:r>
                    </a:p>
                    <a:p>
                      <a:pPr marL="0" lvl="1" indent="-342900" algn="l">
                        <a:lnSpc>
                          <a:spcPct val="100000"/>
                        </a:lnSpc>
                        <a:spcBef>
                          <a:spcPts val="0"/>
                        </a:spcBef>
                        <a:spcAft>
                          <a:spcPts val="0"/>
                        </a:spcAft>
                        <a:buFont typeface="Arial" panose="020B0604020202020204" pitchFamily="34" charset="0"/>
                        <a:buChar char="•"/>
                        <a:tabLst>
                          <a:tab pos="270510" algn="l"/>
                        </a:tabLst>
                      </a:pPr>
                      <a:r>
                        <a:rPr lang="lt-LT" sz="1600" dirty="0">
                          <a:effectLst/>
                          <a:latin typeface="Open Sans" panose="020B0606030504020204" pitchFamily="34" charset="0"/>
                          <a:ea typeface="Open Sans" panose="020B0606030504020204" pitchFamily="34" charset="0"/>
                          <a:cs typeface="Open Sans" panose="020B0606030504020204" pitchFamily="34" charset="0"/>
                        </a:rPr>
                        <a:t>Iki 174 tūkst. (darbai)</a:t>
                      </a: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60000"/>
                        <a:lumOff val="40000"/>
                      </a:schemeClr>
                    </a:solidFill>
                  </a:tcPr>
                </a:tc>
                <a:tc>
                  <a:txBody>
                    <a:bodyPr/>
                    <a:lstStyle/>
                    <a:p>
                      <a:pPr marL="0" lvl="1" indent="0" algn="ctr">
                        <a:lnSpc>
                          <a:spcPct val="100000"/>
                        </a:lnSpc>
                        <a:spcBef>
                          <a:spcPts val="0"/>
                        </a:spcBef>
                        <a:spcAft>
                          <a:spcPts val="0"/>
                        </a:spcAft>
                        <a:buFont typeface="+mj-lt"/>
                        <a:buNone/>
                        <a:tabLst>
                          <a:tab pos="270510" algn="l"/>
                        </a:tabLst>
                      </a:pPr>
                      <a:r>
                        <a:rPr lang="lt-LT" sz="1600" b="1" dirty="0">
                          <a:effectLst/>
                          <a:latin typeface="Open Sans" panose="020B0606030504020204" pitchFamily="34" charset="0"/>
                          <a:ea typeface="Open Sans" panose="020B0606030504020204" pitchFamily="34" charset="0"/>
                          <a:cs typeface="Open Sans" panose="020B0606030504020204" pitchFamily="34" charset="0"/>
                        </a:rPr>
                        <a:t>47</a:t>
                      </a: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833839454"/>
                  </a:ext>
                </a:extLst>
              </a:tr>
              <a:tr h="248960">
                <a:tc gridSpan="3">
                  <a:txBody>
                    <a:bodyPr/>
                    <a:lstStyle/>
                    <a:p>
                      <a:pPr marL="0" lvl="0" indent="0" algn="ctr">
                        <a:lnSpc>
                          <a:spcPct val="100000"/>
                        </a:lnSpc>
                        <a:spcBef>
                          <a:spcPts val="0"/>
                        </a:spcBef>
                        <a:spcAft>
                          <a:spcPts val="0"/>
                        </a:spcAft>
                        <a:buFont typeface="+mj-lt"/>
                        <a:buNone/>
                        <a:tabLst>
                          <a:tab pos="270510" algn="l"/>
                        </a:tabLst>
                      </a:pPr>
                      <a:r>
                        <a:rPr lang="lt-LT" sz="1600" dirty="0">
                          <a:effectLst/>
                          <a:latin typeface="Open Sans" panose="020B0606030504020204" pitchFamily="34" charset="0"/>
                          <a:ea typeface="Open Sans" panose="020B0606030504020204" pitchFamily="34" charset="0"/>
                          <a:cs typeface="Open Sans" panose="020B0606030504020204" pitchFamily="34" charset="0"/>
                        </a:rPr>
                        <a:t>3. Supaprastinti pirkimai:</a:t>
                      </a: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lt-LT"/>
                    </a:p>
                  </a:txBody>
                  <a:tcP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tcPr>
                </a:tc>
                <a:tc hMerge="1">
                  <a:txBody>
                    <a:bodyPr/>
                    <a:lstStyle/>
                    <a:p>
                      <a:pPr marL="0" lvl="0" indent="0" algn="ctr">
                        <a:lnSpc>
                          <a:spcPct val="100000"/>
                        </a:lnSpc>
                        <a:spcBef>
                          <a:spcPts val="0"/>
                        </a:spcBef>
                        <a:spcAft>
                          <a:spcPts val="0"/>
                        </a:spcAft>
                        <a:buFont typeface="+mj-lt"/>
                        <a:buNone/>
                        <a:tabLst>
                          <a:tab pos="270510" algn="l"/>
                        </a:tabLst>
                      </a:pPr>
                      <a:endParaRPr lang="lt-LT" sz="1800" dirty="0">
                        <a:effectLst/>
                        <a:latin typeface="Open Sans" panose="020B0606030504020204" pitchFamily="34" charset="0"/>
                        <a:ea typeface="Open Sans" panose="020B0606030504020204" pitchFamily="34" charset="0"/>
                        <a:cs typeface="Open Sans" panose="020B0606030504020204" pitchFamily="34" charset="0"/>
                      </a:endParaRP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tcPr>
                </a:tc>
                <a:extLst>
                  <a:ext uri="{0D108BD9-81ED-4DB2-BD59-A6C34878D82A}">
                    <a16:rowId xmlns:a16="http://schemas.microsoft.com/office/drawing/2014/main" val="3314382957"/>
                  </a:ext>
                </a:extLst>
              </a:tr>
              <a:tr h="248960">
                <a:tc>
                  <a:txBody>
                    <a:bodyPr/>
                    <a:lstStyle/>
                    <a:p>
                      <a:pPr marL="457200" lvl="1" indent="0" algn="l">
                        <a:lnSpc>
                          <a:spcPct val="100000"/>
                        </a:lnSpc>
                        <a:spcBef>
                          <a:spcPts val="0"/>
                        </a:spcBef>
                        <a:spcAft>
                          <a:spcPts val="0"/>
                        </a:spcAft>
                        <a:buFont typeface="+mj-lt"/>
                        <a:buNone/>
                        <a:tabLst>
                          <a:tab pos="270510" algn="l"/>
                        </a:tabLst>
                      </a:pPr>
                      <a:r>
                        <a:rPr lang="lt-LT" sz="1600" dirty="0">
                          <a:effectLst/>
                          <a:latin typeface="Open Sans" panose="020B0606030504020204" pitchFamily="34" charset="0"/>
                          <a:ea typeface="Open Sans" panose="020B0606030504020204" pitchFamily="34" charset="0"/>
                          <a:cs typeface="Open Sans" panose="020B0606030504020204" pitchFamily="34" charset="0"/>
                        </a:rPr>
                        <a:t>3.1.  Atviras konkursas</a:t>
                      </a: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60000"/>
                        <a:lumOff val="40000"/>
                      </a:schemeClr>
                    </a:solidFill>
                  </a:tcPr>
                </a:tc>
                <a:tc rowSpan="3">
                  <a:txBody>
                    <a:bodyPr/>
                    <a:lstStyle/>
                    <a:p>
                      <a:pPr marL="0" lvl="1" indent="0" algn="l">
                        <a:lnSpc>
                          <a:spcPct val="100000"/>
                        </a:lnSpc>
                        <a:spcBef>
                          <a:spcPts val="0"/>
                        </a:spcBef>
                        <a:spcAft>
                          <a:spcPts val="0"/>
                        </a:spcAft>
                        <a:buFont typeface="+mj-lt"/>
                        <a:buNone/>
                        <a:tabLst>
                          <a:tab pos="270510" algn="l"/>
                        </a:tabLst>
                      </a:pPr>
                      <a:endParaRPr lang="lt-LT" sz="1600" b="1" u="none" dirty="0">
                        <a:effectLst/>
                        <a:latin typeface="Open Sans" panose="020B0606030504020204" pitchFamily="34" charset="0"/>
                        <a:ea typeface="Open Sans" panose="020B0606030504020204" pitchFamily="34" charset="0"/>
                        <a:cs typeface="Open Sans" panose="020B0606030504020204" pitchFamily="34" charset="0"/>
                      </a:endParaRPr>
                    </a:p>
                    <a:p>
                      <a:pPr marL="0" lvl="1" indent="0" algn="l">
                        <a:lnSpc>
                          <a:spcPct val="100000"/>
                        </a:lnSpc>
                        <a:spcBef>
                          <a:spcPts val="0"/>
                        </a:spcBef>
                        <a:spcAft>
                          <a:spcPts val="0"/>
                        </a:spcAft>
                        <a:buFont typeface="+mj-lt"/>
                        <a:buNone/>
                        <a:tabLst>
                          <a:tab pos="270510" algn="l"/>
                        </a:tabLst>
                      </a:pPr>
                      <a:r>
                        <a:rPr lang="lt-LT" sz="1600" b="1" u="none" dirty="0">
                          <a:effectLst/>
                          <a:latin typeface="Open Sans" panose="020B0606030504020204" pitchFamily="34" charset="0"/>
                          <a:ea typeface="Open Sans" panose="020B0606030504020204" pitchFamily="34" charset="0"/>
                          <a:cs typeface="Open Sans" panose="020B0606030504020204" pitchFamily="34" charset="0"/>
                        </a:rPr>
                        <a:t>Neviršija </a:t>
                      </a:r>
                      <a:r>
                        <a:rPr lang="lt-LT" sz="1600" b="0" u="none" dirty="0">
                          <a:effectLst/>
                          <a:latin typeface="Open Sans" panose="020B0606030504020204" pitchFamily="34" charset="0"/>
                          <a:ea typeface="Open Sans" panose="020B0606030504020204" pitchFamily="34" charset="0"/>
                          <a:cs typeface="Open Sans" panose="020B0606030504020204" pitchFamily="34" charset="0"/>
                        </a:rPr>
                        <a:t>tarptautinių pirkimų verčių </a:t>
                      </a: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solidFill>
                      <a:schemeClr val="accent6">
                        <a:lumMod val="60000"/>
                        <a:lumOff val="40000"/>
                      </a:schemeClr>
                    </a:solidFill>
                  </a:tcPr>
                </a:tc>
                <a:tc>
                  <a:txBody>
                    <a:bodyPr/>
                    <a:lstStyle/>
                    <a:p>
                      <a:pPr marL="0" lvl="1" indent="0" algn="ctr">
                        <a:lnSpc>
                          <a:spcPct val="100000"/>
                        </a:lnSpc>
                        <a:spcBef>
                          <a:spcPts val="0"/>
                        </a:spcBef>
                        <a:spcAft>
                          <a:spcPts val="0"/>
                        </a:spcAft>
                        <a:buFont typeface="+mj-lt"/>
                        <a:buNone/>
                        <a:tabLst>
                          <a:tab pos="270510" algn="l"/>
                        </a:tabLst>
                      </a:pPr>
                      <a:r>
                        <a:rPr lang="lt-LT" sz="1600" b="1" dirty="0">
                          <a:effectLst/>
                          <a:latin typeface="Open Sans" panose="020B0606030504020204" pitchFamily="34" charset="0"/>
                          <a:ea typeface="Open Sans" panose="020B0606030504020204" pitchFamily="34" charset="0"/>
                          <a:cs typeface="Open Sans" panose="020B0606030504020204" pitchFamily="34" charset="0"/>
                        </a:rPr>
                        <a:t>66</a:t>
                      </a: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690242023"/>
                  </a:ext>
                </a:extLst>
              </a:tr>
              <a:tr h="248960">
                <a:tc>
                  <a:txBody>
                    <a:bodyPr/>
                    <a:lstStyle/>
                    <a:p>
                      <a:pPr marL="457200" lvl="1" indent="0" algn="l">
                        <a:lnSpc>
                          <a:spcPct val="100000"/>
                        </a:lnSpc>
                        <a:spcBef>
                          <a:spcPts val="0"/>
                        </a:spcBef>
                        <a:spcAft>
                          <a:spcPts val="0"/>
                        </a:spcAft>
                        <a:buFont typeface="+mj-lt"/>
                        <a:buNone/>
                        <a:tabLst>
                          <a:tab pos="270510" algn="l"/>
                        </a:tabLst>
                      </a:pPr>
                      <a:r>
                        <a:rPr lang="lt-LT" sz="1600" dirty="0">
                          <a:effectLst/>
                          <a:latin typeface="Open Sans" panose="020B0606030504020204" pitchFamily="34" charset="0"/>
                          <a:ea typeface="Open Sans" panose="020B0606030504020204" pitchFamily="34" charset="0"/>
                          <a:cs typeface="Open Sans" panose="020B0606030504020204" pitchFamily="34" charset="0"/>
                        </a:rPr>
                        <a:t>3.2. Skelbiamos derybos</a:t>
                      </a: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60000"/>
                        <a:lumOff val="40000"/>
                      </a:schemeClr>
                    </a:solidFill>
                  </a:tcPr>
                </a:tc>
                <a:tc vMerge="1">
                  <a:txBody>
                    <a:bodyPr/>
                    <a:lstStyle/>
                    <a:p>
                      <a:endParaRPr lang="lt-LT"/>
                    </a:p>
                  </a:txBody>
                  <a:tcPr/>
                </a:tc>
                <a:tc>
                  <a:txBody>
                    <a:bodyPr/>
                    <a:lstStyle/>
                    <a:p>
                      <a:pPr marL="0" lvl="1" indent="0" algn="ctr">
                        <a:lnSpc>
                          <a:spcPct val="100000"/>
                        </a:lnSpc>
                        <a:spcBef>
                          <a:spcPts val="0"/>
                        </a:spcBef>
                        <a:spcAft>
                          <a:spcPts val="0"/>
                        </a:spcAft>
                        <a:buFont typeface="+mj-lt"/>
                        <a:buNone/>
                        <a:tabLst>
                          <a:tab pos="270510" algn="l"/>
                        </a:tabLst>
                      </a:pPr>
                      <a:r>
                        <a:rPr lang="en-GB" sz="1600" b="1">
                          <a:effectLst/>
                          <a:latin typeface="Open Sans" panose="020B0606030504020204" pitchFamily="34" charset="0"/>
                          <a:ea typeface="Open Sans" panose="020B0606030504020204" pitchFamily="34" charset="0"/>
                          <a:cs typeface="Open Sans" panose="020B0606030504020204" pitchFamily="34" charset="0"/>
                        </a:rPr>
                        <a:t>98</a:t>
                      </a:r>
                      <a:endParaRPr lang="lt-LT" sz="1600" b="1" dirty="0">
                        <a:effectLst/>
                        <a:latin typeface="Open Sans" panose="020B0606030504020204" pitchFamily="34" charset="0"/>
                        <a:ea typeface="Open Sans" panose="020B0606030504020204" pitchFamily="34" charset="0"/>
                        <a:cs typeface="Open Sans" panose="020B0606030504020204" pitchFamily="34" charset="0"/>
                      </a:endParaRP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915585054"/>
                  </a:ext>
                </a:extLst>
              </a:tr>
              <a:tr h="248960">
                <a:tc>
                  <a:txBody>
                    <a:bodyPr/>
                    <a:lstStyle/>
                    <a:p>
                      <a:pPr marL="457200" lvl="1" indent="0" algn="l">
                        <a:lnSpc>
                          <a:spcPct val="100000"/>
                        </a:lnSpc>
                        <a:spcBef>
                          <a:spcPts val="0"/>
                        </a:spcBef>
                        <a:spcAft>
                          <a:spcPts val="0"/>
                        </a:spcAft>
                        <a:buFont typeface="+mj-lt"/>
                        <a:buNone/>
                        <a:tabLst>
                          <a:tab pos="270510" algn="l"/>
                        </a:tabLst>
                      </a:pPr>
                      <a:r>
                        <a:rPr lang="lt-LT" sz="1600" dirty="0">
                          <a:effectLst/>
                          <a:latin typeface="Open Sans" panose="020B0606030504020204" pitchFamily="34" charset="0"/>
                          <a:ea typeface="Open Sans" panose="020B0606030504020204" pitchFamily="34" charset="0"/>
                          <a:cs typeface="Open Sans" panose="020B0606030504020204" pitchFamily="34" charset="0"/>
                        </a:rPr>
                        <a:t>3.3. Neskelbiamos derybos</a:t>
                      </a: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60000"/>
                        <a:lumOff val="40000"/>
                      </a:schemeClr>
                    </a:solidFill>
                  </a:tcPr>
                </a:tc>
                <a:tc vMerge="1">
                  <a:txBody>
                    <a:bodyPr/>
                    <a:lstStyle/>
                    <a:p>
                      <a:endParaRPr lang="lt-LT"/>
                    </a:p>
                  </a:txBody>
                  <a:tcPr/>
                </a:tc>
                <a:tc>
                  <a:txBody>
                    <a:bodyPr/>
                    <a:lstStyle/>
                    <a:p>
                      <a:pPr marL="0" lvl="1" indent="0" algn="ctr">
                        <a:lnSpc>
                          <a:spcPct val="100000"/>
                        </a:lnSpc>
                        <a:spcBef>
                          <a:spcPts val="0"/>
                        </a:spcBef>
                        <a:spcAft>
                          <a:spcPts val="0"/>
                        </a:spcAft>
                        <a:buFont typeface="+mj-lt"/>
                        <a:buNone/>
                        <a:tabLst>
                          <a:tab pos="270510" algn="l"/>
                        </a:tabLst>
                      </a:pPr>
                      <a:r>
                        <a:rPr lang="lt-LT" sz="1600" b="1" dirty="0">
                          <a:effectLst/>
                          <a:latin typeface="Open Sans" panose="020B0606030504020204" pitchFamily="34" charset="0"/>
                          <a:ea typeface="Open Sans" panose="020B0606030504020204" pitchFamily="34" charset="0"/>
                          <a:cs typeface="Open Sans" panose="020B0606030504020204" pitchFamily="34" charset="0"/>
                        </a:rPr>
                        <a:t>32</a:t>
                      </a: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16362937"/>
                  </a:ext>
                </a:extLst>
              </a:tr>
              <a:tr h="248960">
                <a:tc gridSpan="3">
                  <a:txBody>
                    <a:bodyPr/>
                    <a:lstStyle/>
                    <a:p>
                      <a:pPr marL="0" lvl="0" indent="0" algn="ctr">
                        <a:lnSpc>
                          <a:spcPct val="100000"/>
                        </a:lnSpc>
                        <a:spcBef>
                          <a:spcPts val="0"/>
                        </a:spcBef>
                        <a:spcAft>
                          <a:spcPts val="0"/>
                        </a:spcAft>
                        <a:buFont typeface="+mj-lt"/>
                        <a:buNone/>
                        <a:tabLst>
                          <a:tab pos="270510" algn="l"/>
                        </a:tabLst>
                      </a:pPr>
                      <a:r>
                        <a:rPr lang="lt-LT" sz="1600" dirty="0">
                          <a:effectLst/>
                          <a:latin typeface="Open Sans" panose="020B0606030504020204" pitchFamily="34" charset="0"/>
                          <a:ea typeface="Open Sans" panose="020B0606030504020204" pitchFamily="34" charset="0"/>
                          <a:cs typeface="Open Sans" panose="020B0606030504020204" pitchFamily="34" charset="0"/>
                        </a:rPr>
                        <a:t>4. Tarptautiniai pirkimai:</a:t>
                      </a: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hMerge="1">
                  <a:txBody>
                    <a:bodyPr/>
                    <a:lstStyle/>
                    <a:p>
                      <a:endParaRPr lang="lt-LT"/>
                    </a:p>
                  </a:txBody>
                  <a:tcPr>
                    <a:lnL w="12700" cap="flat" cmpd="sng" algn="ctr">
                      <a:solidFill>
                        <a:schemeClr val="tx1">
                          <a:lumMod val="50000"/>
                          <a:lumOff val="50000"/>
                        </a:schemeClr>
                      </a:solidFill>
                      <a:prstDash val="solid"/>
                      <a:round/>
                      <a:headEnd type="none" w="med" len="med"/>
                      <a:tailEnd type="none" w="med" len="med"/>
                    </a:lnL>
                    <a:lnT w="12700" cap="flat" cmpd="sng" algn="ctr">
                      <a:solidFill>
                        <a:schemeClr val="tx1">
                          <a:lumMod val="50000"/>
                          <a:lumOff val="50000"/>
                        </a:schemeClr>
                      </a:solidFill>
                      <a:prstDash val="solid"/>
                      <a:round/>
                      <a:headEnd type="none" w="med" len="med"/>
                      <a:tailEnd type="none" w="med" len="med"/>
                    </a:lnT>
                  </a:tcPr>
                </a:tc>
                <a:tc hMerge="1">
                  <a:txBody>
                    <a:bodyPr/>
                    <a:lstStyle/>
                    <a:p>
                      <a:pPr marL="0" lvl="0" indent="0" algn="ctr">
                        <a:lnSpc>
                          <a:spcPct val="100000"/>
                        </a:lnSpc>
                        <a:spcBef>
                          <a:spcPts val="0"/>
                        </a:spcBef>
                        <a:spcAft>
                          <a:spcPts val="0"/>
                        </a:spcAft>
                        <a:buFont typeface="+mj-lt"/>
                        <a:buNone/>
                        <a:tabLst>
                          <a:tab pos="270510" algn="l"/>
                        </a:tabLst>
                      </a:pPr>
                      <a:endParaRPr lang="lt-LT" sz="1800" dirty="0">
                        <a:effectLst/>
                        <a:latin typeface="Open Sans" panose="020B0606030504020204" pitchFamily="34" charset="0"/>
                        <a:ea typeface="Open Sans" panose="020B0606030504020204" pitchFamily="34" charset="0"/>
                        <a:cs typeface="Open Sans" panose="020B0606030504020204" pitchFamily="34" charset="0"/>
                      </a:endParaRP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tcPr>
                </a:tc>
                <a:extLst>
                  <a:ext uri="{0D108BD9-81ED-4DB2-BD59-A6C34878D82A}">
                    <a16:rowId xmlns:a16="http://schemas.microsoft.com/office/drawing/2014/main" val="2128070147"/>
                  </a:ext>
                </a:extLst>
              </a:tr>
              <a:tr h="248960">
                <a:tc>
                  <a:txBody>
                    <a:bodyPr/>
                    <a:lstStyle/>
                    <a:p>
                      <a:pPr marL="457200" lvl="1" indent="0" algn="l">
                        <a:lnSpc>
                          <a:spcPct val="100000"/>
                        </a:lnSpc>
                        <a:spcBef>
                          <a:spcPts val="0"/>
                        </a:spcBef>
                        <a:spcAft>
                          <a:spcPts val="0"/>
                        </a:spcAft>
                        <a:buFont typeface="+mj-lt"/>
                        <a:buNone/>
                        <a:tabLst>
                          <a:tab pos="270510" algn="l"/>
                        </a:tabLst>
                      </a:pPr>
                      <a:r>
                        <a:rPr lang="lt-LT" sz="1600" dirty="0">
                          <a:effectLst/>
                          <a:latin typeface="Open Sans" panose="020B0606030504020204" pitchFamily="34" charset="0"/>
                          <a:ea typeface="Open Sans" panose="020B0606030504020204" pitchFamily="34" charset="0"/>
                          <a:cs typeface="Open Sans" panose="020B0606030504020204" pitchFamily="34" charset="0"/>
                        </a:rPr>
                        <a:t>4.1 Atviras konkursas</a:t>
                      </a: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6AB0BE"/>
                    </a:solidFill>
                  </a:tcPr>
                </a:tc>
                <a:tc rowSpan="3">
                  <a:txBody>
                    <a:bodyPr/>
                    <a:lstStyle/>
                    <a:p>
                      <a:pPr marL="0" lvl="1" indent="0" algn="l">
                        <a:lnSpc>
                          <a:spcPct val="100000"/>
                        </a:lnSpc>
                        <a:spcBef>
                          <a:spcPts val="0"/>
                        </a:spcBef>
                        <a:spcAft>
                          <a:spcPts val="0"/>
                        </a:spcAft>
                        <a:buFont typeface="+mj-lt"/>
                        <a:buNone/>
                        <a:tabLst>
                          <a:tab pos="270510" algn="l"/>
                        </a:tabLst>
                      </a:pPr>
                      <a:r>
                        <a:rPr lang="lt-LT" sz="1600" dirty="0">
                          <a:effectLst/>
                          <a:latin typeface="Open Sans" panose="020B0606030504020204" pitchFamily="34" charset="0"/>
                          <a:ea typeface="Open Sans" panose="020B0606030504020204" pitchFamily="34" charset="0"/>
                          <a:cs typeface="Open Sans" panose="020B0606030504020204" pitchFamily="34" charset="0"/>
                        </a:rPr>
                        <a:t>Metinė pirkimų vertė </a:t>
                      </a:r>
                      <a:r>
                        <a:rPr lang="lt-LT" sz="1600" b="1" u="sng" dirty="0">
                          <a:effectLst/>
                          <a:latin typeface="Open Sans" panose="020B0606030504020204" pitchFamily="34" charset="0"/>
                          <a:ea typeface="Open Sans" panose="020B0606030504020204" pitchFamily="34" charset="0"/>
                          <a:cs typeface="Open Sans" panose="020B0606030504020204" pitchFamily="34" charset="0"/>
                        </a:rPr>
                        <a:t>viršija</a:t>
                      </a:r>
                      <a:r>
                        <a:rPr lang="lt-LT" sz="1600" b="1" dirty="0">
                          <a:effectLst/>
                          <a:latin typeface="Open Sans" panose="020B0606030504020204" pitchFamily="34" charset="0"/>
                          <a:ea typeface="Open Sans" panose="020B0606030504020204" pitchFamily="34" charset="0"/>
                          <a:cs typeface="Open Sans" panose="020B0606030504020204" pitchFamily="34" charset="0"/>
                        </a:rPr>
                        <a:t>:</a:t>
                      </a:r>
                    </a:p>
                    <a:p>
                      <a:pPr marL="285750" lvl="1" indent="-285750" algn="l">
                        <a:lnSpc>
                          <a:spcPct val="100000"/>
                        </a:lnSpc>
                        <a:spcBef>
                          <a:spcPts val="0"/>
                        </a:spcBef>
                        <a:spcAft>
                          <a:spcPts val="0"/>
                        </a:spcAft>
                        <a:buFont typeface="Arial" panose="020B0604020202020204" pitchFamily="34" charset="0"/>
                        <a:buChar char="•"/>
                        <a:tabLst>
                          <a:tab pos="270510" algn="l"/>
                        </a:tabLst>
                      </a:pPr>
                      <a:r>
                        <a:rPr lang="lt-LT" sz="1600" dirty="0">
                          <a:effectLst/>
                          <a:latin typeface="Open Sans" panose="020B0606030504020204" pitchFamily="34" charset="0"/>
                          <a:ea typeface="Open Sans" panose="020B0606030504020204" pitchFamily="34" charset="0"/>
                          <a:cs typeface="Open Sans" panose="020B0606030504020204" pitchFamily="34" charset="0"/>
                        </a:rPr>
                        <a:t>prekių ar paslaugų atveju 140 000-431 000 Eur (priklausomai nuo organizacijos tipo)</a:t>
                      </a:r>
                    </a:p>
                    <a:p>
                      <a:pPr marL="285750" lvl="1" indent="-285750" algn="l">
                        <a:lnSpc>
                          <a:spcPct val="100000"/>
                        </a:lnSpc>
                        <a:spcBef>
                          <a:spcPts val="0"/>
                        </a:spcBef>
                        <a:spcAft>
                          <a:spcPts val="0"/>
                        </a:spcAft>
                        <a:buFont typeface="Arial" panose="020B0604020202020204" pitchFamily="34" charset="0"/>
                        <a:buChar char="•"/>
                        <a:tabLst>
                          <a:tab pos="270510" algn="l"/>
                        </a:tabLst>
                      </a:pPr>
                      <a:r>
                        <a:rPr lang="lt-LT" sz="1600" dirty="0">
                          <a:effectLst/>
                          <a:latin typeface="Open Sans" panose="020B0606030504020204" pitchFamily="34" charset="0"/>
                          <a:ea typeface="Open Sans" panose="020B0606030504020204" pitchFamily="34" charset="0"/>
                          <a:cs typeface="Open Sans" panose="020B0606030504020204" pitchFamily="34" charset="0"/>
                        </a:rPr>
                        <a:t>darbų – 5 382 000 Eur</a:t>
                      </a: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solidFill>
                      <a:srgbClr val="6AB0BE"/>
                    </a:solidFill>
                  </a:tcPr>
                </a:tc>
                <a:tc>
                  <a:txBody>
                    <a:bodyPr/>
                    <a:lstStyle/>
                    <a:p>
                      <a:pPr marL="0" lvl="1" indent="0" algn="ctr">
                        <a:lnSpc>
                          <a:spcPct val="100000"/>
                        </a:lnSpc>
                        <a:spcBef>
                          <a:spcPts val="0"/>
                        </a:spcBef>
                        <a:spcAft>
                          <a:spcPts val="0"/>
                        </a:spcAft>
                        <a:buFont typeface="+mj-lt"/>
                        <a:buNone/>
                        <a:tabLst>
                          <a:tab pos="270510" algn="l"/>
                        </a:tabLst>
                      </a:pPr>
                      <a:r>
                        <a:rPr lang="lt-LT" sz="1600" b="1">
                          <a:effectLst/>
                          <a:latin typeface="Open Sans" panose="020B0606030504020204" pitchFamily="34" charset="0"/>
                          <a:ea typeface="Open Sans" panose="020B0606030504020204" pitchFamily="34" charset="0"/>
                          <a:cs typeface="Open Sans" panose="020B0606030504020204" pitchFamily="34" charset="0"/>
                        </a:rPr>
                        <a:t>86</a:t>
                      </a:r>
                      <a:endParaRPr lang="lt-LT" sz="1600" b="1" dirty="0">
                        <a:effectLst/>
                        <a:latin typeface="Open Sans" panose="020B0606030504020204" pitchFamily="34" charset="0"/>
                        <a:ea typeface="Open Sans" panose="020B0606030504020204" pitchFamily="34" charset="0"/>
                        <a:cs typeface="Open Sans" panose="020B0606030504020204" pitchFamily="34" charset="0"/>
                      </a:endParaRP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B w="12700" cap="flat" cmpd="sng" algn="ctr">
                      <a:solidFill>
                        <a:schemeClr val="tx1">
                          <a:lumMod val="50000"/>
                          <a:lumOff val="50000"/>
                        </a:schemeClr>
                      </a:solidFill>
                      <a:prstDash val="solid"/>
                      <a:round/>
                      <a:headEnd type="none" w="med" len="med"/>
                      <a:tailEnd type="none" w="med" len="med"/>
                    </a:lnB>
                    <a:solidFill>
                      <a:srgbClr val="6AB0BE"/>
                    </a:solidFill>
                  </a:tcPr>
                </a:tc>
                <a:extLst>
                  <a:ext uri="{0D108BD9-81ED-4DB2-BD59-A6C34878D82A}">
                    <a16:rowId xmlns:a16="http://schemas.microsoft.com/office/drawing/2014/main" val="897206828"/>
                  </a:ext>
                </a:extLst>
              </a:tr>
              <a:tr h="248960">
                <a:tc>
                  <a:txBody>
                    <a:bodyPr/>
                    <a:lstStyle/>
                    <a:p>
                      <a:pPr marL="457200" lvl="1" indent="0" algn="l">
                        <a:lnSpc>
                          <a:spcPct val="100000"/>
                        </a:lnSpc>
                        <a:spcBef>
                          <a:spcPts val="0"/>
                        </a:spcBef>
                        <a:spcAft>
                          <a:spcPts val="0"/>
                        </a:spcAft>
                        <a:buFont typeface="+mj-lt"/>
                        <a:buNone/>
                        <a:tabLst>
                          <a:tab pos="270510" algn="l"/>
                        </a:tabLst>
                      </a:pPr>
                      <a:r>
                        <a:rPr lang="lt-LT" sz="1600" dirty="0">
                          <a:effectLst/>
                          <a:latin typeface="Open Sans" panose="020B0606030504020204" pitchFamily="34" charset="0"/>
                          <a:ea typeface="Open Sans" panose="020B0606030504020204" pitchFamily="34" charset="0"/>
                          <a:cs typeface="Open Sans" panose="020B0606030504020204" pitchFamily="34" charset="0"/>
                        </a:rPr>
                        <a:t>4.2 Skelbiamos derybos</a:t>
                      </a: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6AB0BE"/>
                    </a:solidFill>
                  </a:tcPr>
                </a:tc>
                <a:tc vMerge="1">
                  <a:txBody>
                    <a:bodyPr/>
                    <a:lstStyle/>
                    <a:p>
                      <a:endParaRPr lang="lt-LT"/>
                    </a:p>
                  </a:txBody>
                  <a:tcPr/>
                </a:tc>
                <a:tc>
                  <a:txBody>
                    <a:bodyPr/>
                    <a:lstStyle/>
                    <a:p>
                      <a:pPr marL="0" lvl="1" indent="0" algn="ctr">
                        <a:lnSpc>
                          <a:spcPct val="100000"/>
                        </a:lnSpc>
                        <a:spcBef>
                          <a:spcPts val="0"/>
                        </a:spcBef>
                        <a:spcAft>
                          <a:spcPts val="0"/>
                        </a:spcAft>
                        <a:buFont typeface="+mj-lt"/>
                        <a:buNone/>
                        <a:tabLst>
                          <a:tab pos="270510" algn="l"/>
                        </a:tabLst>
                      </a:pPr>
                      <a:r>
                        <a:rPr lang="lt-LT" sz="1600" b="1">
                          <a:effectLst/>
                          <a:latin typeface="Open Sans" panose="020B0606030504020204" pitchFamily="34" charset="0"/>
                          <a:ea typeface="Open Sans" panose="020B0606030504020204" pitchFamily="34" charset="0"/>
                          <a:cs typeface="Open Sans" panose="020B0606030504020204" pitchFamily="34" charset="0"/>
                        </a:rPr>
                        <a:t>120</a:t>
                      </a:r>
                      <a:endParaRPr lang="lt-LT" sz="1600" b="1" dirty="0">
                        <a:effectLst/>
                        <a:latin typeface="Open Sans" panose="020B0606030504020204" pitchFamily="34" charset="0"/>
                        <a:ea typeface="Open Sans" panose="020B0606030504020204" pitchFamily="34" charset="0"/>
                        <a:cs typeface="Open Sans" panose="020B0606030504020204" pitchFamily="34" charset="0"/>
                      </a:endParaRP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6AB0BE"/>
                    </a:solidFill>
                  </a:tcPr>
                </a:tc>
                <a:extLst>
                  <a:ext uri="{0D108BD9-81ED-4DB2-BD59-A6C34878D82A}">
                    <a16:rowId xmlns:a16="http://schemas.microsoft.com/office/drawing/2014/main" val="1453326263"/>
                  </a:ext>
                </a:extLst>
              </a:tr>
              <a:tr h="746879">
                <a:tc>
                  <a:txBody>
                    <a:bodyPr/>
                    <a:lstStyle/>
                    <a:p>
                      <a:pPr marL="457200" lvl="1" indent="0" algn="l">
                        <a:lnSpc>
                          <a:spcPct val="100000"/>
                        </a:lnSpc>
                        <a:spcBef>
                          <a:spcPts val="0"/>
                        </a:spcBef>
                        <a:spcAft>
                          <a:spcPts val="0"/>
                        </a:spcAft>
                        <a:buFont typeface="+mj-lt"/>
                        <a:buNone/>
                        <a:tabLst>
                          <a:tab pos="270510" algn="l"/>
                        </a:tabLst>
                      </a:pPr>
                      <a:r>
                        <a:rPr lang="lt-LT" sz="1600" dirty="0">
                          <a:effectLst/>
                          <a:latin typeface="Open Sans" panose="020B0606030504020204" pitchFamily="34" charset="0"/>
                          <a:ea typeface="Open Sans" panose="020B0606030504020204" pitchFamily="34" charset="0"/>
                          <a:cs typeface="Open Sans" panose="020B0606030504020204" pitchFamily="34" charset="0"/>
                        </a:rPr>
                        <a:t>4.3 Neskelbiamos derybos</a:t>
                      </a: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6AB0BE"/>
                    </a:solidFill>
                  </a:tcPr>
                </a:tc>
                <a:tc vMerge="1">
                  <a:txBody>
                    <a:bodyPr/>
                    <a:lstStyle/>
                    <a:p>
                      <a:endParaRPr lang="lt-LT"/>
                    </a:p>
                  </a:txBody>
                  <a:tcPr/>
                </a:tc>
                <a:tc>
                  <a:txBody>
                    <a:bodyPr/>
                    <a:lstStyle/>
                    <a:p>
                      <a:pPr marL="0" lvl="1" indent="0" algn="ctr">
                        <a:lnSpc>
                          <a:spcPct val="100000"/>
                        </a:lnSpc>
                        <a:spcBef>
                          <a:spcPts val="0"/>
                        </a:spcBef>
                        <a:spcAft>
                          <a:spcPts val="0"/>
                        </a:spcAft>
                        <a:buFont typeface="+mj-lt"/>
                        <a:buNone/>
                        <a:tabLst>
                          <a:tab pos="270510" algn="l"/>
                        </a:tabLst>
                      </a:pPr>
                      <a:r>
                        <a:rPr lang="lt-LT" sz="1600" b="1" dirty="0">
                          <a:effectLst/>
                          <a:latin typeface="Open Sans" panose="020B0606030504020204" pitchFamily="34" charset="0"/>
                          <a:ea typeface="Open Sans" panose="020B0606030504020204" pitchFamily="34" charset="0"/>
                          <a:cs typeface="Open Sans" panose="020B0606030504020204" pitchFamily="34" charset="0"/>
                        </a:rPr>
                        <a:t>38</a:t>
                      </a:r>
                    </a:p>
                  </a:txBody>
                  <a:tcPr marL="64941" marR="64941"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6AB0BE"/>
                    </a:solidFill>
                  </a:tcPr>
                </a:tc>
                <a:extLst>
                  <a:ext uri="{0D108BD9-81ED-4DB2-BD59-A6C34878D82A}">
                    <a16:rowId xmlns:a16="http://schemas.microsoft.com/office/drawing/2014/main" val="2965290550"/>
                  </a:ext>
                </a:extLst>
              </a:tr>
            </a:tbl>
          </a:graphicData>
        </a:graphic>
      </p:graphicFrame>
    </p:spTree>
    <p:extLst>
      <p:ext uri="{BB962C8B-B14F-4D97-AF65-F5344CB8AC3E}">
        <p14:creationId xmlns:p14="http://schemas.microsoft.com/office/powerpoint/2010/main" val="4294063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A547E4-0202-BB4B-AD9D-63B4BCEA1542}"/>
              </a:ext>
            </a:extLst>
          </p:cNvPr>
          <p:cNvPicPr>
            <a:picLocks noChangeAspect="1"/>
          </p:cNvPicPr>
          <p:nvPr/>
        </p:nvPicPr>
        <p:blipFill>
          <a:blip r:embed="rId3"/>
          <a:stretch>
            <a:fillRect/>
          </a:stretch>
        </p:blipFill>
        <p:spPr>
          <a:xfrm>
            <a:off x="10694636" y="5031216"/>
            <a:ext cx="1011144" cy="924475"/>
          </a:xfrm>
          <a:prstGeom prst="rect">
            <a:avLst/>
          </a:prstGeom>
        </p:spPr>
      </p:pic>
      <p:cxnSp>
        <p:nvCxnSpPr>
          <p:cNvPr id="11" name="Straight Connector 10">
            <a:extLst>
              <a:ext uri="{FF2B5EF4-FFF2-40B4-BE49-F238E27FC236}">
                <a16:creationId xmlns:a16="http://schemas.microsoft.com/office/drawing/2014/main" id="{CC9E9D82-111B-9946-AFB9-BB6978DC49F6}"/>
              </a:ext>
            </a:extLst>
          </p:cNvPr>
          <p:cNvCxnSpPr/>
          <p:nvPr/>
        </p:nvCxnSpPr>
        <p:spPr>
          <a:xfrm>
            <a:off x="1139785" y="779261"/>
            <a:ext cx="3094264" cy="0"/>
          </a:xfrm>
          <a:prstGeom prst="line">
            <a:avLst/>
          </a:prstGeom>
          <a:ln w="38100">
            <a:gradFill flip="none" rotWithShape="1">
              <a:gsLst>
                <a:gs pos="0">
                  <a:schemeClr val="bg1"/>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00CE585-00C1-2A4E-ADE6-71A82F889CEE}"/>
              </a:ext>
            </a:extLst>
          </p:cNvPr>
          <p:cNvCxnSpPr>
            <a:cxnSpLocks/>
          </p:cNvCxnSpPr>
          <p:nvPr/>
        </p:nvCxnSpPr>
        <p:spPr>
          <a:xfrm>
            <a:off x="1139785" y="1355516"/>
            <a:ext cx="5295651" cy="0"/>
          </a:xfrm>
          <a:prstGeom prst="line">
            <a:avLst/>
          </a:prstGeom>
          <a:ln w="38100">
            <a:gradFill flip="none" rotWithShape="1">
              <a:gsLst>
                <a:gs pos="100000">
                  <a:srgbClr val="59ABB3"/>
                </a:gs>
                <a:gs pos="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A3FCFF8-0571-9245-98A3-A48D81FAC331}"/>
              </a:ext>
            </a:extLst>
          </p:cNvPr>
          <p:cNvSpPr txBox="1"/>
          <p:nvPr/>
        </p:nvSpPr>
        <p:spPr>
          <a:xfrm>
            <a:off x="1139785" y="779261"/>
            <a:ext cx="6714258" cy="553998"/>
          </a:xfrm>
          <a:prstGeom prst="rect">
            <a:avLst/>
          </a:prstGeom>
          <a:noFill/>
        </p:spPr>
        <p:txBody>
          <a:bodyPr wrap="square" lIns="180000" tIns="0" rIns="0" bIns="0" rtlCol="0" anchor="t">
            <a:spAutoFit/>
          </a:bodyPr>
          <a:lstStyle/>
          <a:p>
            <a:r>
              <a:rPr lang="en-US" sz="3600" dirty="0" err="1">
                <a:solidFill>
                  <a:schemeClr val="tx1">
                    <a:lumMod val="75000"/>
                    <a:lumOff val="25000"/>
                  </a:schemeClr>
                </a:solidFill>
                <a:latin typeface="Arial"/>
                <a:cs typeface="Arial"/>
              </a:rPr>
              <a:t>Teisinis</a:t>
            </a:r>
            <a:r>
              <a:rPr lang="en-US" sz="3600" dirty="0">
                <a:solidFill>
                  <a:schemeClr val="tx1">
                    <a:lumMod val="75000"/>
                    <a:lumOff val="25000"/>
                  </a:schemeClr>
                </a:solidFill>
                <a:latin typeface="Arial"/>
                <a:cs typeface="Arial"/>
              </a:rPr>
              <a:t> </a:t>
            </a:r>
            <a:r>
              <a:rPr lang="en-US" sz="3600" dirty="0" err="1">
                <a:solidFill>
                  <a:schemeClr val="tx1">
                    <a:lumMod val="75000"/>
                    <a:lumOff val="25000"/>
                  </a:schemeClr>
                </a:solidFill>
                <a:latin typeface="Arial"/>
                <a:cs typeface="Arial"/>
              </a:rPr>
              <a:t>pagrindas</a:t>
            </a:r>
            <a:endParaRPr lang="en-US" dirty="0"/>
          </a:p>
        </p:txBody>
      </p:sp>
      <p:sp>
        <p:nvSpPr>
          <p:cNvPr id="15" name="TextBox 14">
            <a:extLst>
              <a:ext uri="{FF2B5EF4-FFF2-40B4-BE49-F238E27FC236}">
                <a16:creationId xmlns:a16="http://schemas.microsoft.com/office/drawing/2014/main" id="{8F8B5C1E-08C8-2640-8C06-E345BF37BFF7}"/>
              </a:ext>
            </a:extLst>
          </p:cNvPr>
          <p:cNvSpPr txBox="1"/>
          <p:nvPr/>
        </p:nvSpPr>
        <p:spPr>
          <a:xfrm>
            <a:off x="898636" y="1377774"/>
            <a:ext cx="10394727" cy="4801314"/>
          </a:xfrm>
          <a:prstGeom prst="rect">
            <a:avLst/>
          </a:prstGeom>
          <a:noFill/>
        </p:spPr>
        <p:txBody>
          <a:bodyPr wrap="square" lIns="180000" tIns="0" rIns="0" bIns="0" rtlCol="0">
            <a:spAutoFit/>
          </a:bodyPr>
          <a:lstStyle/>
          <a:p>
            <a:r>
              <a:rPr lang="lt-LT" sz="2400" b="1" dirty="0"/>
              <a:t>VIEŠŲJŲ PIRKIMŲ ĮSTATYMO</a:t>
            </a:r>
          </a:p>
          <a:p>
            <a:pPr marL="342900" indent="-342900">
              <a:buFont typeface="Arial" panose="020B0604020202020204" pitchFamily="34" charset="0"/>
              <a:buChar char="•"/>
            </a:pPr>
            <a:r>
              <a:rPr lang="lt-LT" sz="2400" b="1" dirty="0"/>
              <a:t>71 straipsnis. Neskelbiamų derybų sąlygos</a:t>
            </a:r>
          </a:p>
          <a:p>
            <a:r>
              <a:rPr lang="lt-LT" sz="2400" dirty="0"/>
              <a:t>	6. Supaprastintų pirkimų atvejais neskelbiamų derybų būdu taip pat gali 	būti perkamos:</a:t>
            </a:r>
          </a:p>
          <a:p>
            <a:r>
              <a:rPr lang="lt-LT" sz="2400" dirty="0"/>
              <a:t>	18) maisto produktai, kai jie įsigyjami iš trumposios maisto tiekimo 	grandinės.</a:t>
            </a:r>
          </a:p>
          <a:p>
            <a:r>
              <a:rPr lang="lt-LT" sz="2400" b="1" cap="all" dirty="0"/>
              <a:t>PIRKIMŲ, ATLIEKAMŲ VANDENTVARKOS, ENERGETIKOS, TRANSPORTO AR PAŠTO PASLAUGŲ SRITIES PERKANČIŲJŲ SUBJEKTŲ,</a:t>
            </a:r>
            <a:r>
              <a:rPr lang="lt-LT" sz="2400" dirty="0"/>
              <a:t> </a:t>
            </a:r>
            <a:r>
              <a:rPr lang="lt-LT" sz="2400" b="1" cap="all" dirty="0"/>
              <a:t>ĮSTATYMO</a:t>
            </a:r>
          </a:p>
          <a:p>
            <a:pPr marL="342900" indent="-342900">
              <a:buFont typeface="Arial" panose="020B0604020202020204" pitchFamily="34" charset="0"/>
              <a:buChar char="•"/>
            </a:pPr>
            <a:r>
              <a:rPr lang="lt-LT" sz="2400" b="1" dirty="0"/>
              <a:t>79 straipsnis. Neskelbiamų derybų sąlygos</a:t>
            </a:r>
            <a:endParaRPr lang="lt-LT" sz="2400" dirty="0">
              <a:solidFill>
                <a:schemeClr val="tx1">
                  <a:lumMod val="75000"/>
                  <a:lumOff val="25000"/>
                </a:schemeClr>
              </a:solidFill>
              <a:latin typeface="Arial" panose="020B0604020202020204" pitchFamily="34" charset="0"/>
              <a:cs typeface="Arial" panose="020B0604020202020204" pitchFamily="34" charset="0"/>
            </a:endParaRPr>
          </a:p>
          <a:p>
            <a:r>
              <a:rPr lang="lt-LT" sz="2400" dirty="0"/>
              <a:t>	6. Supaprastintų pirkimų atvejais neskelbiamų derybų būdu taip pat gali 	būti perkami:</a:t>
            </a:r>
          </a:p>
          <a:p>
            <a:r>
              <a:rPr lang="lt-LT" sz="2400" dirty="0"/>
              <a:t>	12) maisto produktai, kai jie įsigyjami iš trumposios maisto tiekimo 	grandinės.</a:t>
            </a:r>
            <a:endParaRPr lang="en-US" sz="24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9385936"/>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3CEECF-1CA1-6F4D-265F-9DC28B6919E5}"/>
              </a:ext>
            </a:extLst>
          </p:cNvPr>
          <p:cNvSpPr txBox="1"/>
          <p:nvPr/>
        </p:nvSpPr>
        <p:spPr>
          <a:xfrm>
            <a:off x="829339" y="765543"/>
            <a:ext cx="10664456" cy="4770537"/>
          </a:xfrm>
          <a:prstGeom prst="rect">
            <a:avLst/>
          </a:prstGeom>
          <a:noFill/>
        </p:spPr>
        <p:txBody>
          <a:bodyPr wrap="square" rtlCol="0">
            <a:spAutoFit/>
          </a:bodyPr>
          <a:lstStyle/>
          <a:p>
            <a:pPr algn="just"/>
            <a:r>
              <a:rPr lang="lt-LT" sz="2400" b="1" i="0" u="none" strike="noStrike" dirty="0">
                <a:solidFill>
                  <a:srgbClr val="000000"/>
                </a:solidFill>
                <a:effectLst/>
                <a:latin typeface="Times New Roman" panose="02020603050405020304" pitchFamily="18" charset="0"/>
              </a:rPr>
              <a:t>Viešųjų pirkimų įstatymas:</a:t>
            </a:r>
          </a:p>
          <a:p>
            <a:pPr algn="just"/>
            <a:endParaRPr lang="lt-LT" sz="2400" b="1" i="0" u="none" strike="noStrike" dirty="0">
              <a:solidFill>
                <a:srgbClr val="000000"/>
              </a:solidFill>
              <a:effectLst/>
              <a:latin typeface="Times New Roman" panose="02020603050405020304" pitchFamily="18" charset="0"/>
            </a:endParaRPr>
          </a:p>
          <a:p>
            <a:pPr algn="just"/>
            <a:r>
              <a:rPr lang="lt-LT" sz="2400" b="1" i="0" u="none" strike="noStrike" dirty="0">
                <a:solidFill>
                  <a:srgbClr val="000000"/>
                </a:solidFill>
                <a:effectLst/>
                <a:latin typeface="Times New Roman" panose="02020603050405020304" pitchFamily="18" charset="0"/>
              </a:rPr>
              <a:t>2 straipsnis 36</a:t>
            </a:r>
            <a:r>
              <a:rPr lang="lt-LT" sz="2400" b="1" i="0" u="none" strike="noStrike" baseline="30000" dirty="0">
                <a:solidFill>
                  <a:srgbClr val="000000"/>
                </a:solidFill>
                <a:effectLst/>
                <a:latin typeface="Times New Roman" panose="02020603050405020304" pitchFamily="18" charset="0"/>
              </a:rPr>
              <a:t>1 </a:t>
            </a:r>
          </a:p>
          <a:p>
            <a:pPr algn="just"/>
            <a:endParaRPr lang="lt-LT" sz="2400" b="1" i="0" u="none" strike="noStrike" baseline="30000" dirty="0">
              <a:solidFill>
                <a:srgbClr val="000000"/>
              </a:solidFill>
              <a:effectLst/>
              <a:latin typeface="Times New Roman" panose="02020603050405020304" pitchFamily="18" charset="0"/>
            </a:endParaRPr>
          </a:p>
          <a:p>
            <a:pPr algn="just"/>
            <a:r>
              <a:rPr lang="lt-LT" sz="2400" b="1" i="0" u="none" strike="noStrike" dirty="0">
                <a:solidFill>
                  <a:srgbClr val="000000"/>
                </a:solidFill>
                <a:effectLst/>
                <a:latin typeface="Times New Roman" panose="02020603050405020304" pitchFamily="18" charset="0"/>
              </a:rPr>
              <a:t>Trumpoji žemės ūkio ir maisto produktų tiekimo grandinė </a:t>
            </a:r>
            <a:r>
              <a:rPr lang="lt-LT" sz="2400" b="0" i="0" u="none" strike="noStrike" dirty="0">
                <a:solidFill>
                  <a:srgbClr val="000000"/>
                </a:solidFill>
                <a:effectLst/>
                <a:latin typeface="Times New Roman" panose="02020603050405020304" pitchFamily="18" charset="0"/>
              </a:rPr>
              <a:t>(toliau – trumpoji maisto tiekimo grandinė) – labai mažai, mažai ir vidutinei įmonei keliamus reikalavimus, nurodytus Lietuvos Respublikos smulkiojo ir vidutinio verslo plėtros įstatyme, atitinkančio žemės ūkio veiklos subjekto (arba jų grupės) ar jo narių pagamintų ir (arba) perdirbtų (įskaitant pirminį perdirbimą) žemės ūkio ir (arba) maisto produktų tiekimas rinkai tiesiogiai arba jungtinės veiklos sutarties pagrindu pasitelkiant ne daugiau kaip vieną tarpininką, kuris atitinka labai mažai ar mažai įmonei keliamus reikalavimus, nurodytus Lietuvos Respublikos smulkiojo ir vidutinio verslo plėtros įstatyme.</a:t>
            </a:r>
            <a:endParaRPr lang="en-LT" sz="2400" dirty="0"/>
          </a:p>
        </p:txBody>
      </p:sp>
    </p:spTree>
    <p:extLst>
      <p:ext uri="{BB962C8B-B14F-4D97-AF65-F5344CB8AC3E}">
        <p14:creationId xmlns:p14="http://schemas.microsoft.com/office/powerpoint/2010/main" val="1606273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67A444-BB77-FA0D-584F-DC8E1E2B9341}"/>
              </a:ext>
            </a:extLst>
          </p:cNvPr>
          <p:cNvPicPr>
            <a:picLocks noChangeAspect="1"/>
          </p:cNvPicPr>
          <p:nvPr/>
        </p:nvPicPr>
        <p:blipFill>
          <a:blip r:embed="rId2"/>
          <a:stretch>
            <a:fillRect/>
          </a:stretch>
        </p:blipFill>
        <p:spPr>
          <a:xfrm>
            <a:off x="8143820" y="1889636"/>
            <a:ext cx="3517119" cy="2706532"/>
          </a:xfrm>
          <a:prstGeom prst="rect">
            <a:avLst/>
          </a:prstGeom>
        </p:spPr>
      </p:pic>
      <p:pic>
        <p:nvPicPr>
          <p:cNvPr id="3" name="Picture 2">
            <a:extLst>
              <a:ext uri="{FF2B5EF4-FFF2-40B4-BE49-F238E27FC236}">
                <a16:creationId xmlns:a16="http://schemas.microsoft.com/office/drawing/2014/main" id="{B8EB28CA-119F-752F-7075-2225DB1F458C}"/>
              </a:ext>
            </a:extLst>
          </p:cNvPr>
          <p:cNvPicPr>
            <a:picLocks noChangeAspect="1"/>
          </p:cNvPicPr>
          <p:nvPr/>
        </p:nvPicPr>
        <p:blipFill>
          <a:blip r:embed="rId3"/>
          <a:stretch>
            <a:fillRect/>
          </a:stretch>
        </p:blipFill>
        <p:spPr>
          <a:xfrm>
            <a:off x="4310676" y="2541591"/>
            <a:ext cx="3537345" cy="1768672"/>
          </a:xfrm>
          <a:prstGeom prst="rect">
            <a:avLst/>
          </a:prstGeom>
        </p:spPr>
      </p:pic>
      <p:pic>
        <p:nvPicPr>
          <p:cNvPr id="4" name="Picture 3">
            <a:extLst>
              <a:ext uri="{FF2B5EF4-FFF2-40B4-BE49-F238E27FC236}">
                <a16:creationId xmlns:a16="http://schemas.microsoft.com/office/drawing/2014/main" id="{BC804A66-45EE-34FF-6212-07E698DB9F8B}"/>
              </a:ext>
            </a:extLst>
          </p:cNvPr>
          <p:cNvPicPr>
            <a:picLocks noChangeAspect="1"/>
          </p:cNvPicPr>
          <p:nvPr/>
        </p:nvPicPr>
        <p:blipFill>
          <a:blip r:embed="rId4"/>
          <a:stretch>
            <a:fillRect/>
          </a:stretch>
        </p:blipFill>
        <p:spPr>
          <a:xfrm>
            <a:off x="539036" y="1969780"/>
            <a:ext cx="3517120" cy="2340483"/>
          </a:xfrm>
          <a:prstGeom prst="rect">
            <a:avLst/>
          </a:prstGeom>
        </p:spPr>
      </p:pic>
    </p:spTree>
    <p:extLst>
      <p:ext uri="{BB962C8B-B14F-4D97-AF65-F5344CB8AC3E}">
        <p14:creationId xmlns:p14="http://schemas.microsoft.com/office/powerpoint/2010/main" val="3752578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0144529-F9E5-FF4E-A5F4-B57C41174393}"/>
              </a:ext>
            </a:extLst>
          </p:cNvPr>
          <p:cNvCxnSpPr/>
          <p:nvPr/>
        </p:nvCxnSpPr>
        <p:spPr>
          <a:xfrm>
            <a:off x="1053816" y="626975"/>
            <a:ext cx="3094264" cy="0"/>
          </a:xfrm>
          <a:prstGeom prst="line">
            <a:avLst/>
          </a:prstGeom>
          <a:ln w="38100">
            <a:gradFill flip="none" rotWithShape="1">
              <a:gsLst>
                <a:gs pos="0">
                  <a:schemeClr val="bg1"/>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0A748BF-BFC1-814C-9E4C-690782EE09B8}"/>
              </a:ext>
            </a:extLst>
          </p:cNvPr>
          <p:cNvCxnSpPr>
            <a:cxnSpLocks/>
          </p:cNvCxnSpPr>
          <p:nvPr/>
        </p:nvCxnSpPr>
        <p:spPr>
          <a:xfrm>
            <a:off x="1053816" y="1212793"/>
            <a:ext cx="5295651" cy="0"/>
          </a:xfrm>
          <a:prstGeom prst="line">
            <a:avLst/>
          </a:prstGeom>
          <a:ln w="38100">
            <a:gradFill flip="none" rotWithShape="1">
              <a:gsLst>
                <a:gs pos="100000">
                  <a:srgbClr val="59ABB3"/>
                </a:gs>
                <a:gs pos="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0FF776F-E812-EF44-89A0-23F2BB2D41CB}"/>
              </a:ext>
            </a:extLst>
          </p:cNvPr>
          <p:cNvSpPr txBox="1"/>
          <p:nvPr/>
        </p:nvSpPr>
        <p:spPr>
          <a:xfrm>
            <a:off x="838200" y="723972"/>
            <a:ext cx="6714258" cy="800219"/>
          </a:xfrm>
          <a:prstGeom prst="rect">
            <a:avLst/>
          </a:prstGeom>
          <a:noFill/>
        </p:spPr>
        <p:txBody>
          <a:bodyPr wrap="square" lIns="180000" tIns="0" rIns="0" bIns="0" rtlCol="0">
            <a:spAutoFit/>
          </a:bodyPr>
          <a:lstStyle/>
          <a:p>
            <a:r>
              <a:rPr lang="lt-LT" sz="2800" dirty="0">
                <a:solidFill>
                  <a:schemeClr val="tx1">
                    <a:lumMod val="75000"/>
                    <a:lumOff val="25000"/>
                  </a:schemeClr>
                </a:solidFill>
                <a:latin typeface="Arial" panose="020B0604020202020204" pitchFamily="34" charset="0"/>
                <a:cs typeface="Arial" panose="020B0604020202020204" pitchFamily="34" charset="0"/>
              </a:rPr>
              <a:t>Sutartis</a:t>
            </a:r>
          </a:p>
          <a:p>
            <a:endParaRPr lang="lt-LT" sz="24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6EEEEA26-E0A6-296F-E231-1FEE12E76243}"/>
              </a:ext>
            </a:extLst>
          </p:cNvPr>
          <p:cNvPicPr>
            <a:picLocks noChangeAspect="1"/>
          </p:cNvPicPr>
          <p:nvPr/>
        </p:nvPicPr>
        <p:blipFill>
          <a:blip r:embed="rId3"/>
          <a:stretch>
            <a:fillRect/>
          </a:stretch>
        </p:blipFill>
        <p:spPr>
          <a:xfrm>
            <a:off x="10632612" y="199606"/>
            <a:ext cx="1011144" cy="924475"/>
          </a:xfrm>
          <a:prstGeom prst="rect">
            <a:avLst/>
          </a:prstGeom>
        </p:spPr>
      </p:pic>
      <p:graphicFrame>
        <p:nvGraphicFramePr>
          <p:cNvPr id="10" name="Content Placeholder 9">
            <a:extLst>
              <a:ext uri="{FF2B5EF4-FFF2-40B4-BE49-F238E27FC236}">
                <a16:creationId xmlns:a16="http://schemas.microsoft.com/office/drawing/2014/main" id="{EFE20E63-A043-8611-2B09-24557560BDAC}"/>
              </a:ext>
            </a:extLst>
          </p:cNvPr>
          <p:cNvGraphicFramePr>
            <a:graphicFrameLocks noGrp="1"/>
          </p:cNvGraphicFramePr>
          <p:nvPr>
            <p:ph idx="1"/>
          </p:nvPr>
        </p:nvGraphicFramePr>
        <p:xfrm>
          <a:off x="838200" y="1404262"/>
          <a:ext cx="10515600" cy="47727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133195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A547E4-0202-BB4B-AD9D-63B4BCEA1542}"/>
              </a:ext>
            </a:extLst>
          </p:cNvPr>
          <p:cNvPicPr>
            <a:picLocks noChangeAspect="1"/>
          </p:cNvPicPr>
          <p:nvPr/>
        </p:nvPicPr>
        <p:blipFill>
          <a:blip r:embed="rId3"/>
          <a:stretch>
            <a:fillRect/>
          </a:stretch>
        </p:blipFill>
        <p:spPr>
          <a:xfrm>
            <a:off x="10859228" y="5516732"/>
            <a:ext cx="1011144" cy="924475"/>
          </a:xfrm>
          <a:prstGeom prst="rect">
            <a:avLst/>
          </a:prstGeom>
        </p:spPr>
      </p:pic>
      <p:cxnSp>
        <p:nvCxnSpPr>
          <p:cNvPr id="11" name="Straight Connector 10">
            <a:extLst>
              <a:ext uri="{FF2B5EF4-FFF2-40B4-BE49-F238E27FC236}">
                <a16:creationId xmlns:a16="http://schemas.microsoft.com/office/drawing/2014/main" id="{CC9E9D82-111B-9946-AFB9-BB6978DC49F6}"/>
              </a:ext>
            </a:extLst>
          </p:cNvPr>
          <p:cNvCxnSpPr/>
          <p:nvPr/>
        </p:nvCxnSpPr>
        <p:spPr>
          <a:xfrm>
            <a:off x="1075777" y="317158"/>
            <a:ext cx="3094264" cy="0"/>
          </a:xfrm>
          <a:prstGeom prst="line">
            <a:avLst/>
          </a:prstGeom>
          <a:ln w="38100">
            <a:gradFill flip="none" rotWithShape="1">
              <a:gsLst>
                <a:gs pos="0">
                  <a:schemeClr val="bg1"/>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00CE585-00C1-2A4E-ADE6-71A82F889CEE}"/>
              </a:ext>
            </a:extLst>
          </p:cNvPr>
          <p:cNvCxnSpPr>
            <a:cxnSpLocks/>
          </p:cNvCxnSpPr>
          <p:nvPr/>
        </p:nvCxnSpPr>
        <p:spPr>
          <a:xfrm>
            <a:off x="1075777" y="1742356"/>
            <a:ext cx="5295651" cy="0"/>
          </a:xfrm>
          <a:prstGeom prst="line">
            <a:avLst/>
          </a:prstGeom>
          <a:ln w="38100">
            <a:gradFill flip="none" rotWithShape="1">
              <a:gsLst>
                <a:gs pos="100000">
                  <a:srgbClr val="59ABB3"/>
                </a:gs>
                <a:gs pos="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84421D82-C4DC-B877-A2D9-DCCC55DEE309}"/>
              </a:ext>
            </a:extLst>
          </p:cNvPr>
          <p:cNvSpPr>
            <a:spLocks noGrp="1"/>
          </p:cNvSpPr>
          <p:nvPr>
            <p:ph type="title"/>
          </p:nvPr>
        </p:nvSpPr>
        <p:spPr>
          <a:xfrm>
            <a:off x="1113628" y="416793"/>
            <a:ext cx="10515600" cy="1325563"/>
          </a:xfrm>
        </p:spPr>
        <p:txBody>
          <a:bodyPr>
            <a:normAutofit fontScale="90000"/>
          </a:bodyPr>
          <a:lstStyle/>
          <a:p>
            <a:r>
              <a:rPr lang="en-US" sz="2700" dirty="0" err="1">
                <a:solidFill>
                  <a:schemeClr val="tx1">
                    <a:lumMod val="75000"/>
                    <a:lumOff val="25000"/>
                  </a:schemeClr>
                </a:solidFill>
                <a:latin typeface="Arial"/>
                <a:cs typeface="Arial"/>
              </a:rPr>
              <a:t>Aplinkos</a:t>
            </a:r>
            <a:r>
              <a:rPr lang="en-US" sz="2700" dirty="0">
                <a:solidFill>
                  <a:schemeClr val="tx1">
                    <a:lumMod val="75000"/>
                    <a:lumOff val="25000"/>
                  </a:schemeClr>
                </a:solidFill>
                <a:latin typeface="Arial"/>
                <a:cs typeface="Arial"/>
              </a:rPr>
              <a:t> </a:t>
            </a:r>
            <a:r>
              <a:rPr lang="en-US" sz="2700" dirty="0" err="1">
                <a:solidFill>
                  <a:schemeClr val="tx1">
                    <a:lumMod val="75000"/>
                    <a:lumOff val="25000"/>
                  </a:schemeClr>
                </a:solidFill>
                <a:latin typeface="Arial"/>
                <a:cs typeface="Arial"/>
              </a:rPr>
              <a:t>ministro</a:t>
            </a:r>
            <a:r>
              <a:rPr lang="en-US" sz="2700" dirty="0">
                <a:solidFill>
                  <a:schemeClr val="tx1">
                    <a:lumMod val="75000"/>
                    <a:lumOff val="25000"/>
                  </a:schemeClr>
                </a:solidFill>
                <a:latin typeface="Arial"/>
                <a:cs typeface="Arial"/>
              </a:rPr>
              <a:t> </a:t>
            </a:r>
            <a:r>
              <a:rPr lang="en-US" sz="2700" dirty="0" err="1">
                <a:solidFill>
                  <a:schemeClr val="tx1">
                    <a:lumMod val="75000"/>
                    <a:lumOff val="25000"/>
                  </a:schemeClr>
                </a:solidFill>
                <a:latin typeface="Arial"/>
                <a:cs typeface="Arial"/>
              </a:rPr>
              <a:t>įsakymas</a:t>
            </a:r>
            <a:r>
              <a:rPr lang="en-US" sz="2700" dirty="0">
                <a:solidFill>
                  <a:schemeClr val="tx1">
                    <a:lumMod val="75000"/>
                    <a:lumOff val="25000"/>
                  </a:schemeClr>
                </a:solidFill>
                <a:latin typeface="Arial"/>
                <a:cs typeface="Arial"/>
              </a:rPr>
              <a:t> ”</a:t>
            </a:r>
            <a:r>
              <a:rPr lang="en-US" sz="2700" dirty="0" err="1">
                <a:solidFill>
                  <a:schemeClr val="tx1">
                    <a:lumMod val="75000"/>
                    <a:lumOff val="25000"/>
                  </a:schemeClr>
                </a:solidFill>
                <a:latin typeface="Arial"/>
                <a:cs typeface="Arial"/>
              </a:rPr>
              <a:t>Dėl</a:t>
            </a:r>
            <a:r>
              <a:rPr lang="en-US" sz="2700" dirty="0">
                <a:solidFill>
                  <a:schemeClr val="tx1">
                    <a:lumMod val="75000"/>
                    <a:lumOff val="25000"/>
                  </a:schemeClr>
                </a:solidFill>
                <a:latin typeface="Arial"/>
                <a:cs typeface="Arial"/>
              </a:rPr>
              <a:t> </a:t>
            </a:r>
            <a:r>
              <a:rPr lang="en-US" sz="2700" dirty="0" err="1">
                <a:solidFill>
                  <a:schemeClr val="tx1">
                    <a:lumMod val="75000"/>
                    <a:lumOff val="25000"/>
                  </a:schemeClr>
                </a:solidFill>
                <a:latin typeface="Arial"/>
                <a:cs typeface="Arial"/>
              </a:rPr>
              <a:t>aplinkos</a:t>
            </a:r>
            <a:r>
              <a:rPr lang="en-US" sz="2700" dirty="0">
                <a:solidFill>
                  <a:schemeClr val="tx1">
                    <a:lumMod val="75000"/>
                    <a:lumOff val="25000"/>
                  </a:schemeClr>
                </a:solidFill>
                <a:latin typeface="Arial"/>
                <a:cs typeface="Arial"/>
              </a:rPr>
              <a:t> </a:t>
            </a:r>
            <a:r>
              <a:rPr lang="en-US" sz="2700" dirty="0" err="1">
                <a:solidFill>
                  <a:schemeClr val="tx1">
                    <a:lumMod val="75000"/>
                    <a:lumOff val="25000"/>
                  </a:schemeClr>
                </a:solidFill>
                <a:latin typeface="Arial"/>
                <a:cs typeface="Arial"/>
              </a:rPr>
              <a:t>apsaugos</a:t>
            </a:r>
            <a:r>
              <a:rPr lang="en-US" sz="2700" dirty="0">
                <a:solidFill>
                  <a:schemeClr val="tx1">
                    <a:lumMod val="75000"/>
                    <a:lumOff val="25000"/>
                  </a:schemeClr>
                </a:solidFill>
                <a:latin typeface="Arial"/>
                <a:cs typeface="Arial"/>
              </a:rPr>
              <a:t> </a:t>
            </a:r>
            <a:r>
              <a:rPr lang="en-US" sz="2700" dirty="0" err="1">
                <a:solidFill>
                  <a:schemeClr val="tx1">
                    <a:lumMod val="75000"/>
                    <a:lumOff val="25000"/>
                  </a:schemeClr>
                </a:solidFill>
                <a:latin typeface="Arial"/>
                <a:cs typeface="Arial"/>
              </a:rPr>
              <a:t>kriterijų</a:t>
            </a:r>
            <a:r>
              <a:rPr lang="en-US" sz="2700" dirty="0">
                <a:solidFill>
                  <a:schemeClr val="tx1">
                    <a:lumMod val="75000"/>
                    <a:lumOff val="25000"/>
                  </a:schemeClr>
                </a:solidFill>
                <a:latin typeface="Arial"/>
                <a:cs typeface="Arial"/>
              </a:rPr>
              <a:t>, </a:t>
            </a:r>
            <a:r>
              <a:rPr lang="en-US" sz="2700" dirty="0" err="1">
                <a:solidFill>
                  <a:schemeClr val="tx1">
                    <a:lumMod val="75000"/>
                    <a:lumOff val="25000"/>
                  </a:schemeClr>
                </a:solidFill>
                <a:latin typeface="Arial"/>
                <a:cs typeface="Arial"/>
              </a:rPr>
              <a:t>vykdant</a:t>
            </a:r>
            <a:r>
              <a:rPr lang="en-US" sz="2700" dirty="0">
                <a:solidFill>
                  <a:schemeClr val="tx1">
                    <a:lumMod val="75000"/>
                    <a:lumOff val="25000"/>
                  </a:schemeClr>
                </a:solidFill>
                <a:latin typeface="Arial"/>
                <a:cs typeface="Arial"/>
              </a:rPr>
              <a:t> </a:t>
            </a:r>
            <a:r>
              <a:rPr lang="en-US" sz="2700" dirty="0" err="1">
                <a:solidFill>
                  <a:schemeClr val="tx1">
                    <a:lumMod val="75000"/>
                    <a:lumOff val="25000"/>
                  </a:schemeClr>
                </a:solidFill>
                <a:latin typeface="Arial"/>
                <a:cs typeface="Arial"/>
              </a:rPr>
              <a:t>žaliuosius</a:t>
            </a:r>
            <a:r>
              <a:rPr lang="en-US" sz="2700" dirty="0">
                <a:solidFill>
                  <a:schemeClr val="tx1">
                    <a:lumMod val="75000"/>
                    <a:lumOff val="25000"/>
                  </a:schemeClr>
                </a:solidFill>
                <a:latin typeface="Arial"/>
                <a:cs typeface="Arial"/>
              </a:rPr>
              <a:t> </a:t>
            </a:r>
            <a:r>
              <a:rPr lang="en-US" sz="2700" dirty="0" err="1">
                <a:solidFill>
                  <a:schemeClr val="tx1">
                    <a:lumMod val="75000"/>
                    <a:lumOff val="25000"/>
                  </a:schemeClr>
                </a:solidFill>
                <a:latin typeface="Arial"/>
                <a:cs typeface="Arial"/>
              </a:rPr>
              <a:t>pirkimus</a:t>
            </a:r>
            <a:r>
              <a:rPr lang="en-US" sz="2700" dirty="0">
                <a:solidFill>
                  <a:schemeClr val="tx1">
                    <a:lumMod val="75000"/>
                    <a:lumOff val="25000"/>
                  </a:schemeClr>
                </a:solidFill>
                <a:latin typeface="Arial"/>
                <a:cs typeface="Arial"/>
              </a:rPr>
              <a:t>, </a:t>
            </a:r>
            <a:r>
              <a:rPr lang="en-US" sz="2700" dirty="0" err="1">
                <a:solidFill>
                  <a:schemeClr val="tx1">
                    <a:lumMod val="75000"/>
                    <a:lumOff val="25000"/>
                  </a:schemeClr>
                </a:solidFill>
                <a:latin typeface="Arial"/>
                <a:cs typeface="Arial"/>
              </a:rPr>
              <a:t>tvarkos</a:t>
            </a:r>
            <a:r>
              <a:rPr lang="en-US" sz="2700" dirty="0">
                <a:solidFill>
                  <a:schemeClr val="tx1">
                    <a:lumMod val="75000"/>
                    <a:lumOff val="25000"/>
                  </a:schemeClr>
                </a:solidFill>
                <a:latin typeface="Arial"/>
                <a:cs typeface="Arial"/>
              </a:rPr>
              <a:t> </a:t>
            </a:r>
            <a:r>
              <a:rPr lang="en-US" sz="2700" dirty="0" err="1">
                <a:solidFill>
                  <a:schemeClr val="tx1">
                    <a:lumMod val="75000"/>
                    <a:lumOff val="25000"/>
                  </a:schemeClr>
                </a:solidFill>
                <a:latin typeface="Arial"/>
                <a:cs typeface="Arial"/>
              </a:rPr>
              <a:t>aprašo</a:t>
            </a:r>
            <a:r>
              <a:rPr lang="en-US" sz="2700" dirty="0">
                <a:solidFill>
                  <a:schemeClr val="tx1">
                    <a:lumMod val="75000"/>
                    <a:lumOff val="25000"/>
                  </a:schemeClr>
                </a:solidFill>
                <a:latin typeface="Arial"/>
                <a:cs typeface="Arial"/>
              </a:rPr>
              <a:t> </a:t>
            </a:r>
            <a:r>
              <a:rPr lang="en-US" sz="2700" dirty="0" err="1">
                <a:solidFill>
                  <a:schemeClr val="tx1">
                    <a:lumMod val="75000"/>
                    <a:lumOff val="25000"/>
                  </a:schemeClr>
                </a:solidFill>
                <a:latin typeface="Arial"/>
                <a:cs typeface="Arial"/>
              </a:rPr>
              <a:t>patvirtinimo</a:t>
            </a:r>
            <a:r>
              <a:rPr lang="en-US" sz="2700" dirty="0">
                <a:solidFill>
                  <a:schemeClr val="tx1">
                    <a:lumMod val="75000"/>
                    <a:lumOff val="25000"/>
                  </a:schemeClr>
                </a:solidFill>
                <a:latin typeface="Arial"/>
                <a:cs typeface="Arial"/>
              </a:rPr>
              <a:t>” </a:t>
            </a:r>
            <a:br>
              <a:rPr lang="en-US" sz="3100" dirty="0">
                <a:solidFill>
                  <a:schemeClr val="tx1">
                    <a:lumMod val="75000"/>
                    <a:lumOff val="25000"/>
                  </a:schemeClr>
                </a:solidFill>
                <a:latin typeface="Arial"/>
                <a:cs typeface="Arial"/>
              </a:rPr>
            </a:br>
            <a:r>
              <a:rPr lang="en-US" sz="3600" b="1" dirty="0">
                <a:solidFill>
                  <a:schemeClr val="tx1">
                    <a:lumMod val="75000"/>
                    <a:lumOff val="25000"/>
                  </a:schemeClr>
                </a:solidFill>
                <a:latin typeface="Arial"/>
                <a:cs typeface="Arial"/>
              </a:rPr>
              <a:t>VIII </a:t>
            </a:r>
            <a:r>
              <a:rPr lang="en-US" sz="3600" b="1" dirty="0" err="1">
                <a:solidFill>
                  <a:schemeClr val="tx1">
                    <a:lumMod val="75000"/>
                    <a:lumOff val="25000"/>
                  </a:schemeClr>
                </a:solidFill>
                <a:latin typeface="Arial"/>
                <a:cs typeface="Arial"/>
              </a:rPr>
              <a:t>Maistas</a:t>
            </a:r>
            <a:endParaRPr lang="en-LT" b="1" dirty="0"/>
          </a:p>
        </p:txBody>
      </p:sp>
      <p:sp>
        <p:nvSpPr>
          <p:cNvPr id="5" name="Content Placeholder 4">
            <a:extLst>
              <a:ext uri="{FF2B5EF4-FFF2-40B4-BE49-F238E27FC236}">
                <a16:creationId xmlns:a16="http://schemas.microsoft.com/office/drawing/2014/main" id="{057ECBC8-3DAF-D851-A302-0F35AB2FA6E8}"/>
              </a:ext>
            </a:extLst>
          </p:cNvPr>
          <p:cNvSpPr>
            <a:spLocks noGrp="1"/>
          </p:cNvSpPr>
          <p:nvPr>
            <p:ph idx="1"/>
          </p:nvPr>
        </p:nvSpPr>
        <p:spPr>
          <a:xfrm>
            <a:off x="949784" y="1841990"/>
            <a:ext cx="10515600" cy="4351338"/>
          </a:xfrm>
        </p:spPr>
        <p:txBody>
          <a:bodyPr/>
          <a:lstStyle/>
          <a:p>
            <a:endParaRPr lang="en-US" dirty="0">
              <a:solidFill>
                <a:schemeClr val="tx1">
                  <a:lumMod val="75000"/>
                  <a:lumOff val="25000"/>
                </a:schemeClr>
              </a:solidFill>
              <a:cs typeface="Calibri"/>
            </a:endParaRPr>
          </a:p>
          <a:p>
            <a:endParaRPr lang="en-LT" dirty="0"/>
          </a:p>
        </p:txBody>
      </p:sp>
      <p:pic>
        <p:nvPicPr>
          <p:cNvPr id="7" name="Picture 6" descr="A green and white logo&#10;&#10;Description automatically generated">
            <a:extLst>
              <a:ext uri="{FF2B5EF4-FFF2-40B4-BE49-F238E27FC236}">
                <a16:creationId xmlns:a16="http://schemas.microsoft.com/office/drawing/2014/main" id="{AA83FEBD-8A59-2D74-07BC-A595F6D7D869}"/>
              </a:ext>
            </a:extLst>
          </p:cNvPr>
          <p:cNvPicPr>
            <a:picLocks noChangeAspect="1"/>
          </p:cNvPicPr>
          <p:nvPr/>
        </p:nvPicPr>
        <p:blipFill>
          <a:blip r:embed="rId4"/>
          <a:stretch>
            <a:fillRect/>
          </a:stretch>
        </p:blipFill>
        <p:spPr>
          <a:xfrm>
            <a:off x="178159" y="2752555"/>
            <a:ext cx="4889500" cy="1587500"/>
          </a:xfrm>
          <a:prstGeom prst="rect">
            <a:avLst/>
          </a:prstGeom>
        </p:spPr>
      </p:pic>
      <p:pic>
        <p:nvPicPr>
          <p:cNvPr id="10" name="Picture 9" descr="A blue and yellow circle with stars&#10;&#10;Description automatically generated">
            <a:extLst>
              <a:ext uri="{FF2B5EF4-FFF2-40B4-BE49-F238E27FC236}">
                <a16:creationId xmlns:a16="http://schemas.microsoft.com/office/drawing/2014/main" id="{A08C27DB-AB5A-79C8-EA1B-AE1A218A8723}"/>
              </a:ext>
            </a:extLst>
          </p:cNvPr>
          <p:cNvPicPr>
            <a:picLocks noChangeAspect="1"/>
          </p:cNvPicPr>
          <p:nvPr/>
        </p:nvPicPr>
        <p:blipFill>
          <a:blip r:embed="rId5"/>
          <a:stretch>
            <a:fillRect/>
          </a:stretch>
        </p:blipFill>
        <p:spPr>
          <a:xfrm>
            <a:off x="4276478" y="4439688"/>
            <a:ext cx="4927600" cy="1562100"/>
          </a:xfrm>
          <a:prstGeom prst="rect">
            <a:avLst/>
          </a:prstGeom>
        </p:spPr>
      </p:pic>
      <p:pic>
        <p:nvPicPr>
          <p:cNvPr id="16" name="Picture 15" descr="A red logo with a white background&#10;&#10;Description automatically generated">
            <a:extLst>
              <a:ext uri="{FF2B5EF4-FFF2-40B4-BE49-F238E27FC236}">
                <a16:creationId xmlns:a16="http://schemas.microsoft.com/office/drawing/2014/main" id="{859D1AC7-334C-C1C7-E8F9-FB0299156C40}"/>
              </a:ext>
            </a:extLst>
          </p:cNvPr>
          <p:cNvPicPr>
            <a:picLocks noChangeAspect="1"/>
          </p:cNvPicPr>
          <p:nvPr/>
        </p:nvPicPr>
        <p:blipFill>
          <a:blip r:embed="rId6"/>
          <a:stretch>
            <a:fillRect/>
          </a:stretch>
        </p:blipFill>
        <p:spPr>
          <a:xfrm>
            <a:off x="9495628" y="2752555"/>
            <a:ext cx="2133600" cy="1574800"/>
          </a:xfrm>
          <a:prstGeom prst="rect">
            <a:avLst/>
          </a:prstGeom>
        </p:spPr>
      </p:pic>
    </p:spTree>
    <p:extLst>
      <p:ext uri="{BB962C8B-B14F-4D97-AF65-F5344CB8AC3E}">
        <p14:creationId xmlns:p14="http://schemas.microsoft.com/office/powerpoint/2010/main" val="1745889263"/>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2D6FED-990D-C24B-ACFD-FDFC0B8D611C}"/>
              </a:ext>
            </a:extLst>
          </p:cNvPr>
          <p:cNvSpPr txBox="1"/>
          <p:nvPr/>
        </p:nvSpPr>
        <p:spPr>
          <a:xfrm>
            <a:off x="400050" y="1061515"/>
            <a:ext cx="11405507" cy="738664"/>
          </a:xfrm>
          <a:prstGeom prst="rect">
            <a:avLst/>
          </a:prstGeom>
          <a:noFill/>
        </p:spPr>
        <p:txBody>
          <a:bodyPr wrap="square" lIns="180000" tIns="0" rIns="0" bIns="0" rtlCol="0">
            <a:spAutoFit/>
          </a:bodyPr>
          <a:lstStyle/>
          <a:p>
            <a:pPr algn="ctr"/>
            <a:r>
              <a:rPr lang="lt-LT" sz="4800" b="1" dirty="0">
                <a:solidFill>
                  <a:srgbClr val="59ABB3"/>
                </a:solidFill>
                <a:latin typeface="Arial" panose="020B0604020202020204" pitchFamily="34" charset="0"/>
                <a:cs typeface="Arial" panose="020B0604020202020204" pitchFamily="34" charset="0"/>
              </a:rPr>
              <a:t>Ačiū</a:t>
            </a:r>
            <a:r>
              <a:rPr lang="en-US" sz="4800" b="1" dirty="0">
                <a:solidFill>
                  <a:srgbClr val="59ABB3"/>
                </a:solidFill>
                <a:latin typeface="Arial" panose="020B0604020202020204" pitchFamily="34" charset="0"/>
                <a:cs typeface="Arial" panose="020B0604020202020204" pitchFamily="34" charset="0"/>
              </a:rPr>
              <a:t>! </a:t>
            </a:r>
            <a:endParaRPr lang="en-US" sz="4800" dirty="0">
              <a:solidFill>
                <a:srgbClr val="59ABB3"/>
              </a:solidFill>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746B451D-D983-1447-A1B4-2D2239BB8122}"/>
              </a:ext>
            </a:extLst>
          </p:cNvPr>
          <p:cNvCxnSpPr>
            <a:cxnSpLocks/>
          </p:cNvCxnSpPr>
          <p:nvPr/>
        </p:nvCxnSpPr>
        <p:spPr>
          <a:xfrm>
            <a:off x="4248389" y="1921183"/>
            <a:ext cx="4776542" cy="0"/>
          </a:xfrm>
          <a:prstGeom prst="line">
            <a:avLst/>
          </a:prstGeom>
          <a:ln w="38100">
            <a:gradFill flip="none" rotWithShape="1">
              <a:gsLst>
                <a:gs pos="100000">
                  <a:srgbClr val="59ABB3"/>
                </a:gs>
                <a:gs pos="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AA311BD-E5CA-CE47-A405-3D11420CF3DD}"/>
              </a:ext>
            </a:extLst>
          </p:cNvPr>
          <p:cNvSpPr txBox="1"/>
          <p:nvPr/>
        </p:nvSpPr>
        <p:spPr>
          <a:xfrm>
            <a:off x="3309550" y="2375964"/>
            <a:ext cx="5038922" cy="1661993"/>
          </a:xfrm>
          <a:prstGeom prst="rect">
            <a:avLst/>
          </a:prstGeom>
          <a:noFill/>
        </p:spPr>
        <p:txBody>
          <a:bodyPr wrap="square" lIns="180000" tIns="0" rIns="0" bIns="0" rtlCol="0">
            <a:spAutoFit/>
          </a:bodyPr>
          <a:lstStyle/>
          <a:p>
            <a:pPr algn="ctr"/>
            <a:r>
              <a:rPr lang="en-US" sz="2400" b="1" dirty="0" err="1">
                <a:solidFill>
                  <a:schemeClr val="tx1">
                    <a:lumMod val="75000"/>
                    <a:lumOff val="25000"/>
                  </a:schemeClr>
                </a:solidFill>
                <a:latin typeface="Arial" panose="020B0604020202020204" pitchFamily="34" charset="0"/>
                <a:cs typeface="Arial" panose="020B0604020202020204" pitchFamily="34" charset="0"/>
              </a:rPr>
              <a:t>Kęstutis</a:t>
            </a:r>
            <a:r>
              <a:rPr lang="en-US" sz="2400" b="1" dirty="0">
                <a:solidFill>
                  <a:schemeClr val="tx1">
                    <a:lumMod val="75000"/>
                    <a:lumOff val="25000"/>
                  </a:schemeClr>
                </a:solidFill>
                <a:latin typeface="Arial" panose="020B0604020202020204" pitchFamily="34" charset="0"/>
                <a:cs typeface="Arial" panose="020B0604020202020204" pitchFamily="34" charset="0"/>
              </a:rPr>
              <a:t> </a:t>
            </a:r>
            <a:r>
              <a:rPr lang="en-US" sz="2400" b="1" dirty="0" err="1">
                <a:solidFill>
                  <a:schemeClr val="tx1">
                    <a:lumMod val="75000"/>
                    <a:lumOff val="25000"/>
                  </a:schemeClr>
                </a:solidFill>
                <a:latin typeface="Arial" panose="020B0604020202020204" pitchFamily="34" charset="0"/>
                <a:cs typeface="Arial" panose="020B0604020202020204" pitchFamily="34" charset="0"/>
              </a:rPr>
              <a:t>Kazulis</a:t>
            </a:r>
            <a:endParaRPr lang="lt-LT" sz="2400" b="1" dirty="0">
              <a:solidFill>
                <a:schemeClr val="tx1">
                  <a:lumMod val="75000"/>
                  <a:lumOff val="25000"/>
                </a:schemeClr>
              </a:solidFill>
              <a:latin typeface="Arial" panose="020B0604020202020204" pitchFamily="34" charset="0"/>
              <a:cs typeface="Arial" panose="020B0604020202020204" pitchFamily="34" charset="0"/>
            </a:endParaRPr>
          </a:p>
          <a:p>
            <a:pPr algn="ctr"/>
            <a:r>
              <a:rPr lang="lt-LT" dirty="0">
                <a:solidFill>
                  <a:schemeClr val="tx1">
                    <a:lumMod val="75000"/>
                    <a:lumOff val="25000"/>
                  </a:schemeClr>
                </a:solidFill>
                <a:latin typeface="Arial" panose="020B0604020202020204" pitchFamily="34" charset="0"/>
                <a:cs typeface="Arial" panose="020B0604020202020204" pitchFamily="34" charset="0"/>
              </a:rPr>
              <a:t>Vyriausiasis patarėjas Viešųjų pirkimų tarnyba</a:t>
            </a:r>
            <a:endParaRPr lang="lt-LT" sz="2400" dirty="0">
              <a:solidFill>
                <a:schemeClr val="tx1">
                  <a:lumMod val="75000"/>
                  <a:lumOff val="25000"/>
                </a:schemeClr>
              </a:solidFill>
              <a:latin typeface="Arial" panose="020B0604020202020204" pitchFamily="34" charset="0"/>
              <a:cs typeface="Arial" panose="020B0604020202020204" pitchFamily="34" charset="0"/>
            </a:endParaRPr>
          </a:p>
          <a:p>
            <a:pPr algn="ctr"/>
            <a:endParaRPr lang="lt-LT" sz="2400" dirty="0">
              <a:solidFill>
                <a:schemeClr val="tx1">
                  <a:lumMod val="75000"/>
                  <a:lumOff val="25000"/>
                </a:schemeClr>
              </a:solidFill>
              <a:latin typeface="Arial" panose="020B0604020202020204" pitchFamily="34" charset="0"/>
              <a:cs typeface="Arial" panose="020B0604020202020204" pitchFamily="34" charset="0"/>
            </a:endParaRPr>
          </a:p>
          <a:p>
            <a:pPr algn="ctr"/>
            <a:r>
              <a:rPr lang="lt-LT" dirty="0" err="1">
                <a:solidFill>
                  <a:schemeClr val="tx1">
                    <a:lumMod val="75000"/>
                    <a:lumOff val="25000"/>
                  </a:schemeClr>
                </a:solidFill>
                <a:latin typeface="Arial" panose="020B0604020202020204" pitchFamily="34" charset="0"/>
                <a:cs typeface="Arial" panose="020B0604020202020204" pitchFamily="34" charset="0"/>
              </a:rPr>
              <a:t>Kestutis.Kazulis@vpt.lt</a:t>
            </a:r>
            <a:endParaRPr lang="en-US" dirty="0">
              <a:solidFill>
                <a:schemeClr val="tx1">
                  <a:lumMod val="75000"/>
                  <a:lumOff val="25000"/>
                </a:schemeClr>
              </a:solidFill>
              <a:latin typeface="Arial" panose="020B0604020202020204" pitchFamily="34" charset="0"/>
              <a:cs typeface="Arial" panose="020B0604020202020204" pitchFamily="34" charset="0"/>
            </a:endParaRPr>
          </a:p>
          <a:p>
            <a:pPr algn="ctr"/>
            <a:endParaRPr lang="lt-LT" sz="24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FC908D0-3B88-5E45-A64D-037E73C9ACF6}"/>
              </a:ext>
            </a:extLst>
          </p:cNvPr>
          <p:cNvPicPr>
            <a:picLocks noChangeAspect="1"/>
          </p:cNvPicPr>
          <p:nvPr/>
        </p:nvPicPr>
        <p:blipFill>
          <a:blip r:embed="rId2"/>
          <a:stretch>
            <a:fillRect/>
          </a:stretch>
        </p:blipFill>
        <p:spPr>
          <a:xfrm>
            <a:off x="5590428" y="4684288"/>
            <a:ext cx="1011144" cy="924475"/>
          </a:xfrm>
          <a:prstGeom prst="rect">
            <a:avLst/>
          </a:prstGeom>
        </p:spPr>
      </p:pic>
      <p:pic>
        <p:nvPicPr>
          <p:cNvPr id="4" name="Picture 4" descr="Qr code&#10;&#10;Description automatically generated">
            <a:extLst>
              <a:ext uri="{FF2B5EF4-FFF2-40B4-BE49-F238E27FC236}">
                <a16:creationId xmlns:a16="http://schemas.microsoft.com/office/drawing/2014/main" id="{D0CACD20-3A7A-E99C-B8E5-117C6E58D12F}"/>
              </a:ext>
            </a:extLst>
          </p:cNvPr>
          <p:cNvPicPr>
            <a:picLocks noChangeAspect="1"/>
          </p:cNvPicPr>
          <p:nvPr/>
        </p:nvPicPr>
        <p:blipFill>
          <a:blip r:embed="rId3"/>
          <a:stretch>
            <a:fillRect/>
          </a:stretch>
        </p:blipFill>
        <p:spPr>
          <a:xfrm>
            <a:off x="1043628" y="2026207"/>
            <a:ext cx="2413446" cy="2413446"/>
          </a:xfrm>
          <a:prstGeom prst="rect">
            <a:avLst/>
          </a:prstGeom>
        </p:spPr>
      </p:pic>
    </p:spTree>
    <p:extLst>
      <p:ext uri="{BB962C8B-B14F-4D97-AF65-F5344CB8AC3E}">
        <p14:creationId xmlns:p14="http://schemas.microsoft.com/office/powerpoint/2010/main" val="3713670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9B151"/>
        </a:solidFill>
        <a:effectLst/>
      </p:bgPr>
    </p:bg>
    <p:spTree>
      <p:nvGrpSpPr>
        <p:cNvPr id="1" name=""/>
        <p:cNvGrpSpPr/>
        <p:nvPr/>
      </p:nvGrpSpPr>
      <p:grpSpPr>
        <a:xfrm>
          <a:off x="0" y="0"/>
          <a:ext cx="0" cy="0"/>
          <a:chOff x="0" y="0"/>
          <a:chExt cx="0" cy="0"/>
        </a:xfrm>
      </p:grpSpPr>
      <p:pic>
        <p:nvPicPr>
          <p:cNvPr id="7" name="Paveikslėlis 6">
            <a:extLst>
              <a:ext uri="{FF2B5EF4-FFF2-40B4-BE49-F238E27FC236}">
                <a16:creationId xmlns:a16="http://schemas.microsoft.com/office/drawing/2014/main" id="{D1C91ABF-391D-4FF5-A5B3-508C565FA56E}"/>
              </a:ext>
            </a:extLst>
          </p:cNvPr>
          <p:cNvPicPr>
            <a:picLocks noChangeAspect="1"/>
          </p:cNvPicPr>
          <p:nvPr/>
        </p:nvPicPr>
        <p:blipFill>
          <a:blip r:embed="rId3"/>
          <a:stretch>
            <a:fillRect/>
          </a:stretch>
        </p:blipFill>
        <p:spPr>
          <a:xfrm>
            <a:off x="1137861" y="1257300"/>
            <a:ext cx="9916278" cy="4343399"/>
          </a:xfrm>
          <a:prstGeom prst="rect">
            <a:avLst/>
          </a:prstGeom>
        </p:spPr>
      </p:pic>
      <p:cxnSp>
        <p:nvCxnSpPr>
          <p:cNvPr id="4" name="Straight Connector 3">
            <a:extLst>
              <a:ext uri="{FF2B5EF4-FFF2-40B4-BE49-F238E27FC236}">
                <a16:creationId xmlns:a16="http://schemas.microsoft.com/office/drawing/2014/main" id="{E8973DEA-5BA4-EB45-9917-5B6BD4A1FF97}"/>
              </a:ext>
            </a:extLst>
          </p:cNvPr>
          <p:cNvCxnSpPr>
            <a:cxnSpLocks/>
          </p:cNvCxnSpPr>
          <p:nvPr/>
        </p:nvCxnSpPr>
        <p:spPr>
          <a:xfrm>
            <a:off x="1137861" y="710669"/>
            <a:ext cx="4469079" cy="0"/>
          </a:xfrm>
          <a:prstGeom prst="line">
            <a:avLst/>
          </a:prstGeom>
          <a:ln w="38100">
            <a:gradFill flip="none" rotWithShape="1">
              <a:gsLst>
                <a:gs pos="0">
                  <a:schemeClr val="bg1"/>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05A3295-ACEF-8149-B9FC-1F270F0FEF39}"/>
              </a:ext>
            </a:extLst>
          </p:cNvPr>
          <p:cNvCxnSpPr>
            <a:cxnSpLocks/>
          </p:cNvCxnSpPr>
          <p:nvPr/>
        </p:nvCxnSpPr>
        <p:spPr>
          <a:xfrm>
            <a:off x="1137861" y="1430853"/>
            <a:ext cx="3784659" cy="0"/>
          </a:xfrm>
          <a:prstGeom prst="line">
            <a:avLst/>
          </a:prstGeom>
          <a:ln w="38100">
            <a:gradFill flip="none" rotWithShape="1">
              <a:gsLst>
                <a:gs pos="100000">
                  <a:srgbClr val="006837"/>
                </a:gs>
                <a:gs pos="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551A5DC-52A5-4B12-8476-E25684CDC257}"/>
              </a:ext>
            </a:extLst>
          </p:cNvPr>
          <p:cNvSpPr txBox="1"/>
          <p:nvPr/>
        </p:nvSpPr>
        <p:spPr>
          <a:xfrm>
            <a:off x="1073876" y="820857"/>
            <a:ext cx="6503703"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Maisto produkt</a:t>
            </a:r>
            <a:r>
              <a:rPr lang="lt-LT" sz="2800" dirty="0">
                <a:latin typeface="Arial" panose="020B0604020202020204" pitchFamily="34" charset="0"/>
                <a:cs typeface="Arial" panose="020B0604020202020204" pitchFamily="34" charset="0"/>
              </a:rPr>
              <a:t>ų pirkimų bendra apimtis</a:t>
            </a:r>
          </a:p>
        </p:txBody>
      </p:sp>
    </p:spTree>
    <p:extLst>
      <p:ext uri="{BB962C8B-B14F-4D97-AF65-F5344CB8AC3E}">
        <p14:creationId xmlns:p14="http://schemas.microsoft.com/office/powerpoint/2010/main" val="3048808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9B15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8973DEA-5BA4-EB45-9917-5B6BD4A1FF97}"/>
              </a:ext>
            </a:extLst>
          </p:cNvPr>
          <p:cNvCxnSpPr>
            <a:cxnSpLocks/>
          </p:cNvCxnSpPr>
          <p:nvPr/>
        </p:nvCxnSpPr>
        <p:spPr>
          <a:xfrm>
            <a:off x="1137861" y="864786"/>
            <a:ext cx="4469079" cy="0"/>
          </a:xfrm>
          <a:prstGeom prst="line">
            <a:avLst/>
          </a:prstGeom>
          <a:ln w="38100">
            <a:gradFill flip="none" rotWithShape="1">
              <a:gsLst>
                <a:gs pos="0">
                  <a:schemeClr val="bg1"/>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05A3295-ACEF-8149-B9FC-1F270F0FEF39}"/>
              </a:ext>
            </a:extLst>
          </p:cNvPr>
          <p:cNvCxnSpPr>
            <a:cxnSpLocks/>
          </p:cNvCxnSpPr>
          <p:nvPr/>
        </p:nvCxnSpPr>
        <p:spPr>
          <a:xfrm>
            <a:off x="1137861" y="1473072"/>
            <a:ext cx="3784659" cy="0"/>
          </a:xfrm>
          <a:prstGeom prst="line">
            <a:avLst/>
          </a:prstGeom>
          <a:ln w="38100">
            <a:gradFill flip="none" rotWithShape="1">
              <a:gsLst>
                <a:gs pos="100000">
                  <a:srgbClr val="006837"/>
                </a:gs>
                <a:gs pos="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1" name="Paveikslėlis 10">
            <a:extLst>
              <a:ext uri="{FF2B5EF4-FFF2-40B4-BE49-F238E27FC236}">
                <a16:creationId xmlns:a16="http://schemas.microsoft.com/office/drawing/2014/main" id="{DAEA9F1C-E03A-4787-9FF0-C8D9BD0F960A}"/>
              </a:ext>
            </a:extLst>
          </p:cNvPr>
          <p:cNvPicPr>
            <a:picLocks noChangeAspect="1"/>
          </p:cNvPicPr>
          <p:nvPr/>
        </p:nvPicPr>
        <p:blipFill>
          <a:blip r:embed="rId3"/>
          <a:stretch>
            <a:fillRect/>
          </a:stretch>
        </p:blipFill>
        <p:spPr>
          <a:xfrm>
            <a:off x="2410794" y="5056269"/>
            <a:ext cx="7275736" cy="657317"/>
          </a:xfrm>
          <a:prstGeom prst="rect">
            <a:avLst/>
          </a:prstGeom>
        </p:spPr>
      </p:pic>
      <p:pic>
        <p:nvPicPr>
          <p:cNvPr id="8" name="Paveikslėlis 7">
            <a:extLst>
              <a:ext uri="{FF2B5EF4-FFF2-40B4-BE49-F238E27FC236}">
                <a16:creationId xmlns:a16="http://schemas.microsoft.com/office/drawing/2014/main" id="{7928877B-126D-4D07-8809-0160DFD26B02}"/>
              </a:ext>
            </a:extLst>
          </p:cNvPr>
          <p:cNvPicPr>
            <a:picLocks noChangeAspect="1"/>
          </p:cNvPicPr>
          <p:nvPr/>
        </p:nvPicPr>
        <p:blipFill>
          <a:blip r:embed="rId4"/>
          <a:stretch>
            <a:fillRect/>
          </a:stretch>
        </p:blipFill>
        <p:spPr>
          <a:xfrm>
            <a:off x="1461912" y="2375162"/>
            <a:ext cx="4870392" cy="2275694"/>
          </a:xfrm>
          <a:prstGeom prst="rect">
            <a:avLst/>
          </a:prstGeom>
        </p:spPr>
      </p:pic>
      <p:pic>
        <p:nvPicPr>
          <p:cNvPr id="10" name="Paveikslėlis 9">
            <a:extLst>
              <a:ext uri="{FF2B5EF4-FFF2-40B4-BE49-F238E27FC236}">
                <a16:creationId xmlns:a16="http://schemas.microsoft.com/office/drawing/2014/main" id="{4D42F0AB-B2B1-49AF-8003-42E0E93791F3}"/>
              </a:ext>
            </a:extLst>
          </p:cNvPr>
          <p:cNvPicPr>
            <a:picLocks noChangeAspect="1"/>
          </p:cNvPicPr>
          <p:nvPr/>
        </p:nvPicPr>
        <p:blipFill>
          <a:blip r:embed="rId5"/>
          <a:stretch>
            <a:fillRect/>
          </a:stretch>
        </p:blipFill>
        <p:spPr>
          <a:xfrm>
            <a:off x="6096000" y="2423741"/>
            <a:ext cx="5283492" cy="2409042"/>
          </a:xfrm>
          <a:prstGeom prst="rect">
            <a:avLst/>
          </a:prstGeom>
        </p:spPr>
      </p:pic>
      <p:pic>
        <p:nvPicPr>
          <p:cNvPr id="15" name="Paveikslėlis 14">
            <a:extLst>
              <a:ext uri="{FF2B5EF4-FFF2-40B4-BE49-F238E27FC236}">
                <a16:creationId xmlns:a16="http://schemas.microsoft.com/office/drawing/2014/main" id="{1C0317BF-F670-451B-82C8-083E46B462A9}"/>
              </a:ext>
            </a:extLst>
          </p:cNvPr>
          <p:cNvPicPr>
            <a:picLocks noChangeAspect="1"/>
          </p:cNvPicPr>
          <p:nvPr/>
        </p:nvPicPr>
        <p:blipFill>
          <a:blip r:embed="rId6"/>
          <a:stretch>
            <a:fillRect/>
          </a:stretch>
        </p:blipFill>
        <p:spPr>
          <a:xfrm>
            <a:off x="981076" y="1801636"/>
            <a:ext cx="4239217" cy="295316"/>
          </a:xfrm>
          <a:prstGeom prst="rect">
            <a:avLst/>
          </a:prstGeom>
        </p:spPr>
      </p:pic>
      <p:pic>
        <p:nvPicPr>
          <p:cNvPr id="17" name="Paveikslėlis 16">
            <a:extLst>
              <a:ext uri="{FF2B5EF4-FFF2-40B4-BE49-F238E27FC236}">
                <a16:creationId xmlns:a16="http://schemas.microsoft.com/office/drawing/2014/main" id="{BF2E39C0-4867-447A-8071-2CC6C43B5B54}"/>
              </a:ext>
            </a:extLst>
          </p:cNvPr>
          <p:cNvPicPr>
            <a:picLocks noChangeAspect="1"/>
          </p:cNvPicPr>
          <p:nvPr/>
        </p:nvPicPr>
        <p:blipFill>
          <a:blip r:embed="rId7"/>
          <a:stretch>
            <a:fillRect/>
          </a:stretch>
        </p:blipFill>
        <p:spPr>
          <a:xfrm>
            <a:off x="1553609" y="2131429"/>
            <a:ext cx="2953162" cy="200053"/>
          </a:xfrm>
          <a:prstGeom prst="rect">
            <a:avLst/>
          </a:prstGeom>
        </p:spPr>
      </p:pic>
      <p:pic>
        <p:nvPicPr>
          <p:cNvPr id="19" name="Paveikslėlis 18">
            <a:extLst>
              <a:ext uri="{FF2B5EF4-FFF2-40B4-BE49-F238E27FC236}">
                <a16:creationId xmlns:a16="http://schemas.microsoft.com/office/drawing/2014/main" id="{3723C7DF-2099-4C24-AF40-8D7301ACE862}"/>
              </a:ext>
            </a:extLst>
          </p:cNvPr>
          <p:cNvPicPr>
            <a:picLocks noChangeAspect="1"/>
          </p:cNvPicPr>
          <p:nvPr/>
        </p:nvPicPr>
        <p:blipFill>
          <a:blip r:embed="rId8"/>
          <a:stretch>
            <a:fillRect/>
          </a:stretch>
        </p:blipFill>
        <p:spPr>
          <a:xfrm>
            <a:off x="5777584" y="1755198"/>
            <a:ext cx="4020111" cy="362001"/>
          </a:xfrm>
          <a:prstGeom prst="rect">
            <a:avLst/>
          </a:prstGeom>
        </p:spPr>
      </p:pic>
      <p:pic>
        <p:nvPicPr>
          <p:cNvPr id="21" name="Paveikslėlis 20">
            <a:extLst>
              <a:ext uri="{FF2B5EF4-FFF2-40B4-BE49-F238E27FC236}">
                <a16:creationId xmlns:a16="http://schemas.microsoft.com/office/drawing/2014/main" id="{AC83A03E-992E-40F1-89A7-E7F1A636660E}"/>
              </a:ext>
            </a:extLst>
          </p:cNvPr>
          <p:cNvPicPr>
            <a:picLocks noChangeAspect="1"/>
          </p:cNvPicPr>
          <p:nvPr/>
        </p:nvPicPr>
        <p:blipFill>
          <a:blip r:embed="rId9"/>
          <a:stretch>
            <a:fillRect/>
          </a:stretch>
        </p:blipFill>
        <p:spPr>
          <a:xfrm>
            <a:off x="6334874" y="2083474"/>
            <a:ext cx="2905530" cy="257211"/>
          </a:xfrm>
          <a:prstGeom prst="rect">
            <a:avLst/>
          </a:prstGeom>
        </p:spPr>
      </p:pic>
      <p:sp>
        <p:nvSpPr>
          <p:cNvPr id="12" name="TextBox 11">
            <a:extLst>
              <a:ext uri="{FF2B5EF4-FFF2-40B4-BE49-F238E27FC236}">
                <a16:creationId xmlns:a16="http://schemas.microsoft.com/office/drawing/2014/main" id="{1C865E3E-44DC-4334-BF41-A54C6373E4F9}"/>
              </a:ext>
            </a:extLst>
          </p:cNvPr>
          <p:cNvSpPr txBox="1"/>
          <p:nvPr/>
        </p:nvSpPr>
        <p:spPr>
          <a:xfrm>
            <a:off x="981076" y="887825"/>
            <a:ext cx="10209333" cy="523220"/>
          </a:xfrm>
          <a:prstGeom prst="rect">
            <a:avLst/>
          </a:prstGeom>
          <a:noFill/>
        </p:spPr>
        <p:txBody>
          <a:bodyPr wrap="none" rtlCol="0">
            <a:spAutoFit/>
          </a:bodyPr>
          <a:lstStyle/>
          <a:p>
            <a:r>
              <a:rPr lang="lt-LT" sz="2800" dirty="0">
                <a:latin typeface="Arial" panose="020B0604020202020204" pitchFamily="34" charset="0"/>
                <a:cs typeface="Arial" panose="020B0604020202020204" pitchFamily="34" charset="0"/>
              </a:rPr>
              <a:t>Tikslinės grupės tiekėjų sudarytų sutarčių apimtis pagal jų tipus</a:t>
            </a:r>
          </a:p>
        </p:txBody>
      </p:sp>
    </p:spTree>
    <p:extLst>
      <p:ext uri="{BB962C8B-B14F-4D97-AF65-F5344CB8AC3E}">
        <p14:creationId xmlns:p14="http://schemas.microsoft.com/office/powerpoint/2010/main" val="1583418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9B151"/>
        </a:solidFill>
        <a:effectLst/>
      </p:bgPr>
    </p:bg>
    <p:spTree>
      <p:nvGrpSpPr>
        <p:cNvPr id="1" name=""/>
        <p:cNvGrpSpPr/>
        <p:nvPr/>
      </p:nvGrpSpPr>
      <p:grpSpPr>
        <a:xfrm>
          <a:off x="0" y="0"/>
          <a:ext cx="0" cy="0"/>
          <a:chOff x="0" y="0"/>
          <a:chExt cx="0" cy="0"/>
        </a:xfrm>
      </p:grpSpPr>
      <p:pic>
        <p:nvPicPr>
          <p:cNvPr id="24" name="Paveikslėlis 23">
            <a:extLst>
              <a:ext uri="{FF2B5EF4-FFF2-40B4-BE49-F238E27FC236}">
                <a16:creationId xmlns:a16="http://schemas.microsoft.com/office/drawing/2014/main" id="{AEDEAEFE-6BE2-4974-9A2F-E877BC0D186E}"/>
              </a:ext>
            </a:extLst>
          </p:cNvPr>
          <p:cNvPicPr>
            <a:picLocks noChangeAspect="1"/>
          </p:cNvPicPr>
          <p:nvPr/>
        </p:nvPicPr>
        <p:blipFill>
          <a:blip r:embed="rId3"/>
          <a:stretch>
            <a:fillRect/>
          </a:stretch>
        </p:blipFill>
        <p:spPr>
          <a:xfrm>
            <a:off x="7603979" y="2556997"/>
            <a:ext cx="3295692" cy="2069316"/>
          </a:xfrm>
          <a:prstGeom prst="rect">
            <a:avLst/>
          </a:prstGeom>
        </p:spPr>
      </p:pic>
      <p:cxnSp>
        <p:nvCxnSpPr>
          <p:cNvPr id="4" name="Straight Connector 3">
            <a:extLst>
              <a:ext uri="{FF2B5EF4-FFF2-40B4-BE49-F238E27FC236}">
                <a16:creationId xmlns:a16="http://schemas.microsoft.com/office/drawing/2014/main" id="{E8973DEA-5BA4-EB45-9917-5B6BD4A1FF97}"/>
              </a:ext>
            </a:extLst>
          </p:cNvPr>
          <p:cNvCxnSpPr>
            <a:cxnSpLocks/>
          </p:cNvCxnSpPr>
          <p:nvPr/>
        </p:nvCxnSpPr>
        <p:spPr>
          <a:xfrm>
            <a:off x="1137861" y="864786"/>
            <a:ext cx="4469079" cy="0"/>
          </a:xfrm>
          <a:prstGeom prst="line">
            <a:avLst/>
          </a:prstGeom>
          <a:ln w="38100">
            <a:gradFill flip="none" rotWithShape="1">
              <a:gsLst>
                <a:gs pos="0">
                  <a:schemeClr val="bg1"/>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05A3295-ACEF-8149-B9FC-1F270F0FEF39}"/>
              </a:ext>
            </a:extLst>
          </p:cNvPr>
          <p:cNvCxnSpPr>
            <a:cxnSpLocks/>
          </p:cNvCxnSpPr>
          <p:nvPr/>
        </p:nvCxnSpPr>
        <p:spPr>
          <a:xfrm>
            <a:off x="1137861" y="1473072"/>
            <a:ext cx="3784659" cy="0"/>
          </a:xfrm>
          <a:prstGeom prst="line">
            <a:avLst/>
          </a:prstGeom>
          <a:ln w="38100">
            <a:gradFill flip="none" rotWithShape="1">
              <a:gsLst>
                <a:gs pos="100000">
                  <a:srgbClr val="006837"/>
                </a:gs>
                <a:gs pos="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26" name="Paveikslėlis 25">
            <a:extLst>
              <a:ext uri="{FF2B5EF4-FFF2-40B4-BE49-F238E27FC236}">
                <a16:creationId xmlns:a16="http://schemas.microsoft.com/office/drawing/2014/main" id="{C1A5942D-4419-4C01-8859-19B5A02F277C}"/>
              </a:ext>
            </a:extLst>
          </p:cNvPr>
          <p:cNvPicPr>
            <a:picLocks noChangeAspect="1"/>
          </p:cNvPicPr>
          <p:nvPr/>
        </p:nvPicPr>
        <p:blipFill>
          <a:blip r:embed="rId4"/>
          <a:stretch>
            <a:fillRect/>
          </a:stretch>
        </p:blipFill>
        <p:spPr>
          <a:xfrm>
            <a:off x="1048135" y="2556997"/>
            <a:ext cx="3432419" cy="2056197"/>
          </a:xfrm>
          <a:prstGeom prst="rect">
            <a:avLst/>
          </a:prstGeom>
        </p:spPr>
      </p:pic>
      <p:pic>
        <p:nvPicPr>
          <p:cNvPr id="28" name="Paveikslėlis 27">
            <a:extLst>
              <a:ext uri="{FF2B5EF4-FFF2-40B4-BE49-F238E27FC236}">
                <a16:creationId xmlns:a16="http://schemas.microsoft.com/office/drawing/2014/main" id="{400D332A-8CE2-4C67-9046-3EC280C21553}"/>
              </a:ext>
            </a:extLst>
          </p:cNvPr>
          <p:cNvPicPr>
            <a:picLocks noChangeAspect="1"/>
          </p:cNvPicPr>
          <p:nvPr/>
        </p:nvPicPr>
        <p:blipFill>
          <a:blip r:embed="rId5"/>
          <a:stretch>
            <a:fillRect/>
          </a:stretch>
        </p:blipFill>
        <p:spPr>
          <a:xfrm>
            <a:off x="4884807" y="2932919"/>
            <a:ext cx="2467319" cy="1371791"/>
          </a:xfrm>
          <a:prstGeom prst="rect">
            <a:avLst/>
          </a:prstGeom>
        </p:spPr>
      </p:pic>
      <p:pic>
        <p:nvPicPr>
          <p:cNvPr id="30" name="Paveikslėlis 29">
            <a:extLst>
              <a:ext uri="{FF2B5EF4-FFF2-40B4-BE49-F238E27FC236}">
                <a16:creationId xmlns:a16="http://schemas.microsoft.com/office/drawing/2014/main" id="{7979B349-2846-4154-91AE-E56E389B55EA}"/>
              </a:ext>
            </a:extLst>
          </p:cNvPr>
          <p:cNvPicPr>
            <a:picLocks noChangeAspect="1"/>
          </p:cNvPicPr>
          <p:nvPr/>
        </p:nvPicPr>
        <p:blipFill>
          <a:blip r:embed="rId6"/>
          <a:stretch>
            <a:fillRect/>
          </a:stretch>
        </p:blipFill>
        <p:spPr>
          <a:xfrm>
            <a:off x="1635277" y="1722129"/>
            <a:ext cx="3419952" cy="276264"/>
          </a:xfrm>
          <a:prstGeom prst="rect">
            <a:avLst/>
          </a:prstGeom>
        </p:spPr>
      </p:pic>
      <p:pic>
        <p:nvPicPr>
          <p:cNvPr id="32" name="Paveikslėlis 31">
            <a:extLst>
              <a:ext uri="{FF2B5EF4-FFF2-40B4-BE49-F238E27FC236}">
                <a16:creationId xmlns:a16="http://schemas.microsoft.com/office/drawing/2014/main" id="{9214C9AD-7B88-4C6C-8267-8CD48241A4A6}"/>
              </a:ext>
            </a:extLst>
          </p:cNvPr>
          <p:cNvPicPr>
            <a:picLocks noChangeAspect="1"/>
          </p:cNvPicPr>
          <p:nvPr/>
        </p:nvPicPr>
        <p:blipFill>
          <a:blip r:embed="rId7"/>
          <a:stretch>
            <a:fillRect/>
          </a:stretch>
        </p:blipFill>
        <p:spPr>
          <a:xfrm>
            <a:off x="1756024" y="2063729"/>
            <a:ext cx="2724530" cy="247685"/>
          </a:xfrm>
          <a:prstGeom prst="rect">
            <a:avLst/>
          </a:prstGeom>
        </p:spPr>
      </p:pic>
      <p:pic>
        <p:nvPicPr>
          <p:cNvPr id="34" name="Paveikslėlis 33">
            <a:extLst>
              <a:ext uri="{FF2B5EF4-FFF2-40B4-BE49-F238E27FC236}">
                <a16:creationId xmlns:a16="http://schemas.microsoft.com/office/drawing/2014/main" id="{ADDE1CCC-F93C-4CFD-B58C-32A0CF436448}"/>
              </a:ext>
            </a:extLst>
          </p:cNvPr>
          <p:cNvPicPr>
            <a:picLocks noChangeAspect="1"/>
          </p:cNvPicPr>
          <p:nvPr/>
        </p:nvPicPr>
        <p:blipFill>
          <a:blip r:embed="rId8"/>
          <a:stretch>
            <a:fillRect/>
          </a:stretch>
        </p:blipFill>
        <p:spPr>
          <a:xfrm>
            <a:off x="7711448" y="1792406"/>
            <a:ext cx="2905530" cy="219106"/>
          </a:xfrm>
          <a:prstGeom prst="rect">
            <a:avLst/>
          </a:prstGeom>
        </p:spPr>
      </p:pic>
      <p:pic>
        <p:nvPicPr>
          <p:cNvPr id="36" name="Paveikslėlis 35">
            <a:extLst>
              <a:ext uri="{FF2B5EF4-FFF2-40B4-BE49-F238E27FC236}">
                <a16:creationId xmlns:a16="http://schemas.microsoft.com/office/drawing/2014/main" id="{7D2FBF52-758A-4817-9700-224F6FF40B8C}"/>
              </a:ext>
            </a:extLst>
          </p:cNvPr>
          <p:cNvPicPr>
            <a:picLocks noChangeAspect="1"/>
          </p:cNvPicPr>
          <p:nvPr/>
        </p:nvPicPr>
        <p:blipFill>
          <a:blip r:embed="rId9"/>
          <a:stretch>
            <a:fillRect/>
          </a:stretch>
        </p:blipFill>
        <p:spPr>
          <a:xfrm>
            <a:off x="7711448" y="2080173"/>
            <a:ext cx="2753109" cy="247685"/>
          </a:xfrm>
          <a:prstGeom prst="rect">
            <a:avLst/>
          </a:prstGeom>
        </p:spPr>
      </p:pic>
      <p:sp>
        <p:nvSpPr>
          <p:cNvPr id="13" name="TextBox 12">
            <a:extLst>
              <a:ext uri="{FF2B5EF4-FFF2-40B4-BE49-F238E27FC236}">
                <a16:creationId xmlns:a16="http://schemas.microsoft.com/office/drawing/2014/main" id="{9C940786-FE75-4E31-861F-7D037A54234A}"/>
              </a:ext>
            </a:extLst>
          </p:cNvPr>
          <p:cNvSpPr txBox="1"/>
          <p:nvPr/>
        </p:nvSpPr>
        <p:spPr>
          <a:xfrm>
            <a:off x="981076" y="887825"/>
            <a:ext cx="9861995" cy="523220"/>
          </a:xfrm>
          <a:prstGeom prst="rect">
            <a:avLst/>
          </a:prstGeom>
          <a:noFill/>
        </p:spPr>
        <p:txBody>
          <a:bodyPr wrap="none" rtlCol="0">
            <a:spAutoFit/>
          </a:bodyPr>
          <a:lstStyle/>
          <a:p>
            <a:r>
              <a:rPr lang="lt-LT" sz="2800" dirty="0">
                <a:latin typeface="Arial" panose="020B0604020202020204" pitchFamily="34" charset="0"/>
                <a:cs typeface="Arial" panose="020B0604020202020204" pitchFamily="34" charset="0"/>
              </a:rPr>
              <a:t>Maisto produktų sutarčių pasiskirstymas pagal jų verčių ribas</a:t>
            </a:r>
          </a:p>
        </p:txBody>
      </p:sp>
    </p:spTree>
    <p:extLst>
      <p:ext uri="{BB962C8B-B14F-4D97-AF65-F5344CB8AC3E}">
        <p14:creationId xmlns:p14="http://schemas.microsoft.com/office/powerpoint/2010/main" val="2430423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9B15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8973DEA-5BA4-EB45-9917-5B6BD4A1FF97}"/>
              </a:ext>
            </a:extLst>
          </p:cNvPr>
          <p:cNvCxnSpPr>
            <a:cxnSpLocks/>
          </p:cNvCxnSpPr>
          <p:nvPr/>
        </p:nvCxnSpPr>
        <p:spPr>
          <a:xfrm>
            <a:off x="839673" y="697146"/>
            <a:ext cx="4469079" cy="0"/>
          </a:xfrm>
          <a:prstGeom prst="line">
            <a:avLst/>
          </a:prstGeom>
          <a:ln w="38100">
            <a:gradFill flip="none" rotWithShape="1">
              <a:gsLst>
                <a:gs pos="0">
                  <a:schemeClr val="bg1"/>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05A3295-ACEF-8149-B9FC-1F270F0FEF39}"/>
              </a:ext>
            </a:extLst>
          </p:cNvPr>
          <p:cNvCxnSpPr>
            <a:cxnSpLocks/>
          </p:cNvCxnSpPr>
          <p:nvPr/>
        </p:nvCxnSpPr>
        <p:spPr>
          <a:xfrm>
            <a:off x="839673" y="1300224"/>
            <a:ext cx="3784659" cy="0"/>
          </a:xfrm>
          <a:prstGeom prst="line">
            <a:avLst/>
          </a:prstGeom>
          <a:ln w="38100">
            <a:gradFill flip="none" rotWithShape="1">
              <a:gsLst>
                <a:gs pos="100000">
                  <a:srgbClr val="006837"/>
                </a:gs>
                <a:gs pos="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8" name="Paveikslėlis 7">
            <a:extLst>
              <a:ext uri="{FF2B5EF4-FFF2-40B4-BE49-F238E27FC236}">
                <a16:creationId xmlns:a16="http://schemas.microsoft.com/office/drawing/2014/main" id="{F239700A-83E4-46F7-9F70-57A1FFA44347}"/>
              </a:ext>
            </a:extLst>
          </p:cNvPr>
          <p:cNvPicPr>
            <a:picLocks noChangeAspect="1"/>
          </p:cNvPicPr>
          <p:nvPr/>
        </p:nvPicPr>
        <p:blipFill>
          <a:blip r:embed="rId3"/>
          <a:stretch>
            <a:fillRect/>
          </a:stretch>
        </p:blipFill>
        <p:spPr>
          <a:xfrm>
            <a:off x="839673" y="2550101"/>
            <a:ext cx="3784658" cy="2086266"/>
          </a:xfrm>
          <a:prstGeom prst="rect">
            <a:avLst/>
          </a:prstGeom>
        </p:spPr>
      </p:pic>
      <p:pic>
        <p:nvPicPr>
          <p:cNvPr id="12" name="Paveikslėlis 11">
            <a:extLst>
              <a:ext uri="{FF2B5EF4-FFF2-40B4-BE49-F238E27FC236}">
                <a16:creationId xmlns:a16="http://schemas.microsoft.com/office/drawing/2014/main" id="{5D0B61B2-79DD-4911-B804-8665DA1E0F3C}"/>
              </a:ext>
            </a:extLst>
          </p:cNvPr>
          <p:cNvPicPr>
            <a:picLocks noChangeAspect="1"/>
          </p:cNvPicPr>
          <p:nvPr/>
        </p:nvPicPr>
        <p:blipFill>
          <a:blip r:embed="rId4"/>
          <a:stretch>
            <a:fillRect/>
          </a:stretch>
        </p:blipFill>
        <p:spPr>
          <a:xfrm>
            <a:off x="1137861" y="1787156"/>
            <a:ext cx="3467584" cy="333422"/>
          </a:xfrm>
          <a:prstGeom prst="rect">
            <a:avLst/>
          </a:prstGeom>
        </p:spPr>
      </p:pic>
      <p:pic>
        <p:nvPicPr>
          <p:cNvPr id="14" name="Paveikslėlis 13">
            <a:extLst>
              <a:ext uri="{FF2B5EF4-FFF2-40B4-BE49-F238E27FC236}">
                <a16:creationId xmlns:a16="http://schemas.microsoft.com/office/drawing/2014/main" id="{4AE69766-E125-4CF3-8A6C-A8272C30DAAD}"/>
              </a:ext>
            </a:extLst>
          </p:cNvPr>
          <p:cNvPicPr>
            <a:picLocks noChangeAspect="1"/>
          </p:cNvPicPr>
          <p:nvPr/>
        </p:nvPicPr>
        <p:blipFill>
          <a:blip r:embed="rId5"/>
          <a:stretch>
            <a:fillRect/>
          </a:stretch>
        </p:blipFill>
        <p:spPr>
          <a:xfrm>
            <a:off x="787161" y="2153867"/>
            <a:ext cx="4096322" cy="200053"/>
          </a:xfrm>
          <a:prstGeom prst="rect">
            <a:avLst/>
          </a:prstGeom>
        </p:spPr>
      </p:pic>
      <p:pic>
        <p:nvPicPr>
          <p:cNvPr id="16" name="Paveikslėlis 15">
            <a:extLst>
              <a:ext uri="{FF2B5EF4-FFF2-40B4-BE49-F238E27FC236}">
                <a16:creationId xmlns:a16="http://schemas.microsoft.com/office/drawing/2014/main" id="{FC390261-2990-470C-8862-7B36B5206B0D}"/>
              </a:ext>
            </a:extLst>
          </p:cNvPr>
          <p:cNvPicPr>
            <a:picLocks noChangeAspect="1"/>
          </p:cNvPicPr>
          <p:nvPr/>
        </p:nvPicPr>
        <p:blipFill>
          <a:blip r:embed="rId6"/>
          <a:stretch>
            <a:fillRect/>
          </a:stretch>
        </p:blipFill>
        <p:spPr>
          <a:xfrm>
            <a:off x="5204517" y="2827058"/>
            <a:ext cx="4036412" cy="1984083"/>
          </a:xfrm>
          <a:prstGeom prst="rect">
            <a:avLst/>
          </a:prstGeom>
        </p:spPr>
      </p:pic>
      <p:pic>
        <p:nvPicPr>
          <p:cNvPr id="19" name="Paveikslėlis 18">
            <a:extLst>
              <a:ext uri="{FF2B5EF4-FFF2-40B4-BE49-F238E27FC236}">
                <a16:creationId xmlns:a16="http://schemas.microsoft.com/office/drawing/2014/main" id="{5FEABB4E-50E3-4B9E-9CCF-B0F0302945FF}"/>
              </a:ext>
            </a:extLst>
          </p:cNvPr>
          <p:cNvPicPr>
            <a:picLocks noChangeAspect="1"/>
          </p:cNvPicPr>
          <p:nvPr/>
        </p:nvPicPr>
        <p:blipFill>
          <a:blip r:embed="rId7"/>
          <a:stretch>
            <a:fillRect/>
          </a:stretch>
        </p:blipFill>
        <p:spPr>
          <a:xfrm>
            <a:off x="6061053" y="4885496"/>
            <a:ext cx="2780606" cy="828791"/>
          </a:xfrm>
          <a:prstGeom prst="rect">
            <a:avLst/>
          </a:prstGeom>
        </p:spPr>
      </p:pic>
      <p:pic>
        <p:nvPicPr>
          <p:cNvPr id="21" name="Paveikslėlis 20">
            <a:extLst>
              <a:ext uri="{FF2B5EF4-FFF2-40B4-BE49-F238E27FC236}">
                <a16:creationId xmlns:a16="http://schemas.microsoft.com/office/drawing/2014/main" id="{E1B9C6EB-662C-47C9-BC6B-CA623CB6BBE4}"/>
              </a:ext>
            </a:extLst>
          </p:cNvPr>
          <p:cNvPicPr>
            <a:picLocks noChangeAspect="1"/>
          </p:cNvPicPr>
          <p:nvPr/>
        </p:nvPicPr>
        <p:blipFill>
          <a:blip r:embed="rId8"/>
          <a:stretch>
            <a:fillRect/>
          </a:stretch>
        </p:blipFill>
        <p:spPr>
          <a:xfrm>
            <a:off x="1550618" y="4728051"/>
            <a:ext cx="2185360" cy="1256957"/>
          </a:xfrm>
          <a:prstGeom prst="rect">
            <a:avLst/>
          </a:prstGeom>
        </p:spPr>
      </p:pic>
      <p:pic>
        <p:nvPicPr>
          <p:cNvPr id="25" name="Paveikslėlis 24">
            <a:extLst>
              <a:ext uri="{FF2B5EF4-FFF2-40B4-BE49-F238E27FC236}">
                <a16:creationId xmlns:a16="http://schemas.microsoft.com/office/drawing/2014/main" id="{26F75C4C-62CE-4F7F-9ABB-3CD6C03E8FA7}"/>
              </a:ext>
            </a:extLst>
          </p:cNvPr>
          <p:cNvPicPr>
            <a:picLocks noChangeAspect="1"/>
          </p:cNvPicPr>
          <p:nvPr/>
        </p:nvPicPr>
        <p:blipFill>
          <a:blip r:embed="rId9"/>
          <a:stretch>
            <a:fillRect/>
          </a:stretch>
        </p:blipFill>
        <p:spPr>
          <a:xfrm>
            <a:off x="5161520" y="1812563"/>
            <a:ext cx="3486637" cy="209579"/>
          </a:xfrm>
          <a:prstGeom prst="rect">
            <a:avLst/>
          </a:prstGeom>
        </p:spPr>
      </p:pic>
      <p:pic>
        <p:nvPicPr>
          <p:cNvPr id="27" name="Paveikslėlis 26">
            <a:extLst>
              <a:ext uri="{FF2B5EF4-FFF2-40B4-BE49-F238E27FC236}">
                <a16:creationId xmlns:a16="http://schemas.microsoft.com/office/drawing/2014/main" id="{BE28AC15-D91A-4BF3-A04C-F325C7732840}"/>
              </a:ext>
            </a:extLst>
          </p:cNvPr>
          <p:cNvPicPr>
            <a:picLocks noChangeAspect="1"/>
          </p:cNvPicPr>
          <p:nvPr/>
        </p:nvPicPr>
        <p:blipFill>
          <a:blip r:embed="rId10"/>
          <a:stretch>
            <a:fillRect/>
          </a:stretch>
        </p:blipFill>
        <p:spPr>
          <a:xfrm>
            <a:off x="5161520" y="2071852"/>
            <a:ext cx="3753374" cy="323895"/>
          </a:xfrm>
          <a:prstGeom prst="rect">
            <a:avLst/>
          </a:prstGeom>
        </p:spPr>
      </p:pic>
      <p:sp>
        <p:nvSpPr>
          <p:cNvPr id="34" name="TextBox 33">
            <a:extLst>
              <a:ext uri="{FF2B5EF4-FFF2-40B4-BE49-F238E27FC236}">
                <a16:creationId xmlns:a16="http://schemas.microsoft.com/office/drawing/2014/main" id="{3CF0D608-6290-4B8A-BD49-2D5D24D13BD6}"/>
              </a:ext>
            </a:extLst>
          </p:cNvPr>
          <p:cNvSpPr txBox="1"/>
          <p:nvPr/>
        </p:nvSpPr>
        <p:spPr>
          <a:xfrm>
            <a:off x="772922" y="719664"/>
            <a:ext cx="8141972" cy="523220"/>
          </a:xfrm>
          <a:prstGeom prst="rect">
            <a:avLst/>
          </a:prstGeom>
          <a:noFill/>
        </p:spPr>
        <p:txBody>
          <a:bodyPr wrap="none" rtlCol="0">
            <a:spAutoFit/>
          </a:bodyPr>
          <a:lstStyle/>
          <a:p>
            <a:r>
              <a:rPr lang="lt-LT" sz="2800" dirty="0">
                <a:latin typeface="Arial" panose="020B0604020202020204" pitchFamily="34" charset="0"/>
                <a:cs typeface="Arial" panose="020B0604020202020204" pitchFamily="34" charset="0"/>
              </a:rPr>
              <a:t>Maisto produktų sutartis sudarę pirkimų vykdytojai</a:t>
            </a:r>
          </a:p>
        </p:txBody>
      </p:sp>
      <p:pic>
        <p:nvPicPr>
          <p:cNvPr id="42" name="Paveikslėlis 41">
            <a:extLst>
              <a:ext uri="{FF2B5EF4-FFF2-40B4-BE49-F238E27FC236}">
                <a16:creationId xmlns:a16="http://schemas.microsoft.com/office/drawing/2014/main" id="{81CACAD8-1BBC-41AE-B624-F5F2DA280A44}"/>
              </a:ext>
            </a:extLst>
          </p:cNvPr>
          <p:cNvPicPr>
            <a:picLocks noChangeAspect="1"/>
          </p:cNvPicPr>
          <p:nvPr/>
        </p:nvPicPr>
        <p:blipFill>
          <a:blip r:embed="rId11"/>
          <a:stretch>
            <a:fillRect/>
          </a:stretch>
        </p:blipFill>
        <p:spPr>
          <a:xfrm>
            <a:off x="9123048" y="442320"/>
            <a:ext cx="2690948" cy="1841275"/>
          </a:xfrm>
          <a:prstGeom prst="rect">
            <a:avLst/>
          </a:prstGeom>
        </p:spPr>
      </p:pic>
    </p:spTree>
    <p:extLst>
      <p:ext uri="{BB962C8B-B14F-4D97-AF65-F5344CB8AC3E}">
        <p14:creationId xmlns:p14="http://schemas.microsoft.com/office/powerpoint/2010/main" val="53065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9B15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8973DEA-5BA4-EB45-9917-5B6BD4A1FF97}"/>
              </a:ext>
            </a:extLst>
          </p:cNvPr>
          <p:cNvCxnSpPr>
            <a:cxnSpLocks/>
          </p:cNvCxnSpPr>
          <p:nvPr/>
        </p:nvCxnSpPr>
        <p:spPr>
          <a:xfrm>
            <a:off x="1170629" y="697146"/>
            <a:ext cx="4469079" cy="0"/>
          </a:xfrm>
          <a:prstGeom prst="line">
            <a:avLst/>
          </a:prstGeom>
          <a:ln w="38100">
            <a:gradFill flip="none" rotWithShape="1">
              <a:gsLst>
                <a:gs pos="0">
                  <a:schemeClr val="bg1"/>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05A3295-ACEF-8149-B9FC-1F270F0FEF39}"/>
              </a:ext>
            </a:extLst>
          </p:cNvPr>
          <p:cNvCxnSpPr>
            <a:cxnSpLocks/>
          </p:cNvCxnSpPr>
          <p:nvPr/>
        </p:nvCxnSpPr>
        <p:spPr>
          <a:xfrm>
            <a:off x="1137861" y="1300224"/>
            <a:ext cx="3784659" cy="0"/>
          </a:xfrm>
          <a:prstGeom prst="line">
            <a:avLst/>
          </a:prstGeom>
          <a:ln w="38100">
            <a:gradFill flip="none" rotWithShape="1">
              <a:gsLst>
                <a:gs pos="100000">
                  <a:srgbClr val="006837"/>
                </a:gs>
                <a:gs pos="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3CF0D608-6290-4B8A-BD49-2D5D24D13BD6}"/>
              </a:ext>
            </a:extLst>
          </p:cNvPr>
          <p:cNvSpPr txBox="1"/>
          <p:nvPr/>
        </p:nvSpPr>
        <p:spPr>
          <a:xfrm>
            <a:off x="981076" y="743716"/>
            <a:ext cx="6423553" cy="523220"/>
          </a:xfrm>
          <a:prstGeom prst="rect">
            <a:avLst/>
          </a:prstGeom>
          <a:noFill/>
        </p:spPr>
        <p:txBody>
          <a:bodyPr wrap="none" rtlCol="0">
            <a:spAutoFit/>
          </a:bodyPr>
          <a:lstStyle/>
          <a:p>
            <a:r>
              <a:rPr lang="lt-LT" sz="2800" dirty="0">
                <a:latin typeface="Arial" panose="020B0604020202020204" pitchFamily="34" charset="0"/>
                <a:cs typeface="Arial" panose="020B0604020202020204" pitchFamily="34" charset="0"/>
              </a:rPr>
              <a:t>Maisto produktų sutartis sudarę tiekėjai</a:t>
            </a:r>
          </a:p>
        </p:txBody>
      </p:sp>
      <p:pic>
        <p:nvPicPr>
          <p:cNvPr id="11" name="Paveikslėlis 10">
            <a:extLst>
              <a:ext uri="{FF2B5EF4-FFF2-40B4-BE49-F238E27FC236}">
                <a16:creationId xmlns:a16="http://schemas.microsoft.com/office/drawing/2014/main" id="{FB95D416-5D45-4354-9629-D02138982902}"/>
              </a:ext>
            </a:extLst>
          </p:cNvPr>
          <p:cNvPicPr>
            <a:picLocks noChangeAspect="1"/>
          </p:cNvPicPr>
          <p:nvPr/>
        </p:nvPicPr>
        <p:blipFill>
          <a:blip r:embed="rId3"/>
          <a:stretch>
            <a:fillRect/>
          </a:stretch>
        </p:blipFill>
        <p:spPr>
          <a:xfrm>
            <a:off x="3248342" y="2247736"/>
            <a:ext cx="3941444" cy="2362528"/>
          </a:xfrm>
          <a:prstGeom prst="rect">
            <a:avLst/>
          </a:prstGeom>
        </p:spPr>
      </p:pic>
      <p:pic>
        <p:nvPicPr>
          <p:cNvPr id="15" name="Paveikslėlis 14">
            <a:extLst>
              <a:ext uri="{FF2B5EF4-FFF2-40B4-BE49-F238E27FC236}">
                <a16:creationId xmlns:a16="http://schemas.microsoft.com/office/drawing/2014/main" id="{52728106-4121-49E5-B612-97EC9D14912D}"/>
              </a:ext>
            </a:extLst>
          </p:cNvPr>
          <p:cNvPicPr>
            <a:picLocks noChangeAspect="1"/>
          </p:cNvPicPr>
          <p:nvPr/>
        </p:nvPicPr>
        <p:blipFill>
          <a:blip r:embed="rId4"/>
          <a:stretch>
            <a:fillRect/>
          </a:stretch>
        </p:blipFill>
        <p:spPr>
          <a:xfrm>
            <a:off x="2951797" y="1628391"/>
            <a:ext cx="4534533" cy="371527"/>
          </a:xfrm>
          <a:prstGeom prst="rect">
            <a:avLst/>
          </a:prstGeom>
        </p:spPr>
      </p:pic>
      <p:pic>
        <p:nvPicPr>
          <p:cNvPr id="18" name="Paveikslėlis 17">
            <a:extLst>
              <a:ext uri="{FF2B5EF4-FFF2-40B4-BE49-F238E27FC236}">
                <a16:creationId xmlns:a16="http://schemas.microsoft.com/office/drawing/2014/main" id="{E7413CB3-2245-4986-AD77-7ACD80589F29}"/>
              </a:ext>
            </a:extLst>
          </p:cNvPr>
          <p:cNvPicPr>
            <a:picLocks noChangeAspect="1"/>
          </p:cNvPicPr>
          <p:nvPr/>
        </p:nvPicPr>
        <p:blipFill>
          <a:blip r:embed="rId5"/>
          <a:stretch>
            <a:fillRect/>
          </a:stretch>
        </p:blipFill>
        <p:spPr>
          <a:xfrm>
            <a:off x="4622563" y="4810835"/>
            <a:ext cx="1486107" cy="514422"/>
          </a:xfrm>
          <a:prstGeom prst="rect">
            <a:avLst/>
          </a:prstGeom>
        </p:spPr>
      </p:pic>
    </p:spTree>
    <p:extLst>
      <p:ext uri="{BB962C8B-B14F-4D97-AF65-F5344CB8AC3E}">
        <p14:creationId xmlns:p14="http://schemas.microsoft.com/office/powerpoint/2010/main" val="1141758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9B151"/>
        </a:solidFill>
        <a:effectLst/>
      </p:bgPr>
    </p:bg>
    <p:spTree>
      <p:nvGrpSpPr>
        <p:cNvPr id="1" name=""/>
        <p:cNvGrpSpPr/>
        <p:nvPr/>
      </p:nvGrpSpPr>
      <p:grpSpPr>
        <a:xfrm>
          <a:off x="0" y="0"/>
          <a:ext cx="0" cy="0"/>
          <a:chOff x="0" y="0"/>
          <a:chExt cx="0" cy="0"/>
        </a:xfrm>
      </p:grpSpPr>
      <p:pic>
        <p:nvPicPr>
          <p:cNvPr id="42" name="Paveikslėlis 41">
            <a:extLst>
              <a:ext uri="{FF2B5EF4-FFF2-40B4-BE49-F238E27FC236}">
                <a16:creationId xmlns:a16="http://schemas.microsoft.com/office/drawing/2014/main" id="{6BECC49E-30CA-4E4C-8019-00C0DE77011F}"/>
              </a:ext>
            </a:extLst>
          </p:cNvPr>
          <p:cNvPicPr>
            <a:picLocks noChangeAspect="1"/>
          </p:cNvPicPr>
          <p:nvPr/>
        </p:nvPicPr>
        <p:blipFill>
          <a:blip r:embed="rId3"/>
          <a:stretch>
            <a:fillRect/>
          </a:stretch>
        </p:blipFill>
        <p:spPr>
          <a:xfrm>
            <a:off x="1065690" y="5042971"/>
            <a:ext cx="8757579" cy="861440"/>
          </a:xfrm>
          <a:prstGeom prst="rect">
            <a:avLst/>
          </a:prstGeom>
        </p:spPr>
      </p:pic>
      <p:cxnSp>
        <p:nvCxnSpPr>
          <p:cNvPr id="4" name="Straight Connector 3">
            <a:extLst>
              <a:ext uri="{FF2B5EF4-FFF2-40B4-BE49-F238E27FC236}">
                <a16:creationId xmlns:a16="http://schemas.microsoft.com/office/drawing/2014/main" id="{E8973DEA-5BA4-EB45-9917-5B6BD4A1FF97}"/>
              </a:ext>
            </a:extLst>
          </p:cNvPr>
          <p:cNvCxnSpPr>
            <a:cxnSpLocks/>
          </p:cNvCxnSpPr>
          <p:nvPr/>
        </p:nvCxnSpPr>
        <p:spPr>
          <a:xfrm>
            <a:off x="1170629" y="697146"/>
            <a:ext cx="4469079" cy="0"/>
          </a:xfrm>
          <a:prstGeom prst="line">
            <a:avLst/>
          </a:prstGeom>
          <a:ln w="38100">
            <a:gradFill flip="none" rotWithShape="1">
              <a:gsLst>
                <a:gs pos="0">
                  <a:schemeClr val="bg1"/>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05A3295-ACEF-8149-B9FC-1F270F0FEF39}"/>
              </a:ext>
            </a:extLst>
          </p:cNvPr>
          <p:cNvCxnSpPr>
            <a:cxnSpLocks/>
          </p:cNvCxnSpPr>
          <p:nvPr/>
        </p:nvCxnSpPr>
        <p:spPr>
          <a:xfrm>
            <a:off x="1137861" y="1300224"/>
            <a:ext cx="3784659" cy="0"/>
          </a:xfrm>
          <a:prstGeom prst="line">
            <a:avLst/>
          </a:prstGeom>
          <a:ln w="38100">
            <a:gradFill flip="none" rotWithShape="1">
              <a:gsLst>
                <a:gs pos="100000">
                  <a:srgbClr val="006837"/>
                </a:gs>
                <a:gs pos="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38949AD-495B-4AB6-9C45-636B0B3F59AE}"/>
              </a:ext>
            </a:extLst>
          </p:cNvPr>
          <p:cNvSpPr txBox="1"/>
          <p:nvPr/>
        </p:nvSpPr>
        <p:spPr>
          <a:xfrm>
            <a:off x="1137861" y="750220"/>
            <a:ext cx="6085320" cy="523220"/>
          </a:xfrm>
          <a:prstGeom prst="rect">
            <a:avLst/>
          </a:prstGeom>
          <a:noFill/>
        </p:spPr>
        <p:txBody>
          <a:bodyPr wrap="none" rtlCol="0">
            <a:spAutoFit/>
          </a:bodyPr>
          <a:lstStyle/>
          <a:p>
            <a:r>
              <a:rPr lang="lt-LT" sz="2800" dirty="0">
                <a:latin typeface="Arial" panose="020B0604020202020204" pitchFamily="34" charset="0"/>
                <a:cs typeface="Arial" panose="020B0604020202020204" pitchFamily="34" charset="0"/>
              </a:rPr>
              <a:t>10 didžiausių maisto produktų tiekėjų</a:t>
            </a:r>
          </a:p>
        </p:txBody>
      </p:sp>
      <p:pic>
        <p:nvPicPr>
          <p:cNvPr id="3" name="Paveikslėlis 2">
            <a:extLst>
              <a:ext uri="{FF2B5EF4-FFF2-40B4-BE49-F238E27FC236}">
                <a16:creationId xmlns:a16="http://schemas.microsoft.com/office/drawing/2014/main" id="{9425EE30-02F7-4171-A546-BA8B5DBCD6D5}"/>
              </a:ext>
            </a:extLst>
          </p:cNvPr>
          <p:cNvPicPr>
            <a:picLocks noChangeAspect="1"/>
          </p:cNvPicPr>
          <p:nvPr/>
        </p:nvPicPr>
        <p:blipFill>
          <a:blip r:embed="rId4"/>
          <a:stretch>
            <a:fillRect/>
          </a:stretch>
        </p:blipFill>
        <p:spPr>
          <a:xfrm>
            <a:off x="379535" y="2332965"/>
            <a:ext cx="3780521" cy="2592700"/>
          </a:xfrm>
          <a:prstGeom prst="rect">
            <a:avLst/>
          </a:prstGeom>
        </p:spPr>
      </p:pic>
      <p:pic>
        <p:nvPicPr>
          <p:cNvPr id="9" name="Paveikslėlis 8">
            <a:extLst>
              <a:ext uri="{FF2B5EF4-FFF2-40B4-BE49-F238E27FC236}">
                <a16:creationId xmlns:a16="http://schemas.microsoft.com/office/drawing/2014/main" id="{6C8F761C-8A74-4CF4-BD44-078C0463F5A8}"/>
              </a:ext>
            </a:extLst>
          </p:cNvPr>
          <p:cNvPicPr>
            <a:picLocks noChangeAspect="1"/>
          </p:cNvPicPr>
          <p:nvPr/>
        </p:nvPicPr>
        <p:blipFill>
          <a:blip r:embed="rId5"/>
          <a:stretch>
            <a:fillRect/>
          </a:stretch>
        </p:blipFill>
        <p:spPr>
          <a:xfrm>
            <a:off x="9094562" y="3429000"/>
            <a:ext cx="2181529" cy="1124107"/>
          </a:xfrm>
          <a:prstGeom prst="rect">
            <a:avLst/>
          </a:prstGeom>
        </p:spPr>
      </p:pic>
      <p:pic>
        <p:nvPicPr>
          <p:cNvPr id="22" name="Paveikslėlis 21">
            <a:extLst>
              <a:ext uri="{FF2B5EF4-FFF2-40B4-BE49-F238E27FC236}">
                <a16:creationId xmlns:a16="http://schemas.microsoft.com/office/drawing/2014/main" id="{906DE913-1057-4A4A-B972-88979FE71D3A}"/>
              </a:ext>
            </a:extLst>
          </p:cNvPr>
          <p:cNvPicPr>
            <a:picLocks noChangeAspect="1"/>
          </p:cNvPicPr>
          <p:nvPr/>
        </p:nvPicPr>
        <p:blipFill>
          <a:blip r:embed="rId6"/>
          <a:stretch>
            <a:fillRect/>
          </a:stretch>
        </p:blipFill>
        <p:spPr>
          <a:xfrm>
            <a:off x="8748062" y="442542"/>
            <a:ext cx="3037455" cy="2000212"/>
          </a:xfrm>
          <a:prstGeom prst="rect">
            <a:avLst/>
          </a:prstGeom>
        </p:spPr>
      </p:pic>
      <p:pic>
        <p:nvPicPr>
          <p:cNvPr id="28" name="Paveikslėlis 27">
            <a:extLst>
              <a:ext uri="{FF2B5EF4-FFF2-40B4-BE49-F238E27FC236}">
                <a16:creationId xmlns:a16="http://schemas.microsoft.com/office/drawing/2014/main" id="{94209ECA-A56C-4D75-9E77-2E423FCA2162}"/>
              </a:ext>
            </a:extLst>
          </p:cNvPr>
          <p:cNvPicPr>
            <a:picLocks noChangeAspect="1"/>
          </p:cNvPicPr>
          <p:nvPr/>
        </p:nvPicPr>
        <p:blipFill>
          <a:blip r:embed="rId7"/>
          <a:stretch>
            <a:fillRect/>
          </a:stretch>
        </p:blipFill>
        <p:spPr>
          <a:xfrm>
            <a:off x="4563799" y="2307649"/>
            <a:ext cx="3780520" cy="2518067"/>
          </a:xfrm>
          <a:prstGeom prst="rect">
            <a:avLst/>
          </a:prstGeom>
        </p:spPr>
      </p:pic>
      <p:pic>
        <p:nvPicPr>
          <p:cNvPr id="36" name="Paveikslėlis 35">
            <a:extLst>
              <a:ext uri="{FF2B5EF4-FFF2-40B4-BE49-F238E27FC236}">
                <a16:creationId xmlns:a16="http://schemas.microsoft.com/office/drawing/2014/main" id="{B2DF4F4B-B58A-4AB9-BFA8-B2DB733ACC0F}"/>
              </a:ext>
            </a:extLst>
          </p:cNvPr>
          <p:cNvPicPr>
            <a:picLocks noChangeAspect="1"/>
          </p:cNvPicPr>
          <p:nvPr/>
        </p:nvPicPr>
        <p:blipFill>
          <a:blip r:embed="rId8"/>
          <a:stretch>
            <a:fillRect/>
          </a:stretch>
        </p:blipFill>
        <p:spPr>
          <a:xfrm>
            <a:off x="3009468" y="1479926"/>
            <a:ext cx="3086531" cy="266737"/>
          </a:xfrm>
          <a:prstGeom prst="rect">
            <a:avLst/>
          </a:prstGeom>
        </p:spPr>
      </p:pic>
      <p:pic>
        <p:nvPicPr>
          <p:cNvPr id="38" name="Paveikslėlis 37">
            <a:extLst>
              <a:ext uri="{FF2B5EF4-FFF2-40B4-BE49-F238E27FC236}">
                <a16:creationId xmlns:a16="http://schemas.microsoft.com/office/drawing/2014/main" id="{F4D11C4C-0EE5-44EB-B731-64DA15AD8DA5}"/>
              </a:ext>
            </a:extLst>
          </p:cNvPr>
          <p:cNvPicPr>
            <a:picLocks noChangeAspect="1"/>
          </p:cNvPicPr>
          <p:nvPr/>
        </p:nvPicPr>
        <p:blipFill>
          <a:blip r:embed="rId9"/>
          <a:stretch>
            <a:fillRect/>
          </a:stretch>
        </p:blipFill>
        <p:spPr>
          <a:xfrm>
            <a:off x="1065690" y="1915658"/>
            <a:ext cx="3248478" cy="200053"/>
          </a:xfrm>
          <a:prstGeom prst="rect">
            <a:avLst/>
          </a:prstGeom>
        </p:spPr>
      </p:pic>
      <p:pic>
        <p:nvPicPr>
          <p:cNvPr id="40" name="Paveikslėlis 39">
            <a:extLst>
              <a:ext uri="{FF2B5EF4-FFF2-40B4-BE49-F238E27FC236}">
                <a16:creationId xmlns:a16="http://schemas.microsoft.com/office/drawing/2014/main" id="{6A72B949-A0A1-44ED-8E71-BC252D59313C}"/>
              </a:ext>
            </a:extLst>
          </p:cNvPr>
          <p:cNvPicPr>
            <a:picLocks noChangeAspect="1"/>
          </p:cNvPicPr>
          <p:nvPr/>
        </p:nvPicPr>
        <p:blipFill>
          <a:blip r:embed="rId10"/>
          <a:stretch>
            <a:fillRect/>
          </a:stretch>
        </p:blipFill>
        <p:spPr>
          <a:xfrm>
            <a:off x="4734912" y="1904002"/>
            <a:ext cx="3429479" cy="238158"/>
          </a:xfrm>
          <a:prstGeom prst="rect">
            <a:avLst/>
          </a:prstGeom>
        </p:spPr>
      </p:pic>
    </p:spTree>
    <p:extLst>
      <p:ext uri="{BB962C8B-B14F-4D97-AF65-F5344CB8AC3E}">
        <p14:creationId xmlns:p14="http://schemas.microsoft.com/office/powerpoint/2010/main" val="1269272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9B15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8973DEA-5BA4-EB45-9917-5B6BD4A1FF97}"/>
              </a:ext>
            </a:extLst>
          </p:cNvPr>
          <p:cNvCxnSpPr>
            <a:cxnSpLocks/>
          </p:cNvCxnSpPr>
          <p:nvPr/>
        </p:nvCxnSpPr>
        <p:spPr>
          <a:xfrm>
            <a:off x="1170629" y="697146"/>
            <a:ext cx="4469079" cy="0"/>
          </a:xfrm>
          <a:prstGeom prst="line">
            <a:avLst/>
          </a:prstGeom>
          <a:ln w="38100">
            <a:gradFill flip="none" rotWithShape="1">
              <a:gsLst>
                <a:gs pos="0">
                  <a:schemeClr val="bg1"/>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05A3295-ACEF-8149-B9FC-1F270F0FEF39}"/>
              </a:ext>
            </a:extLst>
          </p:cNvPr>
          <p:cNvCxnSpPr>
            <a:cxnSpLocks/>
          </p:cNvCxnSpPr>
          <p:nvPr/>
        </p:nvCxnSpPr>
        <p:spPr>
          <a:xfrm>
            <a:off x="1137861" y="1300224"/>
            <a:ext cx="3784659" cy="0"/>
          </a:xfrm>
          <a:prstGeom prst="line">
            <a:avLst/>
          </a:prstGeom>
          <a:ln w="38100">
            <a:gradFill flip="none" rotWithShape="1">
              <a:gsLst>
                <a:gs pos="100000">
                  <a:srgbClr val="006837"/>
                </a:gs>
                <a:gs pos="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3" name="Paveikslėlis 2">
            <a:extLst>
              <a:ext uri="{FF2B5EF4-FFF2-40B4-BE49-F238E27FC236}">
                <a16:creationId xmlns:a16="http://schemas.microsoft.com/office/drawing/2014/main" id="{83779AD2-ED36-4BFF-9C34-9CB921739D0C}"/>
              </a:ext>
            </a:extLst>
          </p:cNvPr>
          <p:cNvPicPr>
            <a:picLocks noChangeAspect="1"/>
          </p:cNvPicPr>
          <p:nvPr/>
        </p:nvPicPr>
        <p:blipFill>
          <a:blip r:embed="rId3"/>
          <a:stretch>
            <a:fillRect/>
          </a:stretch>
        </p:blipFill>
        <p:spPr>
          <a:xfrm>
            <a:off x="1214728" y="1478876"/>
            <a:ext cx="8849960" cy="1514686"/>
          </a:xfrm>
          <a:prstGeom prst="rect">
            <a:avLst/>
          </a:prstGeom>
        </p:spPr>
      </p:pic>
      <p:pic>
        <p:nvPicPr>
          <p:cNvPr id="9" name="Paveikslėlis 8">
            <a:extLst>
              <a:ext uri="{FF2B5EF4-FFF2-40B4-BE49-F238E27FC236}">
                <a16:creationId xmlns:a16="http://schemas.microsoft.com/office/drawing/2014/main" id="{2A01C994-8826-498E-9D0F-DF3F14639F89}"/>
              </a:ext>
            </a:extLst>
          </p:cNvPr>
          <p:cNvPicPr>
            <a:picLocks noChangeAspect="1"/>
          </p:cNvPicPr>
          <p:nvPr/>
        </p:nvPicPr>
        <p:blipFill>
          <a:blip r:embed="rId4"/>
          <a:stretch>
            <a:fillRect/>
          </a:stretch>
        </p:blipFill>
        <p:spPr>
          <a:xfrm>
            <a:off x="2148288" y="3577050"/>
            <a:ext cx="7489128" cy="2362200"/>
          </a:xfrm>
          <a:prstGeom prst="rect">
            <a:avLst/>
          </a:prstGeom>
        </p:spPr>
      </p:pic>
      <p:pic>
        <p:nvPicPr>
          <p:cNvPr id="11" name="Paveikslėlis 10">
            <a:extLst>
              <a:ext uri="{FF2B5EF4-FFF2-40B4-BE49-F238E27FC236}">
                <a16:creationId xmlns:a16="http://schemas.microsoft.com/office/drawing/2014/main" id="{167A47F4-76DE-40C6-A602-C513F2F90357}"/>
              </a:ext>
            </a:extLst>
          </p:cNvPr>
          <p:cNvPicPr>
            <a:picLocks noChangeAspect="1"/>
          </p:cNvPicPr>
          <p:nvPr/>
        </p:nvPicPr>
        <p:blipFill>
          <a:blip r:embed="rId5"/>
          <a:stretch>
            <a:fillRect/>
          </a:stretch>
        </p:blipFill>
        <p:spPr>
          <a:xfrm>
            <a:off x="3030190" y="3172213"/>
            <a:ext cx="5725324" cy="404837"/>
          </a:xfrm>
          <a:prstGeom prst="rect">
            <a:avLst/>
          </a:prstGeom>
        </p:spPr>
      </p:pic>
      <p:sp>
        <p:nvSpPr>
          <p:cNvPr id="12" name="TextBox 11">
            <a:extLst>
              <a:ext uri="{FF2B5EF4-FFF2-40B4-BE49-F238E27FC236}">
                <a16:creationId xmlns:a16="http://schemas.microsoft.com/office/drawing/2014/main" id="{A6F8ED79-B0CD-41B9-A0F4-5A8AE4A75E5B}"/>
              </a:ext>
            </a:extLst>
          </p:cNvPr>
          <p:cNvSpPr txBox="1"/>
          <p:nvPr/>
        </p:nvSpPr>
        <p:spPr>
          <a:xfrm>
            <a:off x="1402080" y="804225"/>
            <a:ext cx="7755585" cy="523220"/>
          </a:xfrm>
          <a:prstGeom prst="rect">
            <a:avLst/>
          </a:prstGeom>
          <a:noFill/>
        </p:spPr>
        <p:txBody>
          <a:bodyPr wrap="none" rtlCol="0">
            <a:spAutoFit/>
          </a:bodyPr>
          <a:lstStyle/>
          <a:p>
            <a:r>
              <a:rPr lang="lt-LT" sz="2800" dirty="0">
                <a:latin typeface="Arial" panose="020B0604020202020204" pitchFamily="34" charset="0"/>
                <a:cs typeface="Arial" panose="020B0604020202020204" pitchFamily="34" charset="0"/>
              </a:rPr>
              <a:t>Vidutinė maisto produktų pirkimų sutarties vertė</a:t>
            </a:r>
          </a:p>
        </p:txBody>
      </p:sp>
    </p:spTree>
    <p:extLst>
      <p:ext uri="{BB962C8B-B14F-4D97-AF65-F5344CB8AC3E}">
        <p14:creationId xmlns:p14="http://schemas.microsoft.com/office/powerpoint/2010/main" val="1499444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9B15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8973DEA-5BA4-EB45-9917-5B6BD4A1FF97}"/>
              </a:ext>
            </a:extLst>
          </p:cNvPr>
          <p:cNvCxnSpPr>
            <a:cxnSpLocks/>
          </p:cNvCxnSpPr>
          <p:nvPr/>
        </p:nvCxnSpPr>
        <p:spPr>
          <a:xfrm>
            <a:off x="1170629" y="697146"/>
            <a:ext cx="4469079" cy="0"/>
          </a:xfrm>
          <a:prstGeom prst="line">
            <a:avLst/>
          </a:prstGeom>
          <a:ln w="38100">
            <a:gradFill flip="none" rotWithShape="1">
              <a:gsLst>
                <a:gs pos="0">
                  <a:schemeClr val="bg1"/>
                </a:gs>
                <a:gs pos="100000">
                  <a:srgbClr val="FFC00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05A3295-ACEF-8149-B9FC-1F270F0FEF39}"/>
              </a:ext>
            </a:extLst>
          </p:cNvPr>
          <p:cNvCxnSpPr>
            <a:cxnSpLocks/>
          </p:cNvCxnSpPr>
          <p:nvPr/>
        </p:nvCxnSpPr>
        <p:spPr>
          <a:xfrm>
            <a:off x="1137861" y="1300224"/>
            <a:ext cx="3784659" cy="0"/>
          </a:xfrm>
          <a:prstGeom prst="line">
            <a:avLst/>
          </a:prstGeom>
          <a:ln w="38100">
            <a:gradFill flip="none" rotWithShape="1">
              <a:gsLst>
                <a:gs pos="100000">
                  <a:srgbClr val="006837"/>
                </a:gs>
                <a:gs pos="0">
                  <a:schemeClr val="bg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38949AD-495B-4AB6-9C45-636B0B3F59AE}"/>
              </a:ext>
            </a:extLst>
          </p:cNvPr>
          <p:cNvSpPr txBox="1"/>
          <p:nvPr/>
        </p:nvSpPr>
        <p:spPr>
          <a:xfrm>
            <a:off x="994308" y="737075"/>
            <a:ext cx="9968883" cy="523220"/>
          </a:xfrm>
          <a:prstGeom prst="rect">
            <a:avLst/>
          </a:prstGeom>
          <a:noFill/>
        </p:spPr>
        <p:txBody>
          <a:bodyPr wrap="none" rtlCol="0">
            <a:spAutoFit/>
          </a:bodyPr>
          <a:lstStyle/>
          <a:p>
            <a:pPr algn="ctr"/>
            <a:r>
              <a:rPr lang="lt-LT" sz="2800" dirty="0">
                <a:solidFill>
                  <a:schemeClr val="tx1">
                    <a:lumMod val="75000"/>
                    <a:lumOff val="25000"/>
                  </a:schemeClr>
                </a:solidFill>
                <a:latin typeface="Arial" panose="020B0604020202020204" pitchFamily="34" charset="0"/>
                <a:cs typeface="Arial" panose="020B0604020202020204" pitchFamily="34" charset="0"/>
              </a:rPr>
              <a:t>Trumposios maisto tiekimo grandinės: būti ar nebūti? – </a:t>
            </a:r>
            <a:r>
              <a:rPr lang="lt-LT" sz="2800" b="1" dirty="0">
                <a:solidFill>
                  <a:schemeClr val="tx1">
                    <a:lumMod val="75000"/>
                    <a:lumOff val="25000"/>
                  </a:schemeClr>
                </a:solidFill>
                <a:latin typeface="Arial" panose="020B0604020202020204" pitchFamily="34" charset="0"/>
                <a:cs typeface="Arial" panose="020B0604020202020204" pitchFamily="34" charset="0"/>
              </a:rPr>
              <a:t>BŪTI</a:t>
            </a:r>
            <a:r>
              <a:rPr lang="en-US" sz="2800" b="1"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6C1E1904-6069-FEDF-CB84-AC5A4B8415E0}"/>
              </a:ext>
            </a:extLst>
          </p:cNvPr>
          <p:cNvSpPr txBox="1"/>
          <p:nvPr/>
        </p:nvSpPr>
        <p:spPr>
          <a:xfrm>
            <a:off x="1137860" y="1557862"/>
            <a:ext cx="10333703" cy="4801314"/>
          </a:xfrm>
          <a:prstGeom prst="rect">
            <a:avLst/>
          </a:prstGeom>
          <a:noFill/>
        </p:spPr>
        <p:txBody>
          <a:bodyPr wrap="square">
            <a:spAutoFit/>
          </a:bodyPr>
          <a:lstStyle/>
          <a:p>
            <a:pPr marL="342900" indent="-342900" algn="just">
              <a:buFont typeface="Arial" panose="020B0604020202020204" pitchFamily="34" charset="0"/>
              <a:buChar char="•"/>
            </a:pPr>
            <a:r>
              <a:rPr lang="lt-LT" sz="2400" dirty="0">
                <a:solidFill>
                  <a:srgbClr val="000000"/>
                </a:solidFill>
                <a:latin typeface="Arial" panose="020B0604020202020204" pitchFamily="34" charset="0"/>
                <a:cs typeface="Arial" panose="020B0604020202020204" pitchFamily="34" charset="0"/>
              </a:rPr>
              <a:t>Didėja mažos vertės pirkimų riba nuo 58 000 iki </a:t>
            </a:r>
            <a:r>
              <a:rPr lang="lt-LT" sz="2400" b="1" dirty="0">
                <a:solidFill>
                  <a:srgbClr val="FF0000"/>
                </a:solidFill>
                <a:latin typeface="Arial" panose="020B0604020202020204" pitchFamily="34" charset="0"/>
                <a:cs typeface="Arial" panose="020B0604020202020204" pitchFamily="34" charset="0"/>
              </a:rPr>
              <a:t>70 000 </a:t>
            </a:r>
            <a:r>
              <a:rPr lang="lt-LT" sz="2400" dirty="0">
                <a:solidFill>
                  <a:srgbClr val="000000"/>
                </a:solidFill>
                <a:latin typeface="Arial" panose="020B0604020202020204" pitchFamily="34" charset="0"/>
                <a:cs typeface="Arial" panose="020B0604020202020204" pitchFamily="34" charset="0"/>
              </a:rPr>
              <a:t>Eur be PVM;</a:t>
            </a:r>
          </a:p>
          <a:p>
            <a:pPr marL="342900" indent="-342900" algn="just">
              <a:buFont typeface="Arial" panose="020B0604020202020204" pitchFamily="34" charset="0"/>
              <a:buChar char="•"/>
            </a:pPr>
            <a:r>
              <a:rPr lang="lt-LT" sz="2400" dirty="0">
                <a:solidFill>
                  <a:srgbClr val="000000"/>
                </a:solidFill>
                <a:latin typeface="Arial" panose="020B0604020202020204" pitchFamily="34" charset="0"/>
                <a:cs typeface="Arial" panose="020B0604020202020204" pitchFamily="34" charset="0"/>
              </a:rPr>
              <a:t>Neskelbiama apklausa ir neprivalomi pirkimai iš CPO iki </a:t>
            </a:r>
            <a:r>
              <a:rPr lang="lt-LT" sz="2400" b="1" dirty="0">
                <a:solidFill>
                  <a:srgbClr val="FF0000"/>
                </a:solidFill>
                <a:latin typeface="Arial" panose="020B0604020202020204" pitchFamily="34" charset="0"/>
                <a:cs typeface="Arial" panose="020B0604020202020204" pitchFamily="34" charset="0"/>
              </a:rPr>
              <a:t>15 000 </a:t>
            </a:r>
            <a:r>
              <a:rPr lang="lt-LT" sz="2400" dirty="0">
                <a:solidFill>
                  <a:srgbClr val="000000"/>
                </a:solidFill>
                <a:latin typeface="Arial" panose="020B0604020202020204" pitchFamily="34" charset="0"/>
                <a:cs typeface="Arial" panose="020B0604020202020204" pitchFamily="34" charset="0"/>
              </a:rPr>
              <a:t>Eur be PVM</a:t>
            </a:r>
          </a:p>
          <a:p>
            <a:pPr marL="342900" indent="-342900" algn="just">
              <a:buFont typeface="Arial" panose="020B0604020202020204" pitchFamily="34" charset="0"/>
              <a:buChar char="•"/>
            </a:pPr>
            <a:r>
              <a:rPr lang="lt-LT" sz="2400" dirty="0">
                <a:solidFill>
                  <a:srgbClr val="000000"/>
                </a:solidFill>
                <a:latin typeface="Arial" panose="020B0604020202020204" pitchFamily="34" charset="0"/>
                <a:cs typeface="Arial" panose="020B0604020202020204" pitchFamily="34" charset="0"/>
              </a:rPr>
              <a:t>Galima vykdyti </a:t>
            </a:r>
            <a:r>
              <a:rPr lang="lt-LT" sz="2400" b="1" dirty="0">
                <a:solidFill>
                  <a:srgbClr val="FF0000"/>
                </a:solidFill>
                <a:latin typeface="Arial" panose="020B0604020202020204" pitchFamily="34" charset="0"/>
                <a:cs typeface="Arial" panose="020B0604020202020204" pitchFamily="34" charset="0"/>
              </a:rPr>
              <a:t>neskelbiamos derybos</a:t>
            </a:r>
            <a:r>
              <a:rPr lang="lt-LT" sz="2400" dirty="0">
                <a:solidFill>
                  <a:srgbClr val="000000"/>
                </a:solidFill>
                <a:latin typeface="Arial" panose="020B0604020202020204" pitchFamily="34" charset="0"/>
                <a:cs typeface="Arial" panose="020B0604020202020204" pitchFamily="34" charset="0"/>
              </a:rPr>
              <a:t>, kai maisto produktai įsigyjami iš trumposios maisto tiekimo grandinės;</a:t>
            </a:r>
          </a:p>
          <a:p>
            <a:pPr marL="342900" lvl="0" indent="-342900" algn="just">
              <a:buFont typeface="Arial" panose="020B0604020202020204" pitchFamily="34" charset="0"/>
              <a:buChar char="•"/>
            </a:pPr>
            <a:r>
              <a:rPr lang="lt-LT" sz="2400" b="1" dirty="0">
                <a:solidFill>
                  <a:srgbClr val="FF0000"/>
                </a:solidFill>
                <a:latin typeface="Arial" panose="020B0604020202020204" pitchFamily="34" charset="0"/>
                <a:cs typeface="Arial" panose="020B0604020202020204" pitchFamily="34" charset="0"/>
              </a:rPr>
              <a:t>Visi pirkimai </a:t>
            </a:r>
            <a:r>
              <a:rPr lang="lt-LT" sz="2400" dirty="0">
                <a:solidFill>
                  <a:srgbClr val="000000"/>
                </a:solidFill>
                <a:latin typeface="Arial" panose="020B0604020202020204" pitchFamily="34" charset="0"/>
                <a:cs typeface="Arial" panose="020B0604020202020204" pitchFamily="34" charset="0"/>
              </a:rPr>
              <a:t>privalo būti </a:t>
            </a:r>
            <a:r>
              <a:rPr lang="lt-LT" sz="2400" b="1" dirty="0">
                <a:solidFill>
                  <a:srgbClr val="FF0000"/>
                </a:solidFill>
                <a:latin typeface="Arial" panose="020B0604020202020204" pitchFamily="34" charset="0"/>
                <a:cs typeface="Arial" panose="020B0604020202020204" pitchFamily="34" charset="0"/>
              </a:rPr>
              <a:t>žali</a:t>
            </a:r>
            <a:r>
              <a:rPr lang="lt-LT" sz="2400" dirty="0">
                <a:solidFill>
                  <a:srgbClr val="000000"/>
                </a:solidFill>
                <a:latin typeface="Arial" panose="020B0604020202020204" pitchFamily="34" charset="0"/>
                <a:cs typeface="Arial" panose="020B0604020202020204" pitchFamily="34" charset="0"/>
              </a:rPr>
              <a:t>.</a:t>
            </a:r>
          </a:p>
          <a:p>
            <a:pPr marL="342900" lvl="0" indent="-342900" algn="just">
              <a:buFont typeface="Arial" panose="020B0604020202020204" pitchFamily="34" charset="0"/>
              <a:buChar char="•"/>
            </a:pPr>
            <a:r>
              <a:rPr lang="lt-LT" sz="2400" dirty="0">
                <a:solidFill>
                  <a:srgbClr val="000000"/>
                </a:solidFill>
                <a:latin typeface="Arial" panose="020B0604020202020204" pitchFamily="34" charset="0"/>
                <a:cs typeface="Arial" panose="020B0604020202020204" pitchFamily="34" charset="0"/>
              </a:rPr>
              <a:t>Kiekvienoje savivaldybėje turi būti užtikrinta, kad savivaldybės kontroliuojamos (valdomos) perkančiosios organizacijos (su išimtimis) </a:t>
            </a:r>
            <a:r>
              <a:rPr lang="lt-LT" sz="2400" b="1" dirty="0">
                <a:solidFill>
                  <a:srgbClr val="FF0000"/>
                </a:solidFill>
                <a:latin typeface="Arial" panose="020B0604020202020204" pitchFamily="34" charset="0"/>
                <a:cs typeface="Arial" panose="020B0604020202020204" pitchFamily="34" charset="0"/>
              </a:rPr>
              <a:t>pirkimai</a:t>
            </a:r>
            <a:r>
              <a:rPr lang="lt-LT" sz="2400" dirty="0">
                <a:solidFill>
                  <a:srgbClr val="000000"/>
                </a:solidFill>
                <a:latin typeface="Arial" panose="020B0604020202020204" pitchFamily="34" charset="0"/>
                <a:cs typeface="Arial" panose="020B0604020202020204" pitchFamily="34" charset="0"/>
              </a:rPr>
              <a:t>, kurių sutarties vertė viršija 15 000 Eur – būtų </a:t>
            </a:r>
            <a:r>
              <a:rPr lang="lt-LT" sz="2400" b="1" dirty="0">
                <a:solidFill>
                  <a:srgbClr val="FF0000"/>
                </a:solidFill>
                <a:latin typeface="Arial" panose="020B0604020202020204" pitchFamily="34" charset="0"/>
                <a:cs typeface="Arial" panose="020B0604020202020204" pitchFamily="34" charset="0"/>
              </a:rPr>
              <a:t>atliekami centralizuotai</a:t>
            </a:r>
            <a:r>
              <a:rPr lang="lt-LT" sz="2400" dirty="0">
                <a:solidFill>
                  <a:srgbClr val="000000"/>
                </a:solidFill>
                <a:latin typeface="Arial" panose="020B0604020202020204" pitchFamily="34" charset="0"/>
                <a:cs typeface="Arial" panose="020B0604020202020204" pitchFamily="34" charset="0"/>
              </a:rPr>
              <a:t>; </a:t>
            </a:r>
          </a:p>
          <a:p>
            <a:pPr marL="342900" lvl="0" indent="-342900" algn="just">
              <a:buFont typeface="Arial" panose="020B0604020202020204" pitchFamily="34" charset="0"/>
              <a:buChar char="•"/>
            </a:pPr>
            <a:r>
              <a:rPr lang="lt-LT" sz="2400" dirty="0">
                <a:solidFill>
                  <a:srgbClr val="000000"/>
                </a:solidFill>
                <a:latin typeface="Arial" panose="020B0604020202020204" pitchFamily="34" charset="0"/>
                <a:cs typeface="Arial" panose="020B0604020202020204" pitchFamily="34" charset="0"/>
              </a:rPr>
              <a:t>Pirkimų komisijoje (išskyrus mažos vertės pirkimuose) turi būti </a:t>
            </a:r>
            <a:r>
              <a:rPr lang="lt-LT" sz="2400" b="1" dirty="0">
                <a:solidFill>
                  <a:srgbClr val="FF0000"/>
                </a:solidFill>
                <a:latin typeface="Arial" panose="020B0604020202020204" pitchFamily="34" charset="0"/>
                <a:cs typeface="Arial" panose="020B0604020202020204" pitchFamily="34" charset="0"/>
              </a:rPr>
              <a:t>bent vienas atestuotas narys. </a:t>
            </a:r>
          </a:p>
          <a:p>
            <a:pPr algn="ctr"/>
            <a:endParaRPr lang="en-US" sz="1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0678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3853</TotalTime>
  <Words>1533</Words>
  <Application>Microsoft Macintosh PowerPoint</Application>
  <PresentationFormat>Widescreen</PresentationFormat>
  <Paragraphs>130</Paragraphs>
  <Slides>16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Aplinkos ministro įsakymas ”Dėl aplinkos apsaugos kriterijų, vykdant žaliuosius pirkimus, tvarkos aprašo patvirtinimo”  VIII Maistas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Vytautas Krutulys</dc:creator>
  <cp:lastModifiedBy>Kęstutis Kazulis</cp:lastModifiedBy>
  <cp:revision>625</cp:revision>
  <cp:lastPrinted>2021-10-19T10:21:31Z</cp:lastPrinted>
  <dcterms:created xsi:type="dcterms:W3CDTF">2019-09-25T15:10:34Z</dcterms:created>
  <dcterms:modified xsi:type="dcterms:W3CDTF">2024-01-23T19:43:51Z</dcterms:modified>
</cp:coreProperties>
</file>